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2" r:id="rId2"/>
    <p:sldId id="303" r:id="rId3"/>
    <p:sldId id="300" r:id="rId4"/>
    <p:sldId id="302" r:id="rId5"/>
    <p:sldId id="301" r:id="rId6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303"/>
            <p14:sldId id="300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4" autoAdjust="0"/>
    <p:restoredTop sz="93474" autoAdjust="0"/>
  </p:normalViewPr>
  <p:slideViewPr>
    <p:cSldViewPr snapToGrid="0">
      <p:cViewPr varScale="1">
        <p:scale>
          <a:sx n="48" d="100"/>
          <a:sy n="48" d="100"/>
        </p:scale>
        <p:origin x="681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.harvard.edu/log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80160"/>
            <a:ext cx="11369041" cy="5212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 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4 &amp; Term project proposal were due at start of the lecture 11 week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5 is due at start of the lecture 13 week at 9am. See the Notes.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 project is due at start of the final exam week at 9am. 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lang="en-US" b="1" baseline="3000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sections/office hours week of November 20 (fall break)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Important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</a:p>
          <a:p>
            <a:pPr marL="971550" lvl="1" indent="-514350">
              <a:lnSpc>
                <a:spcPct val="90000"/>
              </a:lnSpc>
              <a:spcBef>
                <a:spcPts val="800"/>
              </a:spcBef>
              <a:buFont typeface="+mj-lt"/>
              <a:buAutoNum type="arabicPeriod"/>
              <a:tabLst>
                <a:tab pos="4395788" algn="l"/>
              </a:tabLst>
            </a:pPr>
            <a:r>
              <a:rPr lang="en-US" dirty="0" err="1"/>
              <a:t>Bitsets</a:t>
            </a:r>
            <a:endParaRPr lang="en-US" sz="2000" dirty="0"/>
          </a:p>
          <a:p>
            <a:pPr lvl="3">
              <a:lnSpc>
                <a:spcPct val="90000"/>
              </a:lnSpc>
              <a:spcBef>
                <a:spcPts val="800"/>
              </a:spcBef>
              <a:tabLst>
                <a:tab pos="4395788" algn="l"/>
              </a:tabLst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Section 11 (week of Nov 13)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: Sets &amp; Linked Lists, part 1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FE274-6978-401F-A488-A77D7991FE9B}"/>
              </a:ext>
            </a:extLst>
          </p:cNvPr>
          <p:cNvSpPr txBox="1"/>
          <p:nvPr/>
        </p:nvSpPr>
        <p:spPr>
          <a:xfrm>
            <a:off x="73152" y="6041505"/>
            <a:ext cx="813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Zip file with this section’s slides and sample code is posted to course’s                page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Term project late submission window closes on Wednesday, Dec 20 at 9am</a:t>
            </a:r>
            <a:endParaRPr lang="en-US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4C5C4-5DEF-4BAA-97E7-D0C9CEDF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99" y="5941276"/>
            <a:ext cx="706760" cy="4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A8E4-BE44-42E3-B693-5C05D61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80DC2-3F15-4AD9-936F-D4450CD12E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279525"/>
          <a:ext cx="9442904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989">
                  <a:extLst>
                    <a:ext uri="{9D8B030D-6E8A-4147-A177-3AD203B41FA5}">
                      <a16:colId xmlns:a16="http://schemas.microsoft.com/office/drawing/2014/main" val="1345463011"/>
                    </a:ext>
                  </a:extLst>
                </a:gridCol>
                <a:gridCol w="7913915">
                  <a:extLst>
                    <a:ext uri="{9D8B030D-6E8A-4147-A177-3AD203B41FA5}">
                      <a16:colId xmlns:a16="http://schemas.microsoft.com/office/drawing/2014/main" val="352329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Nov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term project proposals</a:t>
                      </a:r>
                    </a:p>
                    <a:p>
                      <a:r>
                        <a:rPr lang="en-US" sz="2400" dirty="0"/>
                        <a:t>Submit pset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26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posted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0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Practice final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7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Submit pset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Submit term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Pset 6 late submission window closes at 9:00 AM</a:t>
                      </a:r>
                    </a:p>
                    <a:p>
                      <a:r>
                        <a:rPr lang="en-US" sz="2400" dirty="0"/>
                        <a:t>Term project late submission window closes at 9:00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2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Dec 20-21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exam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Grades available at Online Services</a:t>
                      </a:r>
                    </a:p>
                    <a:p>
                      <a:r>
                        <a:rPr lang="en-US" sz="2400" dirty="0">
                          <a:hlinkClick r:id="rId2"/>
                        </a:rPr>
                        <a:t>https://extension.harvard.edu/login/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111-6E4D-46F8-9895-87AFC9E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126F-A50E-4480-81E5-25C46749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Array / </a:t>
            </a:r>
            <a:r>
              <a:rPr lang="en-US" dirty="0" err="1"/>
              <a:t>ArrayList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Slow to search: must examine each element to find target</a:t>
            </a:r>
          </a:p>
          <a:p>
            <a:pPr lvl="1"/>
            <a:r>
              <a:rPr lang="en-US" dirty="0"/>
              <a:t>Difficult to prevent duplicate values</a:t>
            </a:r>
          </a:p>
          <a:p>
            <a:r>
              <a:rPr lang="en-US" dirty="0"/>
              <a:t>Sets address those limitations</a:t>
            </a:r>
          </a:p>
          <a:p>
            <a:pPr lvl="1"/>
            <a:r>
              <a:rPr lang="en-US" dirty="0"/>
              <a:t>Collection of unique elements</a:t>
            </a:r>
          </a:p>
          <a:p>
            <a:pPr lvl="2"/>
            <a:r>
              <a:rPr lang="en-US" dirty="0"/>
              <a:t>Set of even integers, prime numbers, hotel rooms at Back Bay Hilton, alphabetic characters</a:t>
            </a:r>
          </a:p>
          <a:p>
            <a:pPr lvl="1"/>
            <a:r>
              <a:rPr lang="en-US" dirty="0"/>
              <a:t>Operations: add, locate, remove elements</a:t>
            </a:r>
          </a:p>
          <a:p>
            <a:r>
              <a:rPr lang="en-US" dirty="0" err="1"/>
              <a:t>Bitset</a:t>
            </a:r>
            <a:r>
              <a:rPr lang="en-US" dirty="0"/>
              <a:t> is a set of int values</a:t>
            </a:r>
          </a:p>
        </p:txBody>
      </p:sp>
    </p:spTree>
    <p:extLst>
      <p:ext uri="{BB962C8B-B14F-4D97-AF65-F5344CB8AC3E}">
        <p14:creationId xmlns:p14="http://schemas.microsoft.com/office/powerpoint/2010/main" val="26558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111-6E4D-46F8-9895-87AFC9E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126F-A50E-4480-81E5-25C46749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/>
              <a:t>Using an array of byte values to represent a </a:t>
            </a:r>
            <a:r>
              <a:rPr lang="en-US" dirty="0" err="1"/>
              <a:t>bitset</a:t>
            </a:r>
            <a:endParaRPr lang="en-US" dirty="0"/>
          </a:p>
          <a:p>
            <a:r>
              <a:rPr lang="en-US" dirty="0"/>
              <a:t>Which array element represents a particular element?</a:t>
            </a:r>
          </a:p>
          <a:p>
            <a:r>
              <a:rPr lang="en-US" dirty="0"/>
              <a:t>Which bit in that array element represents a particular element?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Primitive </a:t>
            </a:r>
            <a:r>
              <a:rPr lang="en-US" dirty="0" err="1"/>
              <a:t>Bitset</a:t>
            </a:r>
            <a:r>
              <a:rPr lang="en-US" dirty="0"/>
              <a:t> operations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14490-5260-463E-AD29-90C6F932CA6D}"/>
              </a:ext>
            </a:extLst>
          </p:cNvPr>
          <p:cNvSpPr txBox="1"/>
          <p:nvPr/>
        </p:nvSpPr>
        <p:spPr>
          <a:xfrm>
            <a:off x="84582" y="6317532"/>
            <a:ext cx="28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Bitset.java, TestSets.java</a:t>
            </a:r>
            <a:endParaRPr lang="en-US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45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111-6E4D-46F8-9895-87AFC9E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Bitsets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29BE3A-8385-4062-90D6-066982B50B39}"/>
              </a:ext>
            </a:extLst>
          </p:cNvPr>
          <p:cNvGrpSpPr/>
          <p:nvPr/>
        </p:nvGrpSpPr>
        <p:grpSpPr>
          <a:xfrm>
            <a:off x="1013210" y="1677502"/>
            <a:ext cx="10169385" cy="384572"/>
            <a:chOff x="1013210" y="2075170"/>
            <a:chExt cx="10169385" cy="3845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36DB35-BEAC-4C75-B77C-E4E8D6E5318B}"/>
                </a:ext>
              </a:extLst>
            </p:cNvPr>
            <p:cNvGrpSpPr/>
            <p:nvPr/>
          </p:nvGrpSpPr>
          <p:grpSpPr>
            <a:xfrm>
              <a:off x="7787390" y="2090410"/>
              <a:ext cx="1828800" cy="369332"/>
              <a:chOff x="7787390" y="2090410"/>
              <a:chExt cx="1828800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34B3D8-82AA-4091-8F13-208E5AA08A75}"/>
                  </a:ext>
                </a:extLst>
              </p:cNvPr>
              <p:cNvSpPr txBox="1"/>
              <p:nvPr/>
            </p:nvSpPr>
            <p:spPr>
              <a:xfrm>
                <a:off x="8015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9CEBE5B-7634-4733-A397-9628FFA7D4F2}"/>
                  </a:ext>
                </a:extLst>
              </p:cNvPr>
              <p:cNvSpPr txBox="1"/>
              <p:nvPr/>
            </p:nvSpPr>
            <p:spPr>
              <a:xfrm>
                <a:off x="8244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45A9119-4394-4AB7-96A7-525EC90F74D8}"/>
                  </a:ext>
                </a:extLst>
              </p:cNvPr>
              <p:cNvSpPr txBox="1"/>
              <p:nvPr/>
            </p:nvSpPr>
            <p:spPr>
              <a:xfrm>
                <a:off x="84731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A99D8F-3E76-42D5-82D0-9073FB941128}"/>
                  </a:ext>
                </a:extLst>
              </p:cNvPr>
              <p:cNvSpPr txBox="1"/>
              <p:nvPr/>
            </p:nvSpPr>
            <p:spPr>
              <a:xfrm>
                <a:off x="87017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C815C5-D3ED-441F-8827-52010399AA5E}"/>
                  </a:ext>
                </a:extLst>
              </p:cNvPr>
              <p:cNvSpPr txBox="1"/>
              <p:nvPr/>
            </p:nvSpPr>
            <p:spPr>
              <a:xfrm>
                <a:off x="8930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5B602E-254D-4A29-9E34-D1B982B83198}"/>
                  </a:ext>
                </a:extLst>
              </p:cNvPr>
              <p:cNvSpPr txBox="1"/>
              <p:nvPr/>
            </p:nvSpPr>
            <p:spPr>
              <a:xfrm>
                <a:off x="9158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608C26-46A2-4158-A65B-4A6E44E1FFA0}"/>
                  </a:ext>
                </a:extLst>
              </p:cNvPr>
              <p:cNvSpPr txBox="1"/>
              <p:nvPr/>
            </p:nvSpPr>
            <p:spPr>
              <a:xfrm>
                <a:off x="9387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E56BE3-CE4A-454B-9196-BF46FB633312}"/>
                  </a:ext>
                </a:extLst>
              </p:cNvPr>
              <p:cNvSpPr txBox="1"/>
              <p:nvPr/>
            </p:nvSpPr>
            <p:spPr>
              <a:xfrm>
                <a:off x="7787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8ED7B3-321B-4B85-B065-1E23B1DFCDFC}"/>
                </a:ext>
              </a:extLst>
            </p:cNvPr>
            <p:cNvGrpSpPr/>
            <p:nvPr/>
          </p:nvGrpSpPr>
          <p:grpSpPr>
            <a:xfrm>
              <a:off x="1013210" y="2075170"/>
              <a:ext cx="1828800" cy="369332"/>
              <a:chOff x="7787390" y="2090410"/>
              <a:chExt cx="1828800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7370B4-4D05-4C67-A739-68F7186C7CB6}"/>
                  </a:ext>
                </a:extLst>
              </p:cNvPr>
              <p:cNvSpPr txBox="1"/>
              <p:nvPr/>
            </p:nvSpPr>
            <p:spPr>
              <a:xfrm>
                <a:off x="8015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890180-5F45-4416-80C5-855DFD801A79}"/>
                  </a:ext>
                </a:extLst>
              </p:cNvPr>
              <p:cNvSpPr txBox="1"/>
              <p:nvPr/>
            </p:nvSpPr>
            <p:spPr>
              <a:xfrm>
                <a:off x="8244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9C00E5-A29E-451B-A124-563775399CD6}"/>
                  </a:ext>
                </a:extLst>
              </p:cNvPr>
              <p:cNvSpPr txBox="1"/>
              <p:nvPr/>
            </p:nvSpPr>
            <p:spPr>
              <a:xfrm>
                <a:off x="84731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ADEBD2-91A8-4FCC-B8F6-32261258F3CE}"/>
                  </a:ext>
                </a:extLst>
              </p:cNvPr>
              <p:cNvSpPr txBox="1"/>
              <p:nvPr/>
            </p:nvSpPr>
            <p:spPr>
              <a:xfrm>
                <a:off x="87017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451C17-1EEE-45BB-9231-1931B964D9DF}"/>
                  </a:ext>
                </a:extLst>
              </p:cNvPr>
              <p:cNvSpPr txBox="1"/>
              <p:nvPr/>
            </p:nvSpPr>
            <p:spPr>
              <a:xfrm>
                <a:off x="8930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73DF5D-88FE-4E80-B7B0-4E66EC589059}"/>
                  </a:ext>
                </a:extLst>
              </p:cNvPr>
              <p:cNvSpPr txBox="1"/>
              <p:nvPr/>
            </p:nvSpPr>
            <p:spPr>
              <a:xfrm>
                <a:off x="9158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EEC7DC-B2B3-44A8-822D-C73D5CB0D450}"/>
                  </a:ext>
                </a:extLst>
              </p:cNvPr>
              <p:cNvSpPr txBox="1"/>
              <p:nvPr/>
            </p:nvSpPr>
            <p:spPr>
              <a:xfrm>
                <a:off x="9387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0D3F1B-38E8-4FC6-A484-2E7F28591FE8}"/>
                  </a:ext>
                </a:extLst>
              </p:cNvPr>
              <p:cNvSpPr txBox="1"/>
              <p:nvPr/>
            </p:nvSpPr>
            <p:spPr>
              <a:xfrm>
                <a:off x="7787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CC3541-9578-47D5-924D-E6ACC210469A}"/>
                </a:ext>
              </a:extLst>
            </p:cNvPr>
            <p:cNvGrpSpPr/>
            <p:nvPr/>
          </p:nvGrpSpPr>
          <p:grpSpPr>
            <a:xfrm>
              <a:off x="5529330" y="2090410"/>
              <a:ext cx="1828800" cy="369332"/>
              <a:chOff x="7787390" y="2090410"/>
              <a:chExt cx="182880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12D714-6A0E-43E6-8530-EAC132498CC2}"/>
                  </a:ext>
                </a:extLst>
              </p:cNvPr>
              <p:cNvSpPr txBox="1"/>
              <p:nvPr/>
            </p:nvSpPr>
            <p:spPr>
              <a:xfrm>
                <a:off x="8015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D0C949-2F58-4D0E-8839-A89EEFA434C2}"/>
                  </a:ext>
                </a:extLst>
              </p:cNvPr>
              <p:cNvSpPr txBox="1"/>
              <p:nvPr/>
            </p:nvSpPr>
            <p:spPr>
              <a:xfrm>
                <a:off x="8244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99D4EC-064E-4AC4-AA3A-C9330AC22666}"/>
                  </a:ext>
                </a:extLst>
              </p:cNvPr>
              <p:cNvSpPr txBox="1"/>
              <p:nvPr/>
            </p:nvSpPr>
            <p:spPr>
              <a:xfrm>
                <a:off x="84731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5445E6-849A-4FBF-94FC-F3B9317EE12A}"/>
                  </a:ext>
                </a:extLst>
              </p:cNvPr>
              <p:cNvSpPr txBox="1"/>
              <p:nvPr/>
            </p:nvSpPr>
            <p:spPr>
              <a:xfrm>
                <a:off x="87017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C2BE3D-9E48-4E6C-B03F-2A7D8CD849C5}"/>
                  </a:ext>
                </a:extLst>
              </p:cNvPr>
              <p:cNvSpPr txBox="1"/>
              <p:nvPr/>
            </p:nvSpPr>
            <p:spPr>
              <a:xfrm>
                <a:off x="8930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1AC1A-0425-466E-B070-28896FBC1449}"/>
                  </a:ext>
                </a:extLst>
              </p:cNvPr>
              <p:cNvSpPr txBox="1"/>
              <p:nvPr/>
            </p:nvSpPr>
            <p:spPr>
              <a:xfrm>
                <a:off x="9158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7F3BE6-DAED-4315-B5BC-0BBBA4D6CE74}"/>
                  </a:ext>
                </a:extLst>
              </p:cNvPr>
              <p:cNvSpPr txBox="1"/>
              <p:nvPr/>
            </p:nvSpPr>
            <p:spPr>
              <a:xfrm>
                <a:off x="9387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339CE5-BDA3-43EB-B980-85AFD282AD8E}"/>
                  </a:ext>
                </a:extLst>
              </p:cNvPr>
              <p:cNvSpPr txBox="1"/>
              <p:nvPr/>
            </p:nvSpPr>
            <p:spPr>
              <a:xfrm>
                <a:off x="7787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478927-29C7-452E-B3E2-D2B5AB30CD64}"/>
                </a:ext>
              </a:extLst>
            </p:cNvPr>
            <p:cNvGrpSpPr/>
            <p:nvPr/>
          </p:nvGrpSpPr>
          <p:grpSpPr>
            <a:xfrm>
              <a:off x="3271270" y="2090410"/>
              <a:ext cx="1828800" cy="369332"/>
              <a:chOff x="7787390" y="2090410"/>
              <a:chExt cx="1828800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97ABC-81B2-4B52-9906-4FC71D84805F}"/>
                  </a:ext>
                </a:extLst>
              </p:cNvPr>
              <p:cNvSpPr txBox="1"/>
              <p:nvPr/>
            </p:nvSpPr>
            <p:spPr>
              <a:xfrm>
                <a:off x="8015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CD0EC2-EF54-4FFA-9C8A-4DAD3207A961}"/>
                  </a:ext>
                </a:extLst>
              </p:cNvPr>
              <p:cNvSpPr txBox="1"/>
              <p:nvPr/>
            </p:nvSpPr>
            <p:spPr>
              <a:xfrm>
                <a:off x="8244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B54738-50D4-4A3A-92AB-96450D831999}"/>
                  </a:ext>
                </a:extLst>
              </p:cNvPr>
              <p:cNvSpPr txBox="1"/>
              <p:nvPr/>
            </p:nvSpPr>
            <p:spPr>
              <a:xfrm>
                <a:off x="84731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808CBA-DB68-4F1C-8A08-E2E2CF6399FE}"/>
                  </a:ext>
                </a:extLst>
              </p:cNvPr>
              <p:cNvSpPr txBox="1"/>
              <p:nvPr/>
            </p:nvSpPr>
            <p:spPr>
              <a:xfrm>
                <a:off x="87017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126F09-2E02-42B3-9787-78B12C895E3B}"/>
                  </a:ext>
                </a:extLst>
              </p:cNvPr>
              <p:cNvSpPr txBox="1"/>
              <p:nvPr/>
            </p:nvSpPr>
            <p:spPr>
              <a:xfrm>
                <a:off x="8930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02F0BD-5A8D-486A-9D82-2FEAF8E4E1D0}"/>
                  </a:ext>
                </a:extLst>
              </p:cNvPr>
              <p:cNvSpPr txBox="1"/>
              <p:nvPr/>
            </p:nvSpPr>
            <p:spPr>
              <a:xfrm>
                <a:off x="91589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9ECF7C-4B57-4888-9238-5AC69251BEB5}"/>
                  </a:ext>
                </a:extLst>
              </p:cNvPr>
              <p:cNvSpPr txBox="1"/>
              <p:nvPr/>
            </p:nvSpPr>
            <p:spPr>
              <a:xfrm>
                <a:off x="93875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CAE27-193B-4D71-9ACC-D9C31056D574}"/>
                  </a:ext>
                </a:extLst>
              </p:cNvPr>
              <p:cNvSpPr txBox="1"/>
              <p:nvPr/>
            </p:nvSpPr>
            <p:spPr>
              <a:xfrm>
                <a:off x="7787390" y="2090410"/>
                <a:ext cx="228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E5AF2D-570D-4E2E-84F9-4884913B3B1A}"/>
                </a:ext>
              </a:extLst>
            </p:cNvPr>
            <p:cNvSpPr txBox="1"/>
            <p:nvPr/>
          </p:nvSpPr>
          <p:spPr>
            <a:xfrm>
              <a:off x="10027920" y="2090410"/>
              <a:ext cx="115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Byte Array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80B68D-34B0-44E3-8BE6-ED96E7DB2345}"/>
              </a:ext>
            </a:extLst>
          </p:cNvPr>
          <p:cNvGrpSpPr/>
          <p:nvPr/>
        </p:nvGrpSpPr>
        <p:grpSpPr>
          <a:xfrm>
            <a:off x="860809" y="2121873"/>
            <a:ext cx="10478560" cy="369332"/>
            <a:chOff x="860809" y="2585710"/>
            <a:chExt cx="10478560" cy="3693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AB9EC4-6B61-4856-9CF6-042A0F4B830D}"/>
                </a:ext>
              </a:extLst>
            </p:cNvPr>
            <p:cNvGrpSpPr/>
            <p:nvPr/>
          </p:nvGrpSpPr>
          <p:grpSpPr>
            <a:xfrm>
              <a:off x="2384811" y="2585710"/>
              <a:ext cx="7299709" cy="369332"/>
              <a:chOff x="2316481" y="3096250"/>
              <a:chExt cx="7299709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BC31D2-F474-4E30-BF8B-7BBE3254010F}"/>
                  </a:ext>
                </a:extLst>
              </p:cNvPr>
              <p:cNvSpPr txBox="1"/>
              <p:nvPr/>
            </p:nvSpPr>
            <p:spPr>
              <a:xfrm>
                <a:off x="938759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13F0CF-B9AA-4371-BE54-06F19BC811BF}"/>
                  </a:ext>
                </a:extLst>
              </p:cNvPr>
              <p:cNvSpPr txBox="1"/>
              <p:nvPr/>
            </p:nvSpPr>
            <p:spPr>
              <a:xfrm>
                <a:off x="4667519" y="3096250"/>
                <a:ext cx="4323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490C21-8B1C-4A0A-B2F8-25385FB8966E}"/>
                  </a:ext>
                </a:extLst>
              </p:cNvPr>
              <p:cNvSpPr txBox="1"/>
              <p:nvPr/>
            </p:nvSpPr>
            <p:spPr>
              <a:xfrm>
                <a:off x="7063293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721EA7-35EB-488D-9B37-DFF2EC157051}"/>
                  </a:ext>
                </a:extLst>
              </p:cNvPr>
              <p:cNvSpPr txBox="1"/>
              <p:nvPr/>
            </p:nvSpPr>
            <p:spPr>
              <a:xfrm>
                <a:off x="2316481" y="3096250"/>
                <a:ext cx="75387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70614F-2EB6-4EB8-B8C9-CF71425C6395}"/>
                </a:ext>
              </a:extLst>
            </p:cNvPr>
            <p:cNvGrpSpPr/>
            <p:nvPr/>
          </p:nvGrpSpPr>
          <p:grpSpPr>
            <a:xfrm>
              <a:off x="860809" y="2585710"/>
              <a:ext cx="7155181" cy="369332"/>
              <a:chOff x="2461009" y="3096250"/>
              <a:chExt cx="7155181" cy="36933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9D6E0-E6F8-4968-B68E-1CC289DFB709}"/>
                  </a:ext>
                </a:extLst>
              </p:cNvPr>
              <p:cNvSpPr txBox="1"/>
              <p:nvPr/>
            </p:nvSpPr>
            <p:spPr>
              <a:xfrm>
                <a:off x="938759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4FBCE8-852C-4CF8-B515-615F450E5FF0}"/>
                  </a:ext>
                </a:extLst>
              </p:cNvPr>
              <p:cNvSpPr txBox="1"/>
              <p:nvPr/>
            </p:nvSpPr>
            <p:spPr>
              <a:xfrm>
                <a:off x="4734310" y="3096250"/>
                <a:ext cx="45695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512642-DAD9-48FE-97AC-33C52437E718}"/>
                  </a:ext>
                </a:extLst>
              </p:cNvPr>
              <p:cNvSpPr txBox="1"/>
              <p:nvPr/>
            </p:nvSpPr>
            <p:spPr>
              <a:xfrm>
                <a:off x="7043169" y="3096250"/>
                <a:ext cx="4323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029A43-A771-4689-94D1-230007BD78BA}"/>
                  </a:ext>
                </a:extLst>
              </p:cNvPr>
              <p:cNvSpPr txBox="1"/>
              <p:nvPr/>
            </p:nvSpPr>
            <p:spPr>
              <a:xfrm>
                <a:off x="2461009" y="3096250"/>
                <a:ext cx="53798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31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B2F71D-5DB6-47A3-84BC-7C334A36E5F6}"/>
                </a:ext>
              </a:extLst>
            </p:cNvPr>
            <p:cNvSpPr txBox="1"/>
            <p:nvPr/>
          </p:nvSpPr>
          <p:spPr>
            <a:xfrm>
              <a:off x="10027920" y="2585710"/>
              <a:ext cx="13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 Element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A42EBB-88B4-417B-8E5E-8AAECF741B67}"/>
              </a:ext>
            </a:extLst>
          </p:cNvPr>
          <p:cNvGrpSpPr/>
          <p:nvPr/>
        </p:nvGrpSpPr>
        <p:grpSpPr>
          <a:xfrm>
            <a:off x="2613410" y="1202265"/>
            <a:ext cx="8928129" cy="383797"/>
            <a:chOff x="2613410" y="3718293"/>
            <a:chExt cx="8928129" cy="38379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3096CA-1ED0-4A9F-8B23-61EA8890F040}"/>
                </a:ext>
              </a:extLst>
            </p:cNvPr>
            <p:cNvGrpSpPr/>
            <p:nvPr/>
          </p:nvGrpSpPr>
          <p:grpSpPr>
            <a:xfrm>
              <a:off x="2613410" y="3732758"/>
              <a:ext cx="7002780" cy="369332"/>
              <a:chOff x="2613410" y="3096250"/>
              <a:chExt cx="7002780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5325D1-FE2B-4952-BA0E-CDC4B06E37C3}"/>
                  </a:ext>
                </a:extLst>
              </p:cNvPr>
              <p:cNvSpPr txBox="1"/>
              <p:nvPr/>
            </p:nvSpPr>
            <p:spPr>
              <a:xfrm>
                <a:off x="938759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6615AB-81A1-4DA1-8621-8144B9ADF187}"/>
                  </a:ext>
                </a:extLst>
              </p:cNvPr>
              <p:cNvSpPr txBox="1"/>
              <p:nvPr/>
            </p:nvSpPr>
            <p:spPr>
              <a:xfrm>
                <a:off x="487122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872847-3524-4C9A-AC6F-3C7B555B2860}"/>
                  </a:ext>
                </a:extLst>
              </p:cNvPr>
              <p:cNvSpPr txBox="1"/>
              <p:nvPr/>
            </p:nvSpPr>
            <p:spPr>
              <a:xfrm>
                <a:off x="714477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1EE8D-87B6-4E3D-A60A-DB67B251BD31}"/>
                  </a:ext>
                </a:extLst>
              </p:cNvPr>
              <p:cNvSpPr txBox="1"/>
              <p:nvPr/>
            </p:nvSpPr>
            <p:spPr>
              <a:xfrm>
                <a:off x="2613410" y="3096250"/>
                <a:ext cx="228600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EDD096-EE6E-4D17-9DBF-2615AB6F3282}"/>
                </a:ext>
              </a:extLst>
            </p:cNvPr>
            <p:cNvSpPr txBox="1"/>
            <p:nvPr/>
          </p:nvSpPr>
          <p:spPr>
            <a:xfrm>
              <a:off x="10027920" y="3718293"/>
              <a:ext cx="1513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Element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CC26F24-FA45-472E-805C-2B20BD15B8D3}"/>
              </a:ext>
            </a:extLst>
          </p:cNvPr>
          <p:cNvSpPr txBox="1"/>
          <p:nvPr/>
        </p:nvSpPr>
        <p:spPr>
          <a:xfrm>
            <a:off x="87704" y="3631294"/>
            <a:ext cx="292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8888" algn="l"/>
              </a:tabLst>
            </a:pPr>
            <a:r>
              <a:rPr lang="en-US" b="1" dirty="0"/>
              <a:t>Bitwise operators </a:t>
            </a:r>
            <a:r>
              <a:rPr lang="en-US" b="1" baseline="30000" dirty="0"/>
              <a:t>1</a:t>
            </a:r>
          </a:p>
          <a:p>
            <a:pPr>
              <a:tabLst>
                <a:tab pos="1258888" algn="l"/>
              </a:tabLst>
            </a:pPr>
            <a:r>
              <a:rPr lang="en-US" dirty="0"/>
              <a:t>complement	~ </a:t>
            </a:r>
            <a:r>
              <a:rPr lang="en-US" dirty="0" err="1"/>
              <a:t>byteA</a:t>
            </a:r>
            <a:endParaRPr lang="en-US" dirty="0"/>
          </a:p>
          <a:p>
            <a:pPr>
              <a:tabLst>
                <a:tab pos="1258888" algn="l"/>
              </a:tabLst>
            </a:pPr>
            <a:r>
              <a:rPr lang="en-US" dirty="0"/>
              <a:t>and	</a:t>
            </a:r>
            <a:r>
              <a:rPr lang="en-US" dirty="0" err="1"/>
              <a:t>bytaA</a:t>
            </a:r>
            <a:r>
              <a:rPr lang="en-US" dirty="0"/>
              <a:t> &amp; </a:t>
            </a:r>
            <a:r>
              <a:rPr lang="en-US" dirty="0" err="1"/>
              <a:t>byteB</a:t>
            </a:r>
            <a:endParaRPr lang="en-US" dirty="0"/>
          </a:p>
          <a:p>
            <a:pPr>
              <a:tabLst>
                <a:tab pos="1258888" algn="l"/>
              </a:tabLst>
            </a:pPr>
            <a:r>
              <a:rPr lang="en-US" dirty="0" err="1"/>
              <a:t>inc</a:t>
            </a:r>
            <a:r>
              <a:rPr lang="en-US" dirty="0"/>
              <a:t> or	</a:t>
            </a:r>
            <a:r>
              <a:rPr lang="en-US" dirty="0" err="1"/>
              <a:t>byteA</a:t>
            </a:r>
            <a:r>
              <a:rPr lang="en-US" dirty="0"/>
              <a:t> | </a:t>
            </a:r>
            <a:r>
              <a:rPr lang="en-US" dirty="0" err="1"/>
              <a:t>byteB</a:t>
            </a:r>
            <a:endParaRPr lang="en-US" dirty="0"/>
          </a:p>
          <a:p>
            <a:pPr>
              <a:tabLst>
                <a:tab pos="1258888" algn="l"/>
              </a:tabLst>
            </a:pPr>
            <a:r>
              <a:rPr lang="en-US" dirty="0" err="1"/>
              <a:t>exc</a:t>
            </a:r>
            <a:r>
              <a:rPr lang="en-US" dirty="0"/>
              <a:t> or	</a:t>
            </a:r>
            <a:r>
              <a:rPr lang="en-US" dirty="0" err="1"/>
              <a:t>byteA</a:t>
            </a:r>
            <a:r>
              <a:rPr lang="en-US" dirty="0"/>
              <a:t> ^ </a:t>
            </a:r>
            <a:r>
              <a:rPr lang="en-US" dirty="0" err="1"/>
              <a:t>byteB</a:t>
            </a:r>
            <a:endParaRPr lang="en-US" dirty="0"/>
          </a:p>
          <a:p>
            <a:pPr>
              <a:tabLst>
                <a:tab pos="1258888" algn="l"/>
              </a:tabLst>
            </a:pPr>
            <a:r>
              <a:rPr lang="en-US" dirty="0"/>
              <a:t>shift	1 &lt;&lt; 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FA38D1-DFBB-4AE2-A64D-A757C0FE0D94}"/>
              </a:ext>
            </a:extLst>
          </p:cNvPr>
          <p:cNvSpPr/>
          <p:nvPr/>
        </p:nvSpPr>
        <p:spPr>
          <a:xfrm>
            <a:off x="2758713" y="2738084"/>
            <a:ext cx="542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byte contains set element n?   n/8</a:t>
            </a:r>
          </a:p>
          <a:p>
            <a:r>
              <a:rPr lang="en-US" dirty="0"/>
              <a:t>Which bit in that byte represents set element n?   n%8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89A014C-32ED-4E86-9DB8-8232102C3F29}"/>
              </a:ext>
            </a:extLst>
          </p:cNvPr>
          <p:cNvGrpSpPr/>
          <p:nvPr/>
        </p:nvGrpSpPr>
        <p:grpSpPr>
          <a:xfrm>
            <a:off x="2758713" y="3631294"/>
            <a:ext cx="9372327" cy="2927558"/>
            <a:chOff x="2758713" y="3236482"/>
            <a:chExt cx="9372327" cy="292755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FA66AB-B8F8-4039-BB16-F5405F3C7489}"/>
                </a:ext>
              </a:extLst>
            </p:cNvPr>
            <p:cNvSpPr txBox="1"/>
            <p:nvPr/>
          </p:nvSpPr>
          <p:spPr>
            <a:xfrm>
              <a:off x="7164869" y="3272905"/>
              <a:ext cx="4783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Test element n</a:t>
              </a:r>
              <a:r>
                <a:rPr lang="en-US" dirty="0"/>
                <a:t> (true for 1 or false for 0)</a:t>
              </a:r>
            </a:p>
            <a:p>
              <a:r>
                <a:rPr lang="en-US" dirty="0"/>
                <a:t>	byte element = </a:t>
              </a:r>
              <a:r>
                <a:rPr lang="en-US" dirty="0" err="1"/>
                <a:t>byteArray</a:t>
              </a:r>
              <a:r>
                <a:rPr lang="en-US" dirty="0"/>
                <a:t>[n/8];</a:t>
              </a:r>
            </a:p>
            <a:p>
              <a:r>
                <a:rPr lang="en-US" dirty="0"/>
                <a:t>	byte mask = 1&lt;&lt;(n%8);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boolean</a:t>
              </a:r>
              <a:r>
                <a:rPr lang="en-US" dirty="0"/>
                <a:t> test = (element &amp; mask) != 0;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6F708F-38CE-49AD-8DA4-A3E2CF766C7E}"/>
                </a:ext>
              </a:extLst>
            </p:cNvPr>
            <p:cNvSpPr txBox="1"/>
            <p:nvPr/>
          </p:nvSpPr>
          <p:spPr>
            <a:xfrm>
              <a:off x="7202640" y="4963711"/>
              <a:ext cx="49284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Flip element n</a:t>
              </a:r>
              <a:br>
                <a:rPr lang="en-US" dirty="0"/>
              </a:br>
              <a:r>
                <a:rPr lang="en-US" dirty="0"/>
                <a:t>	</a:t>
              </a:r>
              <a:r>
                <a:rPr lang="en-US" dirty="0" err="1"/>
                <a:t>boolean</a:t>
              </a:r>
              <a:r>
                <a:rPr lang="en-US" dirty="0"/>
                <a:t> </a:t>
              </a:r>
              <a:r>
                <a:rPr lang="en-US" dirty="0" err="1"/>
                <a:t>isElementSet</a:t>
              </a:r>
              <a:r>
                <a:rPr lang="en-US" dirty="0"/>
                <a:t> = test element n </a:t>
              </a:r>
              <a:br>
                <a:rPr lang="en-US" dirty="0"/>
              </a:br>
              <a:r>
                <a:rPr lang="en-US" dirty="0"/>
                <a:t>	if ( </a:t>
              </a:r>
              <a:r>
                <a:rPr lang="en-US" dirty="0" err="1"/>
                <a:t>isElementSet</a:t>
              </a:r>
              <a:r>
                <a:rPr lang="en-US" dirty="0"/>
                <a:t> ) 	{ exclude element n }</a:t>
              </a:r>
            </a:p>
            <a:p>
              <a:r>
                <a:rPr lang="en-US" dirty="0"/>
                <a:t>	else	 	{ include element n }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5BD44F-3C23-42DF-BF53-0EF4D4C1182F}"/>
                </a:ext>
              </a:extLst>
            </p:cNvPr>
            <p:cNvSpPr/>
            <p:nvPr/>
          </p:nvSpPr>
          <p:spPr>
            <a:xfrm>
              <a:off x="2758713" y="4963711"/>
              <a:ext cx="43035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Exclude element n</a:t>
              </a:r>
              <a:r>
                <a:rPr lang="en-US" dirty="0"/>
                <a:t> (make it a 0)</a:t>
              </a:r>
            </a:p>
            <a:p>
              <a:r>
                <a:rPr lang="en-US" dirty="0"/>
                <a:t>	byte element = </a:t>
              </a:r>
              <a:r>
                <a:rPr lang="en-US" dirty="0" err="1"/>
                <a:t>byteArray</a:t>
              </a:r>
              <a:r>
                <a:rPr lang="en-US" dirty="0"/>
                <a:t>[n/8];</a:t>
              </a:r>
            </a:p>
            <a:p>
              <a:r>
                <a:rPr lang="en-US" dirty="0"/>
                <a:t>	byte mask = ~(1&lt;&lt;(n%8));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byteArray</a:t>
              </a:r>
              <a:r>
                <a:rPr lang="en-US" dirty="0"/>
                <a:t>[n/8] = element &amp; mask;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D75A7C-4129-4E7D-AC89-1F67EB0F7B8B}"/>
                </a:ext>
              </a:extLst>
            </p:cNvPr>
            <p:cNvSpPr/>
            <p:nvPr/>
          </p:nvSpPr>
          <p:spPr>
            <a:xfrm>
              <a:off x="2758713" y="3236482"/>
              <a:ext cx="437081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Include element n</a:t>
              </a:r>
              <a:r>
                <a:rPr lang="en-US" dirty="0"/>
                <a:t> (make it a 1)</a:t>
              </a:r>
            </a:p>
            <a:p>
              <a:r>
                <a:rPr lang="en-US" dirty="0"/>
                <a:t>	byte element = </a:t>
              </a:r>
              <a:r>
                <a:rPr lang="en-US" dirty="0" err="1"/>
                <a:t>byteArray</a:t>
              </a:r>
              <a:r>
                <a:rPr lang="en-US" dirty="0"/>
                <a:t>[n/8];</a:t>
              </a:r>
            </a:p>
            <a:p>
              <a:r>
                <a:rPr lang="en-US" dirty="0"/>
                <a:t>	byte mask = 1&lt;&lt;(n%8);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byteArray</a:t>
              </a:r>
              <a:r>
                <a:rPr lang="en-US" dirty="0"/>
                <a:t>[n/8] = element | mask;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CE442FE-D173-4E27-AF01-0770A4B225F4}"/>
              </a:ext>
            </a:extLst>
          </p:cNvPr>
          <p:cNvSpPr txBox="1"/>
          <p:nvPr/>
        </p:nvSpPr>
        <p:spPr>
          <a:xfrm>
            <a:off x="84582" y="6317532"/>
            <a:ext cx="242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See BitOperations.java</a:t>
            </a:r>
            <a:endParaRPr lang="en-US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6229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577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Section 11 (week of Nov 13): Sets &amp; Linked Lists, part 1</vt:lpstr>
      <vt:lpstr>Important Dates</vt:lpstr>
      <vt:lpstr>Bitsets</vt:lpstr>
      <vt:lpstr>Bitsets</vt:lpstr>
      <vt:lpstr>Bitsets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321</cp:revision>
  <cp:lastPrinted>2019-10-17T15:51:32Z</cp:lastPrinted>
  <dcterms:created xsi:type="dcterms:W3CDTF">2018-09-11T21:34:45Z</dcterms:created>
  <dcterms:modified xsi:type="dcterms:W3CDTF">2023-11-15T00:07:08Z</dcterms:modified>
</cp:coreProperties>
</file>