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2" r:id="rId2"/>
    <p:sldId id="302" r:id="rId3"/>
    <p:sldId id="306" r:id="rId4"/>
    <p:sldId id="307" r:id="rId5"/>
    <p:sldId id="301" r:id="rId6"/>
    <p:sldId id="300" r:id="rId7"/>
    <p:sldId id="305" r:id="rId8"/>
    <p:sldId id="304" r:id="rId9"/>
    <p:sldId id="303" r:id="rId10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6D8642-738A-402D-A739-E5785CDB948A}">
          <p14:sldIdLst>
            <p14:sldId id="292"/>
            <p14:sldId id="302"/>
            <p14:sldId id="306"/>
            <p14:sldId id="307"/>
            <p14:sldId id="301"/>
            <p14:sldId id="300"/>
            <p14:sldId id="305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6" autoAdjust="0"/>
    <p:restoredTop sz="94660"/>
  </p:normalViewPr>
  <p:slideViewPr>
    <p:cSldViewPr snapToGrid="0">
      <p:cViewPr varScale="1">
        <p:scale>
          <a:sx n="45" d="100"/>
          <a:sy n="45" d="100"/>
        </p:scale>
        <p:origin x="30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301" cy="367423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258" y="0"/>
            <a:ext cx="4160301" cy="367423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r">
              <a:defRPr sz="1200"/>
            </a:lvl1pPr>
          </a:lstStyle>
          <a:p>
            <a:fld id="{6B027DC5-2E96-4922-B41C-6EF545FBF78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9" tIns="47540" rIns="95079" bIns="475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50" y="3521271"/>
            <a:ext cx="7680303" cy="2879529"/>
          </a:xfrm>
          <a:prstGeom prst="rect">
            <a:avLst/>
          </a:prstGeom>
        </p:spPr>
        <p:txBody>
          <a:bodyPr vert="horz" lIns="95079" tIns="47540" rIns="95079" bIns="475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947779"/>
            <a:ext cx="4160301" cy="367422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258" y="6947779"/>
            <a:ext cx="4160301" cy="367422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r">
              <a:defRPr sz="1200"/>
            </a:lvl1pPr>
          </a:lstStyle>
          <a:p>
            <a:fld id="{72A6B705-CD4D-4C26-B3C0-6345942A2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3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3D3F25-F067-4224-BB45-F1B5E7335A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159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3D3F25-F067-4224-BB45-F1B5E7335A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63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8C8A-43CE-4889-8688-1F8AA10B2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33586-5719-4A74-BA4F-202B88FBC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6F48-3088-4E27-B46F-42AFF2DB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C9FA-1755-4B7E-BEE7-BCA7B886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D665-84CC-40AB-A16A-6AAC1FBA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CD4E-7EFC-4440-820B-E9A9B001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5DF4-6AC0-4043-8B71-921747AD1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90E2-D49C-49E5-9B1F-F237D345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D8CE4-7D24-434B-B96F-2E047B28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B24B8-AAAA-4E8B-838D-ED6EBC42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81358-47E0-4ADB-8429-0AA1FC085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62B4E-BD6E-40A6-804A-43DF986DD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C2B4-BD8E-492C-BE24-0322B142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F9ED-1D25-42A7-9C1F-F93D7841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3E3C4-B243-4E9F-ABFB-24926DC9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8904-B76D-4A1D-9655-734EC0EB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15600" cy="73152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8446A-8443-4FDA-B702-AC26F3098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0515600" cy="47548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982DC-5D80-4DB6-808E-D48D60F3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37EB-1E14-4444-9A77-C3457D01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AE55-CE21-4072-97F7-5B33EA33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5C1A-92D2-4163-B280-E3156EEE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3D5A3-D4D9-4758-971E-6031E81F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2729B-6063-4A24-9C0D-5565AE57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214A-087B-4D18-9D7B-F6F55DE0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A311-CF50-4B19-B8F5-BE82BA16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5FC3-5756-477B-867F-B22FBE41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1F71-A6E3-44A8-8D5A-8F96F86F3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2130D-297B-47C6-A9C1-43DC9E15A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E488C-DDC3-492C-91C0-B7C890FB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9A53B-FA4F-46B4-9DE6-FC8AFFA0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E2E84-8685-4692-8021-BF783DCB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DA0F-05BB-41F6-AD09-6EF3182C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03476-A402-4476-8CE1-7D4704812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58D4C-E204-4739-9192-120F1DA8A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F89C1-BC81-4C0C-B657-899998E6B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AD62E-A799-4E08-BEFC-89A8DAB0A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7A8C0-6DDE-481A-801D-855C558E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AFF46-5576-4FCB-BDC3-ACD0EF7B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85B29-189A-4FE7-946D-A2F6C91E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2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8CA0-7BD9-45B7-BF30-BA35B2DF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DB8BC-50B3-4934-A276-C9AA76B3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22AE2-1959-41C0-B5B7-E50F08C6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20F16-1368-4D88-9764-AE639BE1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A4154-E04B-4F00-986A-0EF221D4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95277-A787-4337-889B-17EF1860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BCA9-97EA-4D6D-BBAF-B33501E4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C88F-195C-47D0-B342-BF80802B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584B-76B7-441E-995D-392A0ABC7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14BEE-AB76-492B-9C3D-00E4A5F9D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2BFE9-F1E2-4701-8418-A1391A69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2FE71-892C-467C-8491-A0C0309C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36F44-318F-412B-B9A1-5C14606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0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6146-5F31-4E36-88C2-BB29C425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33199-8A5A-47C2-994B-8B3AEC6C8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F7E8A-C501-4C6F-A2E6-4FF4ECC66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6A758-DB64-440F-9E19-FB1C73F3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1C8FF-C98E-41FF-9B23-21D656FC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DFB32-E601-47BD-B8DA-D19A007B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0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E304D-A130-4237-A420-05CD3A95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464AE-6509-4BA7-8C04-2255A30F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29556-EBC0-4822-8CCC-37447D8E3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D1D37-DD61-4C8A-A1FE-BD47200FF0AF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3584-068A-403C-9A10-7D9DA11DD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6228-DEDA-40FE-8ADA-5FB727E1C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1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43E099A-1F4C-496A-817F-F1BF3D2D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292840" cy="47548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We'll start at 5:01 (Tuesday) and 7:16 (Wednesday) Eastern Time.</a:t>
            </a:r>
            <a:endParaRPr lang="en-US" dirty="0"/>
          </a:p>
          <a:p>
            <a:pPr marL="971550" lvl="1" indent="-514350">
              <a:spcBef>
                <a:spcPts val="800"/>
              </a:spcBef>
              <a:buFont typeface="+mj-lt"/>
              <a:buAutoNum type="arabicPeriod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Pset 1 is due at start of the lecture 4 week (Sep 25) at 9am. See the Notes.</a:t>
            </a:r>
            <a:endParaRPr lang="en-US" dirty="0"/>
          </a:p>
          <a:p>
            <a:pPr marL="971550" lvl="1" indent="-514350">
              <a:spcBef>
                <a:spcPts val="800"/>
              </a:spcBef>
              <a:buFont typeface="+mj-lt"/>
              <a:buAutoNum type="arabicPeriod"/>
            </a:pPr>
            <a:r>
              <a:rPr lang="en-US" b="1" dirty="0"/>
              <a:t>Your questions</a:t>
            </a:r>
            <a:endParaRPr lang="en-US" dirty="0"/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Enumerations</a:t>
            </a: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Review: Switch Statement</a:t>
            </a: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“For Each” loops</a:t>
            </a: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Variable Length Arguments</a:t>
            </a: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Autoboxing</a:t>
            </a: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Scanner “</a:t>
            </a:r>
            <a:r>
              <a:rPr lang="en-US" dirty="0" err="1"/>
              <a:t>hasNext</a:t>
            </a:r>
            <a:r>
              <a:rPr lang="en-US" dirty="0"/>
              <a:t>*()” methods</a:t>
            </a: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Counting Recursive Calls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B41BB607-6189-4033-A928-2CA60AF5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4"/>
            <a:ext cx="10515600" cy="731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Calibri Light" panose="020F0302020204030204" pitchFamily="34" charset="0"/>
              </a:rPr>
              <a:t>Section 02 (week of Sep 11):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Advanced Java part 1</a:t>
            </a:r>
            <a:endParaRPr lang="en-US" sz="3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1FC0A6-F13F-48B4-A727-83868697C607}"/>
              </a:ext>
            </a:extLst>
          </p:cNvPr>
          <p:cNvSpPr txBox="1"/>
          <p:nvPr/>
        </p:nvSpPr>
        <p:spPr>
          <a:xfrm>
            <a:off x="73152" y="6318504"/>
            <a:ext cx="832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Zip file with this section’s slides and sample code is posted to course’s                     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9141A8-A952-5480-0F31-5095B7684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763" y="6230734"/>
            <a:ext cx="956418" cy="5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3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DCFE-1B6E-4905-BE98-C9EB6E6C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3AC5-37D3-400E-A1C0-B0F2F6864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4754880"/>
          </a:xfrm>
        </p:spPr>
        <p:txBody>
          <a:bodyPr>
            <a:normAutofit/>
          </a:bodyPr>
          <a:lstStyle/>
          <a:p>
            <a:r>
              <a:rPr lang="en-US" dirty="0"/>
              <a:t>Define a restricted set of mnemonically-friendly values</a:t>
            </a:r>
          </a:p>
          <a:p>
            <a:pPr lvl="1"/>
            <a:r>
              <a:rPr lang="en-US" dirty="0"/>
              <a:t>Compiler ensures only legal values can be used.</a:t>
            </a:r>
          </a:p>
          <a:p>
            <a:r>
              <a:rPr lang="en-US" dirty="0"/>
              <a:t>Enumerations have instance methods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  <a:r>
              <a:rPr lang="en-US" sz="2000" dirty="0"/>
              <a:t> returns array of enumeration's members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ordinal()</a:t>
            </a:r>
            <a:r>
              <a:rPr lang="en-US" sz="2000" dirty="0"/>
              <a:t> returns member’s underlying numeric value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name()</a:t>
            </a:r>
            <a:r>
              <a:rPr lang="en-US" sz="2000" dirty="0"/>
              <a:t> returns member’s mnemonic "name"</a:t>
            </a:r>
          </a:p>
          <a:p>
            <a:r>
              <a:rPr lang="en-US" dirty="0"/>
              <a:t>Arguments can be enumeration values</a:t>
            </a:r>
          </a:p>
          <a:p>
            <a:r>
              <a:rPr lang="en-US" dirty="0"/>
              <a:t>When switch variables are enumeration values ...</a:t>
            </a:r>
          </a:p>
          <a:p>
            <a:pPr lvl="1"/>
            <a:r>
              <a:rPr lang="en-US" dirty="0"/>
              <a:t>cases don't include type's name (</a:t>
            </a:r>
            <a:r>
              <a:rPr lang="en-US" dirty="0" err="1"/>
              <a:t>DaysOfWeek</a:t>
            </a:r>
            <a:r>
              <a:rPr lang="en-US" dirty="0"/>
              <a:t>), just the case's mnemonic "name"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41B43-5AA5-4B01-9F03-3D37854012D5}"/>
              </a:ext>
            </a:extLst>
          </p:cNvPr>
          <p:cNvSpPr txBox="1"/>
          <p:nvPr/>
        </p:nvSpPr>
        <p:spPr>
          <a:xfrm>
            <a:off x="76200" y="6317532"/>
            <a:ext cx="210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dirty="0"/>
              <a:t>See EnumDemo.java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63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AF66-ACA8-4ED6-B745-A7D62FAD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857"/>
            <a:ext cx="10515600" cy="71795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Statement (traditional)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062525FF-22F4-48C6-AE56-077A7DEFEC8E}"/>
              </a:ext>
            </a:extLst>
          </p:cNvPr>
          <p:cNvSpPr txBox="1">
            <a:spLocks/>
          </p:cNvSpPr>
          <p:nvPr/>
        </p:nvSpPr>
        <p:spPr>
          <a:xfrm>
            <a:off x="762000" y="1280160"/>
            <a:ext cx="6019800" cy="4480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switchVar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val</a:t>
            </a:r>
            <a:r>
              <a:rPr lang="en-US" sz="24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switchVar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val</a:t>
            </a:r>
            <a:r>
              <a:rPr lang="en-US" sz="24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0175703-805B-54A7-70BB-90F6610F6BFE}"/>
              </a:ext>
            </a:extLst>
          </p:cNvPr>
          <p:cNvSpPr txBox="1">
            <a:spLocks/>
          </p:cNvSpPr>
          <p:nvPr/>
        </p:nvSpPr>
        <p:spPr>
          <a:xfrm>
            <a:off x="7604760" y="1280161"/>
            <a:ext cx="4511040" cy="49362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switchVar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val</a:t>
            </a:r>
            <a:r>
              <a:rPr lang="en-US" sz="24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val</a:t>
            </a:r>
            <a:r>
              <a:rPr lang="en-US" sz="24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default: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7C3E6D-4A39-96BC-4553-89A3EB9ED3BC}"/>
              </a:ext>
            </a:extLst>
          </p:cNvPr>
          <p:cNvSpPr txBox="1"/>
          <p:nvPr/>
        </p:nvSpPr>
        <p:spPr>
          <a:xfrm>
            <a:off x="76200" y="6040533"/>
            <a:ext cx="8379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</a:rPr>
              <a:t>See SwitchTraditionalCaseLabels.java, SwitchModernCaseLabels.java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SwitchExpressionsTraditionalCaseLabels.java, SwitchExpressionsModernCaseLabels.java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01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AF66-ACA8-4ED6-B745-A7D62FAD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857"/>
            <a:ext cx="10515600" cy="71795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Statement (modern)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19ED77-980C-4070-B0BC-91E68FD37A9F}"/>
              </a:ext>
            </a:extLst>
          </p:cNvPr>
          <p:cNvSpPr txBox="1"/>
          <p:nvPr/>
        </p:nvSpPr>
        <p:spPr>
          <a:xfrm>
            <a:off x="76200" y="6040533"/>
            <a:ext cx="8379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</a:rPr>
              <a:t>See SwitchTraditionalCaseLabels.java, SwitchModernCaseLabels.java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SwitchExpressionsTraditionalCaseLabels.java, SwitchExpressionsModernCaseLabels.java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062525FF-22F4-48C6-AE56-077A7DEFEC8E}"/>
              </a:ext>
            </a:extLst>
          </p:cNvPr>
          <p:cNvSpPr txBox="1">
            <a:spLocks/>
          </p:cNvSpPr>
          <p:nvPr/>
        </p:nvSpPr>
        <p:spPr>
          <a:xfrm>
            <a:off x="762000" y="1280160"/>
            <a:ext cx="6019800" cy="4480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switchVar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val</a:t>
            </a:r>
            <a:r>
              <a:rPr lang="en-US" sz="24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switchVar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val</a:t>
            </a:r>
            <a:r>
              <a:rPr lang="en-US" sz="24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0175703-805B-54A7-70BB-90F6610F6BFE}"/>
              </a:ext>
            </a:extLst>
          </p:cNvPr>
          <p:cNvSpPr txBox="1">
            <a:spLocks/>
          </p:cNvSpPr>
          <p:nvPr/>
        </p:nvSpPr>
        <p:spPr>
          <a:xfrm>
            <a:off x="7604760" y="1280160"/>
            <a:ext cx="4511040" cy="4480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switchVar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val</a:t>
            </a:r>
            <a:r>
              <a:rPr lang="en-US" sz="24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{ ... }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val</a:t>
            </a:r>
            <a:r>
              <a:rPr lang="en-US" sz="24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{ ... }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default </a:t>
            </a:r>
            <a:r>
              <a:rPr lang="en-US" sz="2400" b="1" baseline="-25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{ ... }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438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526A-2895-4F77-A298-6FB2DFE6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“For Each”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085C-0CA0-487F-8820-154873A3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Iterates through a collection like an array or an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Friendly syntax when value's array index unneeded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foo( 1.1, 2.2 );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 double ... list ) {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 double value : list ) {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value );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D12BB-FF9A-43E3-9006-7FBCBCF8C86F}"/>
              </a:ext>
            </a:extLst>
          </p:cNvPr>
          <p:cNvSpPr txBox="1"/>
          <p:nvPr/>
        </p:nvSpPr>
        <p:spPr>
          <a:xfrm>
            <a:off x="76200" y="6317532"/>
            <a:ext cx="231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dirty="0"/>
              <a:t>See ForEachDemo.java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15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AF2B-A80C-4431-80C8-F21F7AD8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C8C99-AD0F-4543-840E-73F2F383E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 </a:t>
            </a:r>
            <a:r>
              <a:rPr lang="en-US" dirty="0" err="1"/>
              <a:t>args</a:t>
            </a:r>
            <a:r>
              <a:rPr lang="en-US" dirty="0"/>
              <a:t> are received in an array</a:t>
            </a:r>
          </a:p>
          <a:p>
            <a:r>
              <a:rPr lang="en-US" dirty="0"/>
              <a:t>The variable </a:t>
            </a:r>
            <a:r>
              <a:rPr lang="en-US" dirty="0" err="1"/>
              <a:t>args</a:t>
            </a:r>
            <a:r>
              <a:rPr lang="en-US" dirty="0"/>
              <a:t> must be at end of </a:t>
            </a:r>
            <a:r>
              <a:rPr lang="en-US" dirty="0" err="1"/>
              <a:t>arg</a:t>
            </a:r>
            <a:r>
              <a:rPr lang="en-US" dirty="0"/>
              <a:t> list</a:t>
            </a:r>
          </a:p>
          <a:p>
            <a:r>
              <a:rPr lang="en-US" dirty="0"/>
              <a:t>Can have at most one variable section of </a:t>
            </a:r>
            <a:r>
              <a:rPr lang="en-US" dirty="0" err="1"/>
              <a:t>arg</a:t>
            </a:r>
            <a:r>
              <a:rPr lang="en-US" dirty="0"/>
              <a:t> list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foo( 1.1, 2.2 );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 double ... list ) {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 int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list.length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list[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);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56AC0-6FEF-42D3-812C-09A3A4722965}"/>
              </a:ext>
            </a:extLst>
          </p:cNvPr>
          <p:cNvSpPr txBox="1"/>
          <p:nvPr/>
        </p:nvSpPr>
        <p:spPr>
          <a:xfrm>
            <a:off x="76200" y="6317532"/>
            <a:ext cx="296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</a:rPr>
              <a:t>See VarNumOfArgsDemo.java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81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AF2B-A80C-4431-80C8-F21F7AD8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C8C99-AD0F-4543-840E-73F2F383E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conversion from a primitive value to its wrapper class</a:t>
            </a:r>
          </a:p>
          <a:p>
            <a:r>
              <a:rPr lang="en-US" dirty="0"/>
              <a:t>Unboxing: Automatic conversion from a wrapper class to its primitive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56AC0-6FEF-42D3-812C-09A3A4722965}"/>
              </a:ext>
            </a:extLst>
          </p:cNvPr>
          <p:cNvSpPr txBox="1"/>
          <p:nvPr/>
        </p:nvSpPr>
        <p:spPr>
          <a:xfrm>
            <a:off x="76200" y="6317532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</a:rPr>
              <a:t>See AutoboxingDemo.java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4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A9EC-47D0-4503-A1FE-349AB08C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“</a:t>
            </a:r>
            <a:r>
              <a:rPr lang="en-US" dirty="0" err="1"/>
              <a:t>hasNext</a:t>
            </a:r>
            <a:r>
              <a:rPr lang="en-US" dirty="0"/>
              <a:t>*()”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40F7C-D719-4D00-948F-AC214BAB3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4754880"/>
          </a:xfrm>
        </p:spPr>
        <p:txBody>
          <a:bodyPr/>
          <a:lstStyle/>
          <a:p>
            <a:r>
              <a:rPr lang="en-US" dirty="0"/>
              <a:t>Introduced in 10A</a:t>
            </a:r>
          </a:p>
          <a:p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hasNextInt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buffer’s next unconsumed token can be converted to an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dirty="0"/>
              <a:t>Overloaded for each primitive data type.</a:t>
            </a:r>
          </a:p>
          <a:p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 true if the buffer has an unconsumed token regardless of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695BB-E69B-4AF2-A7F5-BD8A973AFB3B}"/>
              </a:ext>
            </a:extLst>
          </p:cNvPr>
          <p:cNvSpPr txBox="1"/>
          <p:nvPr/>
        </p:nvSpPr>
        <p:spPr>
          <a:xfrm>
            <a:off x="76200" y="6317532"/>
            <a:ext cx="310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dirty="0"/>
              <a:t>See ScannerHasNextDemo.java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7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0A00-19CA-4B8A-B237-13D3CA41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Recursive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D7AC4-41EF-4506-BE83-A0177AB16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non-final class-level variable in a program class.</a:t>
            </a:r>
          </a:p>
          <a:p>
            <a:r>
              <a:rPr lang="en-US" dirty="0"/>
              <a:t>That’s an EXCEPTION to the general PROHIBITION against that!!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936EF-B4B4-44A6-942D-434FA635DDBF}"/>
              </a:ext>
            </a:extLst>
          </p:cNvPr>
          <p:cNvSpPr txBox="1"/>
          <p:nvPr/>
        </p:nvSpPr>
        <p:spPr>
          <a:xfrm>
            <a:off x="76200" y="6317532"/>
            <a:ext cx="317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dirty="0"/>
              <a:t>See CountingRecursiveCalls.java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031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609</Words>
  <Application>Microsoft Office PowerPoint</Application>
  <PresentationFormat>Widescreen</PresentationFormat>
  <Paragraphs>58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1_Office Theme</vt:lpstr>
      <vt:lpstr>Section 02 (week of Sep 11): Advanced Java part 1</vt:lpstr>
      <vt:lpstr>Enumerations</vt:lpstr>
      <vt:lpstr>The switch Statement (traditional)</vt:lpstr>
      <vt:lpstr>The switch Statement (modern)</vt:lpstr>
      <vt:lpstr>“For Each” loops</vt:lpstr>
      <vt:lpstr>Variable Length Arguments</vt:lpstr>
      <vt:lpstr>Autoboxing</vt:lpstr>
      <vt:lpstr>Scanner “hasNext*()” methods</vt:lpstr>
      <vt:lpstr>Counting Recursive Calls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11 Section Agenda</dc:title>
  <dc:creator>David</dc:creator>
  <cp:lastModifiedBy>David Habermehl</cp:lastModifiedBy>
  <cp:revision>233</cp:revision>
  <cp:lastPrinted>2019-10-17T15:51:32Z</cp:lastPrinted>
  <dcterms:created xsi:type="dcterms:W3CDTF">2018-09-11T21:34:45Z</dcterms:created>
  <dcterms:modified xsi:type="dcterms:W3CDTF">2023-09-10T19:19:27Z</dcterms:modified>
</cp:coreProperties>
</file>