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2" r:id="rId2"/>
    <p:sldId id="297" r:id="rId3"/>
    <p:sldId id="300" r:id="rId4"/>
    <p:sldId id="321" r:id="rId5"/>
    <p:sldId id="301" r:id="rId6"/>
    <p:sldId id="305" r:id="rId7"/>
    <p:sldId id="306" r:id="rId8"/>
    <p:sldId id="307" r:id="rId9"/>
    <p:sldId id="308" r:id="rId10"/>
    <p:sldId id="322" r:id="rId11"/>
    <p:sldId id="312" r:id="rId12"/>
    <p:sldId id="311" r:id="rId13"/>
    <p:sldId id="302" r:id="rId14"/>
    <p:sldId id="317" r:id="rId15"/>
    <p:sldId id="303" r:id="rId16"/>
    <p:sldId id="318" r:id="rId17"/>
    <p:sldId id="304" r:id="rId18"/>
    <p:sldId id="319" r:id="rId19"/>
    <p:sldId id="313" r:id="rId20"/>
    <p:sldId id="314" r:id="rId21"/>
    <p:sldId id="315" r:id="rId22"/>
    <p:sldId id="320" r:id="rId23"/>
    <p:sldId id="309" r:id="rId24"/>
    <p:sldId id="310" r:id="rId25"/>
    <p:sldId id="316" r:id="rId26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6D8642-738A-402D-A739-E5785CDB948A}">
          <p14:sldIdLst>
            <p14:sldId id="292"/>
            <p14:sldId id="297"/>
            <p14:sldId id="300"/>
            <p14:sldId id="321"/>
            <p14:sldId id="301"/>
            <p14:sldId id="305"/>
            <p14:sldId id="306"/>
            <p14:sldId id="307"/>
            <p14:sldId id="308"/>
            <p14:sldId id="322"/>
            <p14:sldId id="312"/>
            <p14:sldId id="311"/>
            <p14:sldId id="302"/>
            <p14:sldId id="317"/>
            <p14:sldId id="303"/>
            <p14:sldId id="318"/>
            <p14:sldId id="304"/>
            <p14:sldId id="319"/>
            <p14:sldId id="313"/>
            <p14:sldId id="314"/>
            <p14:sldId id="315"/>
            <p14:sldId id="320"/>
            <p14:sldId id="309"/>
            <p14:sldId id="31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22" y="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258" y="0"/>
            <a:ext cx="4160301" cy="36742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>
              <a:defRPr sz="1200"/>
            </a:lvl1pPr>
          </a:lstStyle>
          <a:p>
            <a:fld id="{6B027DC5-2E96-4922-B41C-6EF545FBF78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9" tIns="47540" rIns="95079" bIns="475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50" y="3521271"/>
            <a:ext cx="7680303" cy="2879529"/>
          </a:xfrm>
          <a:prstGeom prst="rect">
            <a:avLst/>
          </a:prstGeom>
        </p:spPr>
        <p:txBody>
          <a:bodyPr vert="horz" lIns="95079" tIns="47540" rIns="95079" bIns="475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258" y="6947779"/>
            <a:ext cx="4160301" cy="36742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r">
              <a:defRPr sz="1200"/>
            </a:lvl1pPr>
          </a:lstStyle>
          <a:p>
            <a:fld id="{72A6B705-CD4D-4C26-B3C0-6345942A2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8C8A-43CE-4889-8688-1F8AA10B2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3586-5719-4A74-BA4F-202B88FB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6F48-3088-4E27-B46F-42AFF2DB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C9FA-1755-4B7E-BEE7-BCA7B88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D665-84CC-40AB-A16A-6AAC1FBA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D4E-7EFC-4440-820B-E9A9B001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5DF4-6AC0-4043-8B71-921747AD1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690E2-D49C-49E5-9B1F-F237D34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8CE4-7D24-434B-B96F-2E047B2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B24B8-AAAA-4E8B-838D-ED6EBC42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1358-47E0-4ADB-8429-0AA1FC08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2B4E-BD6E-40A6-804A-43DF986D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C2B4-BD8E-492C-BE24-0322B142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F9ED-1D25-42A7-9C1F-F93D7841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E3C4-B243-4E9F-ABFB-24926DC9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8904-B76D-4A1D-9655-734EC0EB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446A-8443-4FDA-B702-AC26F309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754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82DC-5D80-4DB6-808E-D48D60F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37EB-1E14-4444-9A77-C3457D0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AE55-CE21-4072-97F7-5B33EA33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5C1A-92D2-4163-B280-E3156EE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5A3-D4D9-4758-971E-6031E81F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29B-6063-4A24-9C0D-5565AE5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214A-087B-4D18-9D7B-F6F55DE0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A311-CF50-4B19-B8F5-BE82BA1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5FC3-5756-477B-867F-B22FBE41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F71-A6E3-44A8-8D5A-8F96F86F3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130D-297B-47C6-A9C1-43DC9E15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488C-DDC3-492C-91C0-B7C890FB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9A53B-FA4F-46B4-9DE6-FC8AFFA0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2E84-8685-4692-8021-BF783DCB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DA0F-05BB-41F6-AD09-6EF3182C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3476-A402-4476-8CE1-7D470481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8D4C-E204-4739-9192-120F1DA8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F89C1-BC81-4C0C-B657-899998E6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AD62E-A799-4E08-BEFC-89A8DAB0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A8C0-6DDE-481A-801D-855C558E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FF46-5576-4FCB-BDC3-ACD0EF7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5B29-189A-4FE7-946D-A2F6C91E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8CA0-7BD9-45B7-BF30-BA35B2DF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B8BC-50B3-4934-A276-C9AA76B3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2AE2-1959-41C0-B5B7-E50F08C6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20F16-1368-4D88-9764-AE639BE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A4154-E04B-4F00-986A-0EF221D4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95277-A787-4337-889B-17EF186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BCA9-97EA-4D6D-BBAF-B33501E4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88F-195C-47D0-B342-BF80802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584B-76B7-441E-995D-392A0ABC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BEE-AB76-492B-9C3D-00E4A5F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2BFE9-F1E2-4701-8418-A1391A6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FE71-892C-467C-8491-A0C0309C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6F44-318F-412B-B9A1-5C14606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6146-5F31-4E36-88C2-BB29C425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3199-8A5A-47C2-994B-8B3AEC6C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7E8A-C501-4C6F-A2E6-4FF4ECC6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A758-DB64-440F-9E19-FB1C73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C8FF-C98E-41FF-9B23-21D656F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FB32-E601-47BD-B8DA-D19A007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E304D-A130-4237-A420-05CD3A95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64AE-6509-4BA7-8C04-2255A30F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9556-EBC0-4822-8CCC-37447D8E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1D37-DD61-4C8A-A1FE-BD47200FF0A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584-068A-403C-9A10-7D9DA11D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6228-DEDA-40FE-8ADA-5FB727E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3C57-6B52-45E5-8B58-17B19817F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ular-expressions.info/" TargetMode="External"/><Relationship Id="rId2" Type="http://schemas.openxmlformats.org/officeDocument/2006/relationships/hyperlink" Target="https://docs.oracle.com/javase/8/docs/api/java/util/regex/Patter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gex101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43E099A-1F4C-496A-817F-F1BF3D2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292840" cy="47548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We'll start at 5:01 (Tuesday) and 7:16 (Wednesday) Eastern Time.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Pset 1 is due at start of the lecture 4 week at 9am. See the Notes.</a:t>
            </a:r>
            <a:endParaRPr lang="en-US" dirty="0"/>
          </a:p>
          <a:p>
            <a:pPr marL="971550" lvl="1" indent="-514350">
              <a:spcBef>
                <a:spcPts val="800"/>
              </a:spcBef>
              <a:buFont typeface="+mj-lt"/>
              <a:buAutoNum type="arabicPeriod"/>
            </a:pPr>
            <a:r>
              <a:rPr lang="en-US" b="1" dirty="0"/>
              <a:t>Your questions</a:t>
            </a:r>
            <a:endParaRPr lang="en-US" dirty="0"/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pt-BR" dirty="0"/>
              <a:t>Pset 1 problem 7:</a:t>
            </a:r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RecursiveSum.java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Scanner Class and Regular Expressions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Formatted Output Using</a:t>
            </a:r>
            <a:r>
              <a:rPr lang="pt-B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en-US" dirty="0"/>
              <a:t>Recursion revisited</a:t>
            </a: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1BB607-6189-4033-A928-2CA60AF5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4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 pitchFamily="34" charset="0"/>
              </a:rPr>
              <a:t>Section 03 (week of Sep 18): Advanced Java part 2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500F0-0F47-41AC-8713-43AA4AEF9994}"/>
              </a:ext>
            </a:extLst>
          </p:cNvPr>
          <p:cNvSpPr txBox="1"/>
          <p:nvPr/>
        </p:nvSpPr>
        <p:spPr>
          <a:xfrm>
            <a:off x="73152" y="6318504"/>
            <a:ext cx="832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Zip file with this section’s slides and sample code is posted to course’s                     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72F49-51F6-3A5A-027E-407AFCCA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63" y="6230734"/>
            <a:ext cx="956418" cy="5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95EB-4F7D-4B8A-824D-BE06B104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918244" cy="4754880"/>
          </a:xfrm>
        </p:spPr>
        <p:txBody>
          <a:bodyPr>
            <a:normAutofit/>
          </a:bodyPr>
          <a:lstStyle/>
          <a:p>
            <a:r>
              <a:rPr lang="en-US" dirty="0"/>
              <a:t>Strategy for solving recursive problems: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 that a recursive method must have: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u="sng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case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the answer can be returned without any recursion, and 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u="sng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recursive case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the method calls itself with an argument that gets </a:t>
            </a:r>
            <a:b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closer to the base case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write the base case.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 of the base case as being the simplest example of the problem.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write the recursive case.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out how to express the problem’s answer in terms of </a:t>
            </a:r>
          </a:p>
          <a:p>
            <a:pPr lvl="3"/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you know in the current invocation of the method, </a:t>
            </a:r>
          </a:p>
          <a:p>
            <a:pPr lvl="3"/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combined with the value returned from the method calling itself </a:t>
            </a:r>
            <a:b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an argument that gets it closer to the base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C0EC7-3287-496A-AF66-9EF62ED9C748}"/>
              </a:ext>
            </a:extLst>
          </p:cNvPr>
          <p:cNvSpPr txBox="1"/>
          <p:nvPr/>
        </p:nvSpPr>
        <p:spPr>
          <a:xfrm>
            <a:off x="76200" y="6318504"/>
            <a:ext cx="1126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0050" algn="l"/>
              </a:tabLst>
              <a:defRPr/>
            </a:pPr>
            <a:r>
              <a:rPr lang="en-US" dirty="0">
                <a:solidFill>
                  <a:prstClr val="black"/>
                </a:solidFill>
              </a:rPr>
              <a:t>See	ReverseStringLetters.java, ReverseStringLettersVerbose.java, ReverseSentenceWords.java, ComputeArraySum.java</a:t>
            </a:r>
          </a:p>
        </p:txBody>
      </p:sp>
    </p:spTree>
    <p:extLst>
      <p:ext uri="{BB962C8B-B14F-4D97-AF65-F5344CB8AC3E}">
        <p14:creationId xmlns:p14="http://schemas.microsoft.com/office/powerpoint/2010/main" val="150531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95EB-4F7D-4B8A-824D-BE06B104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 String []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factorial = factorial( 3 );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int factorial( int number ) 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number &lt;= 1 ) { return 1; }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 return number * factorial( number-1 ); }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44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43E099A-1F4C-496A-817F-F1BF3D2DD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 calls are managed with stack frames.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Every time a method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en-US" u="sng" dirty="0">
                <a:solidFill>
                  <a:prstClr val="black"/>
                </a:solidFill>
                <a:latin typeface="Calibri" panose="020F0502020204030204"/>
              </a:rPr>
              <a:t>called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a new stack frame is allocated exclu-sively for that invocation, to hold that invocation’s local variables’ values.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When a method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u="sng" dirty="0">
                <a:solidFill>
                  <a:prstClr val="black"/>
                </a:solidFill>
                <a:latin typeface="Calibri" panose="020F0502020204030204"/>
              </a:rPr>
              <a:t>returns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its invocation’s stack frame disappears.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calls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a new stack frame is created for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But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’s stack frame still exists because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hasn’t executed a return yet.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Eventually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executes a return. Then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’s stack frame disappears, 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resumes execution.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Eventually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executes a return. Then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’s stack frame disappears, 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’s caller resumes execution.</a:t>
            </a:r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1BB607-6189-4033-A928-2CA60AF5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4"/>
            <a:ext cx="10515600" cy="731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Calibri Light" panose="020F0302020204030204" pitchFamily="34" charset="0"/>
              </a:rPr>
              <a:t>Recursion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7411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125028-DBDD-4416-A071-74A1987650D2}"/>
              </a:ext>
            </a:extLst>
          </p:cNvPr>
          <p:cNvSpPr txBox="1"/>
          <p:nvPr/>
        </p:nvSpPr>
        <p:spPr>
          <a:xfrm>
            <a:off x="1744152" y="1398342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 = factorial( 3 );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67338A-CA05-4174-9B73-23F92AA700F2}"/>
              </a:ext>
            </a:extLst>
          </p:cNvPr>
          <p:cNvCxnSpPr>
            <a:cxnSpLocks/>
          </p:cNvCxnSpPr>
          <p:nvPr/>
        </p:nvCxnSpPr>
        <p:spPr>
          <a:xfrm>
            <a:off x="107576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4F9362-7204-49D2-B2B8-E50131EFC06F}"/>
              </a:ext>
            </a:extLst>
          </p:cNvPr>
          <p:cNvCxnSpPr>
            <a:cxnSpLocks/>
          </p:cNvCxnSpPr>
          <p:nvPr/>
        </p:nvCxnSpPr>
        <p:spPr>
          <a:xfrm>
            <a:off x="11424835" y="1406026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3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F0CBA9-FE3F-4379-8684-F9541B59598B}"/>
              </a:ext>
            </a:extLst>
          </p:cNvPr>
          <p:cNvGrpSpPr/>
          <p:nvPr/>
        </p:nvGrpSpPr>
        <p:grpSpPr>
          <a:xfrm>
            <a:off x="1744152" y="1398342"/>
            <a:ext cx="5511944" cy="1327541"/>
            <a:chOff x="728857" y="1398342"/>
            <a:chExt cx="5511944" cy="13275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5E29C4-854D-4FDB-AEE1-09E59BDADEA7}"/>
                </a:ext>
              </a:extLst>
            </p:cNvPr>
            <p:cNvSpPr txBox="1"/>
            <p:nvPr/>
          </p:nvSpPr>
          <p:spPr>
            <a:xfrm>
              <a:off x="822960" y="1811483"/>
              <a:ext cx="5417841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Evaluating factorial( 3 )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 = 3</a:t>
              </a:r>
            </a:p>
            <a:p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number * factorial( number-1 );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125028-DBDD-4416-A071-74A1987650D2}"/>
                </a:ext>
              </a:extLst>
            </p:cNvPr>
            <p:cNvSpPr txBox="1"/>
            <p:nvPr/>
          </p:nvSpPr>
          <p:spPr>
            <a:xfrm>
              <a:off x="728857" y="1398342"/>
              <a:ext cx="445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factorial = factorial( 3 );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67338A-CA05-4174-9B73-23F92AA700F2}"/>
              </a:ext>
            </a:extLst>
          </p:cNvPr>
          <p:cNvCxnSpPr>
            <a:cxnSpLocks/>
          </p:cNvCxnSpPr>
          <p:nvPr/>
        </p:nvCxnSpPr>
        <p:spPr>
          <a:xfrm>
            <a:off x="107576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579025-5FF7-4FF4-8DEA-D4081E1F759B}"/>
              </a:ext>
            </a:extLst>
          </p:cNvPr>
          <p:cNvCxnSpPr>
            <a:cxnSpLocks/>
          </p:cNvCxnSpPr>
          <p:nvPr/>
        </p:nvCxnSpPr>
        <p:spPr>
          <a:xfrm>
            <a:off x="1142483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5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9866AD-A3D1-4D11-83A4-4D86DFF7651C}"/>
              </a:ext>
            </a:extLst>
          </p:cNvPr>
          <p:cNvGrpSpPr/>
          <p:nvPr/>
        </p:nvGrpSpPr>
        <p:grpSpPr>
          <a:xfrm>
            <a:off x="1744152" y="1398342"/>
            <a:ext cx="5511944" cy="1947742"/>
            <a:chOff x="728857" y="1398342"/>
            <a:chExt cx="5511944" cy="194774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F0CBA9-FE3F-4379-8684-F9541B59598B}"/>
                </a:ext>
              </a:extLst>
            </p:cNvPr>
            <p:cNvGrpSpPr/>
            <p:nvPr/>
          </p:nvGrpSpPr>
          <p:grpSpPr>
            <a:xfrm>
              <a:off x="728857" y="1398342"/>
              <a:ext cx="5511944" cy="1327541"/>
              <a:chOff x="728857" y="1398342"/>
              <a:chExt cx="5511944" cy="13275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5E29C4-854D-4FDB-AEE1-09E59BDADEA7}"/>
                  </a:ext>
                </a:extLst>
              </p:cNvPr>
              <p:cNvSpPr txBox="1"/>
              <p:nvPr/>
            </p:nvSpPr>
            <p:spPr>
              <a:xfrm>
                <a:off x="822960" y="1811483"/>
                <a:ext cx="5417841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Evaluating factorial( 3 )</a:t>
                </a:r>
              </a:p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 = 3</a:t>
                </a:r>
              </a:p>
              <a:p>
                <a:r>
                  <a:rPr 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number * factorial( number-1 );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25028-DBDD-4416-A071-74A1987650D2}"/>
                  </a:ext>
                </a:extLst>
              </p:cNvPr>
              <p:cNvSpPr txBox="1"/>
              <p:nvPr/>
            </p:nvSpPr>
            <p:spPr>
              <a:xfrm>
                <a:off x="728857" y="1398342"/>
                <a:ext cx="445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factorial = factorial( 3 );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D4CA01-E0FB-47A4-9522-3DADD7D11026}"/>
                </a:ext>
              </a:extLst>
            </p:cNvPr>
            <p:cNvSpPr txBox="1"/>
            <p:nvPr/>
          </p:nvSpPr>
          <p:spPr>
            <a:xfrm>
              <a:off x="728857" y="2976752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factorial( 2 );</a:t>
              </a:r>
              <a:endParaRPr lang="en-US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67338A-CA05-4174-9B73-23F92AA700F2}"/>
              </a:ext>
            </a:extLst>
          </p:cNvPr>
          <p:cNvCxnSpPr>
            <a:cxnSpLocks/>
          </p:cNvCxnSpPr>
          <p:nvPr/>
        </p:nvCxnSpPr>
        <p:spPr>
          <a:xfrm>
            <a:off x="107576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18F0C7-DCC8-4DDA-B83C-64A74CC48058}"/>
              </a:ext>
            </a:extLst>
          </p:cNvPr>
          <p:cNvCxnSpPr>
            <a:cxnSpLocks/>
          </p:cNvCxnSpPr>
          <p:nvPr/>
        </p:nvCxnSpPr>
        <p:spPr>
          <a:xfrm>
            <a:off x="1142483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7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9866AD-A3D1-4D11-83A4-4D86DFF7651C}"/>
              </a:ext>
            </a:extLst>
          </p:cNvPr>
          <p:cNvGrpSpPr/>
          <p:nvPr/>
        </p:nvGrpSpPr>
        <p:grpSpPr>
          <a:xfrm>
            <a:off x="1744152" y="1398342"/>
            <a:ext cx="5822529" cy="3139141"/>
            <a:chOff x="728857" y="1398342"/>
            <a:chExt cx="5822529" cy="313914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F0CBA9-FE3F-4379-8684-F9541B59598B}"/>
                </a:ext>
              </a:extLst>
            </p:cNvPr>
            <p:cNvGrpSpPr/>
            <p:nvPr/>
          </p:nvGrpSpPr>
          <p:grpSpPr>
            <a:xfrm>
              <a:off x="728857" y="1398342"/>
              <a:ext cx="5511944" cy="1327541"/>
              <a:chOff x="728857" y="1398342"/>
              <a:chExt cx="5511944" cy="13275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5E29C4-854D-4FDB-AEE1-09E59BDADEA7}"/>
                  </a:ext>
                </a:extLst>
              </p:cNvPr>
              <p:cNvSpPr txBox="1"/>
              <p:nvPr/>
            </p:nvSpPr>
            <p:spPr>
              <a:xfrm>
                <a:off x="822960" y="1811483"/>
                <a:ext cx="5417841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Evaluating factorial( 3 )</a:t>
                </a:r>
              </a:p>
              <a:p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 = 3</a:t>
                </a:r>
              </a:p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number * factorial( number-1 );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25028-DBDD-4416-A071-74A1987650D2}"/>
                  </a:ext>
                </a:extLst>
              </p:cNvPr>
              <p:cNvSpPr txBox="1"/>
              <p:nvPr/>
            </p:nvSpPr>
            <p:spPr>
              <a:xfrm>
                <a:off x="728857" y="1398342"/>
                <a:ext cx="445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factorial = factorial( 3 );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C60A096-EBED-47FF-9BD4-D86CFAA27218}"/>
                </a:ext>
              </a:extLst>
            </p:cNvPr>
            <p:cNvGrpSpPr/>
            <p:nvPr/>
          </p:nvGrpSpPr>
          <p:grpSpPr>
            <a:xfrm>
              <a:off x="728857" y="2976752"/>
              <a:ext cx="5822529" cy="1560731"/>
              <a:chOff x="728857" y="3178396"/>
              <a:chExt cx="5822529" cy="156073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4AFD298-F78A-4C2A-8807-7E3BBB763278}"/>
                  </a:ext>
                </a:extLst>
              </p:cNvPr>
              <p:cNvGrpSpPr/>
              <p:nvPr/>
            </p:nvGrpSpPr>
            <p:grpSpPr>
              <a:xfrm>
                <a:off x="822960" y="3596127"/>
                <a:ext cx="5728426" cy="1143000"/>
                <a:chOff x="6464919" y="5092398"/>
                <a:chExt cx="5728426" cy="1143000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033A724-F53D-4198-A777-B61E888E7BC0}"/>
                    </a:ext>
                  </a:extLst>
                </p:cNvPr>
                <p:cNvSpPr txBox="1"/>
                <p:nvPr/>
              </p:nvSpPr>
              <p:spPr>
                <a:xfrm>
                  <a:off x="6464919" y="50923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factorial( 3 )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3</a:t>
                  </a:r>
                </a:p>
                <a:p>
                  <a:r>
                    <a:rPr lang="en-US" sz="1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175204-1920-4CE0-86C5-A7FA67852AA4}"/>
                    </a:ext>
                  </a:extLst>
                </p:cNvPr>
                <p:cNvSpPr txBox="1"/>
                <p:nvPr/>
              </p:nvSpPr>
              <p:spPr>
                <a:xfrm>
                  <a:off x="6775504" y="53209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factorial( 2 )</a:t>
                  </a:r>
                </a:p>
                <a:p>
                  <a:r>
                    <a:rPr lang="en-US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2</a:t>
                  </a:r>
                </a:p>
                <a:p>
                  <a:r>
                    <a:rPr lang="en-US" sz="18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D4CA01-E0FB-47A4-9522-3DADD7D11026}"/>
                  </a:ext>
                </a:extLst>
              </p:cNvPr>
              <p:cNvSpPr txBox="1"/>
              <p:nvPr/>
            </p:nvSpPr>
            <p:spPr>
              <a:xfrm>
                <a:off x="728857" y="3178396"/>
                <a:ext cx="2252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factorial( 2 );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67338A-CA05-4174-9B73-23F92AA700F2}"/>
              </a:ext>
            </a:extLst>
          </p:cNvPr>
          <p:cNvCxnSpPr>
            <a:cxnSpLocks/>
          </p:cNvCxnSpPr>
          <p:nvPr/>
        </p:nvCxnSpPr>
        <p:spPr>
          <a:xfrm>
            <a:off x="107576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7958DB-F8E2-477F-A05A-D9FCF99F0919}"/>
              </a:ext>
            </a:extLst>
          </p:cNvPr>
          <p:cNvCxnSpPr>
            <a:cxnSpLocks/>
          </p:cNvCxnSpPr>
          <p:nvPr/>
        </p:nvCxnSpPr>
        <p:spPr>
          <a:xfrm>
            <a:off x="1142483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7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9866AD-A3D1-4D11-83A4-4D86DFF7651C}"/>
              </a:ext>
            </a:extLst>
          </p:cNvPr>
          <p:cNvGrpSpPr/>
          <p:nvPr/>
        </p:nvGrpSpPr>
        <p:grpSpPr>
          <a:xfrm>
            <a:off x="1744152" y="1398342"/>
            <a:ext cx="5822529" cy="3759341"/>
            <a:chOff x="728857" y="1398342"/>
            <a:chExt cx="5822529" cy="375934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F0CBA9-FE3F-4379-8684-F9541B59598B}"/>
                </a:ext>
              </a:extLst>
            </p:cNvPr>
            <p:cNvGrpSpPr/>
            <p:nvPr/>
          </p:nvGrpSpPr>
          <p:grpSpPr>
            <a:xfrm>
              <a:off x="728857" y="1398342"/>
              <a:ext cx="5511944" cy="1327541"/>
              <a:chOff x="728857" y="1398342"/>
              <a:chExt cx="5511944" cy="13275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5E29C4-854D-4FDB-AEE1-09E59BDADEA7}"/>
                  </a:ext>
                </a:extLst>
              </p:cNvPr>
              <p:cNvSpPr txBox="1"/>
              <p:nvPr/>
            </p:nvSpPr>
            <p:spPr>
              <a:xfrm>
                <a:off x="822960" y="1811483"/>
                <a:ext cx="5417841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Evaluating factorial( 3 )</a:t>
                </a:r>
              </a:p>
              <a:p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 = 3</a:t>
                </a:r>
              </a:p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number * factorial( number-1 );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25028-DBDD-4416-A071-74A1987650D2}"/>
                  </a:ext>
                </a:extLst>
              </p:cNvPr>
              <p:cNvSpPr txBox="1"/>
              <p:nvPr/>
            </p:nvSpPr>
            <p:spPr>
              <a:xfrm>
                <a:off x="728857" y="1398342"/>
                <a:ext cx="445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factorial = factorial( 3 );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C60A096-EBED-47FF-9BD4-D86CFAA27218}"/>
                </a:ext>
              </a:extLst>
            </p:cNvPr>
            <p:cNvGrpSpPr/>
            <p:nvPr/>
          </p:nvGrpSpPr>
          <p:grpSpPr>
            <a:xfrm>
              <a:off x="728857" y="2976752"/>
              <a:ext cx="5822529" cy="1560731"/>
              <a:chOff x="728857" y="3178396"/>
              <a:chExt cx="5822529" cy="156073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4AFD298-F78A-4C2A-8807-7E3BBB763278}"/>
                  </a:ext>
                </a:extLst>
              </p:cNvPr>
              <p:cNvGrpSpPr/>
              <p:nvPr/>
            </p:nvGrpSpPr>
            <p:grpSpPr>
              <a:xfrm>
                <a:off x="822960" y="3596127"/>
                <a:ext cx="5728426" cy="1143000"/>
                <a:chOff x="6464919" y="5092398"/>
                <a:chExt cx="5728426" cy="1143000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033A724-F53D-4198-A777-B61E888E7BC0}"/>
                    </a:ext>
                  </a:extLst>
                </p:cNvPr>
                <p:cNvSpPr txBox="1"/>
                <p:nvPr/>
              </p:nvSpPr>
              <p:spPr>
                <a:xfrm>
                  <a:off x="6464919" y="50923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factorial( 3 )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3</a:t>
                  </a:r>
                </a:p>
                <a:p>
                  <a:r>
                    <a:rPr lang="en-US" sz="1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175204-1920-4CE0-86C5-A7FA67852AA4}"/>
                    </a:ext>
                  </a:extLst>
                </p:cNvPr>
                <p:cNvSpPr txBox="1"/>
                <p:nvPr/>
              </p:nvSpPr>
              <p:spPr>
                <a:xfrm>
                  <a:off x="6775504" y="53209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factorial( 2 )</a:t>
                  </a:r>
                </a:p>
                <a:p>
                  <a:r>
                    <a:rPr lang="en-US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2</a:t>
                  </a:r>
                </a:p>
                <a:p>
                  <a:r>
                    <a:rPr lang="en-US" sz="18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D4CA01-E0FB-47A4-9522-3DADD7D11026}"/>
                  </a:ext>
                </a:extLst>
              </p:cNvPr>
              <p:cNvSpPr txBox="1"/>
              <p:nvPr/>
            </p:nvSpPr>
            <p:spPr>
              <a:xfrm>
                <a:off x="728857" y="3178396"/>
                <a:ext cx="2252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factorial( 2 );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F53687-B095-4004-B0ED-067C4B3B8340}"/>
                </a:ext>
              </a:extLst>
            </p:cNvPr>
            <p:cNvSpPr txBox="1"/>
            <p:nvPr/>
          </p:nvSpPr>
          <p:spPr>
            <a:xfrm>
              <a:off x="728857" y="4788351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factorial( 1 );</a:t>
              </a:r>
              <a:endParaRPr lang="en-US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67338A-CA05-4174-9B73-23F92AA700F2}"/>
              </a:ext>
            </a:extLst>
          </p:cNvPr>
          <p:cNvCxnSpPr>
            <a:cxnSpLocks/>
          </p:cNvCxnSpPr>
          <p:nvPr/>
        </p:nvCxnSpPr>
        <p:spPr>
          <a:xfrm>
            <a:off x="107576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F231D2-418E-43D9-8D26-8AE93FE142F1}"/>
              </a:ext>
            </a:extLst>
          </p:cNvPr>
          <p:cNvCxnSpPr>
            <a:cxnSpLocks/>
          </p:cNvCxnSpPr>
          <p:nvPr/>
        </p:nvCxnSpPr>
        <p:spPr>
          <a:xfrm>
            <a:off x="1142483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9866AD-A3D1-4D11-83A4-4D86DFF7651C}"/>
              </a:ext>
            </a:extLst>
          </p:cNvPr>
          <p:cNvGrpSpPr/>
          <p:nvPr/>
        </p:nvGrpSpPr>
        <p:grpSpPr>
          <a:xfrm>
            <a:off x="1744152" y="1398342"/>
            <a:ext cx="6142569" cy="5177295"/>
            <a:chOff x="728857" y="1398342"/>
            <a:chExt cx="6142569" cy="517729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F0CBA9-FE3F-4379-8684-F9541B59598B}"/>
                </a:ext>
              </a:extLst>
            </p:cNvPr>
            <p:cNvGrpSpPr/>
            <p:nvPr/>
          </p:nvGrpSpPr>
          <p:grpSpPr>
            <a:xfrm>
              <a:off x="728857" y="1398342"/>
              <a:ext cx="5511944" cy="1327541"/>
              <a:chOff x="728857" y="1398342"/>
              <a:chExt cx="5511944" cy="13275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5E29C4-854D-4FDB-AEE1-09E59BDADEA7}"/>
                  </a:ext>
                </a:extLst>
              </p:cNvPr>
              <p:cNvSpPr txBox="1"/>
              <p:nvPr/>
            </p:nvSpPr>
            <p:spPr>
              <a:xfrm>
                <a:off x="822960" y="1811483"/>
                <a:ext cx="5417841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Evaluating factorial( 3 )</a:t>
                </a:r>
              </a:p>
              <a:p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 = 3</a:t>
                </a:r>
              </a:p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number * factorial( number-1 );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25028-DBDD-4416-A071-74A1987650D2}"/>
                  </a:ext>
                </a:extLst>
              </p:cNvPr>
              <p:cNvSpPr txBox="1"/>
              <p:nvPr/>
            </p:nvSpPr>
            <p:spPr>
              <a:xfrm>
                <a:off x="728857" y="1398342"/>
                <a:ext cx="445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factorial = factorial( 3 );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C60A096-EBED-47FF-9BD4-D86CFAA27218}"/>
                </a:ext>
              </a:extLst>
            </p:cNvPr>
            <p:cNvGrpSpPr/>
            <p:nvPr/>
          </p:nvGrpSpPr>
          <p:grpSpPr>
            <a:xfrm>
              <a:off x="728857" y="2976752"/>
              <a:ext cx="5822529" cy="1560731"/>
              <a:chOff x="728857" y="3178396"/>
              <a:chExt cx="5822529" cy="156073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4AFD298-F78A-4C2A-8807-7E3BBB763278}"/>
                  </a:ext>
                </a:extLst>
              </p:cNvPr>
              <p:cNvGrpSpPr/>
              <p:nvPr/>
            </p:nvGrpSpPr>
            <p:grpSpPr>
              <a:xfrm>
                <a:off x="822960" y="3596127"/>
                <a:ext cx="5728426" cy="1143000"/>
                <a:chOff x="6464919" y="5092398"/>
                <a:chExt cx="5728426" cy="1143000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033A724-F53D-4198-A777-B61E888E7BC0}"/>
                    </a:ext>
                  </a:extLst>
                </p:cNvPr>
                <p:cNvSpPr txBox="1"/>
                <p:nvPr/>
              </p:nvSpPr>
              <p:spPr>
                <a:xfrm>
                  <a:off x="6464919" y="50923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factorial( 3 )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3</a:t>
                  </a:r>
                </a:p>
                <a:p>
                  <a:r>
                    <a:rPr lang="en-US" sz="1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175204-1920-4CE0-86C5-A7FA67852AA4}"/>
                    </a:ext>
                  </a:extLst>
                </p:cNvPr>
                <p:cNvSpPr txBox="1"/>
                <p:nvPr/>
              </p:nvSpPr>
              <p:spPr>
                <a:xfrm>
                  <a:off x="6775504" y="53209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factorial( 2 )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2</a:t>
                  </a:r>
                </a:p>
                <a:p>
                  <a:r>
                    <a:rPr lang="en-US" sz="1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D4CA01-E0FB-47A4-9522-3DADD7D11026}"/>
                  </a:ext>
                </a:extLst>
              </p:cNvPr>
              <p:cNvSpPr txBox="1"/>
              <p:nvPr/>
            </p:nvSpPr>
            <p:spPr>
              <a:xfrm>
                <a:off x="728857" y="3178396"/>
                <a:ext cx="2252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factorial( 2 );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7E457A7-AB7B-4B86-BE4D-01E34BFF3BFB}"/>
                </a:ext>
              </a:extLst>
            </p:cNvPr>
            <p:cNvGrpSpPr/>
            <p:nvPr/>
          </p:nvGrpSpPr>
          <p:grpSpPr>
            <a:xfrm>
              <a:off x="728857" y="4788351"/>
              <a:ext cx="6142569" cy="1787286"/>
              <a:chOff x="728857" y="4965083"/>
              <a:chExt cx="6142569" cy="178728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24B575E-CAEA-4351-93B5-7986BF532E6C}"/>
                  </a:ext>
                </a:extLst>
              </p:cNvPr>
              <p:cNvGrpSpPr/>
              <p:nvPr/>
            </p:nvGrpSpPr>
            <p:grpSpPr>
              <a:xfrm>
                <a:off x="822960" y="5380771"/>
                <a:ext cx="6048466" cy="1371598"/>
                <a:chOff x="5669280" y="4114800"/>
                <a:chExt cx="6048466" cy="1371598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5AE8AD-6057-4E24-B76A-CE44B907E420}"/>
                    </a:ext>
                  </a:extLst>
                </p:cNvPr>
                <p:cNvSpPr txBox="1"/>
                <p:nvPr/>
              </p:nvSpPr>
              <p:spPr>
                <a:xfrm>
                  <a:off x="5669280" y="4114800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factorial( 3 )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3</a:t>
                  </a:r>
                </a:p>
                <a:p>
                  <a:r>
                    <a:rPr lang="en-US" sz="1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ED7CFCB-5FEC-4394-8544-DCFC284AD1BC}"/>
                    </a:ext>
                  </a:extLst>
                </p:cNvPr>
                <p:cNvSpPr txBox="1"/>
                <p:nvPr/>
              </p:nvSpPr>
              <p:spPr>
                <a:xfrm>
                  <a:off x="5979865" y="4343400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factorial( 2 )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2</a:t>
                  </a:r>
                </a:p>
                <a:p>
                  <a:r>
                    <a:rPr lang="en-US" sz="1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6EA335-2FCC-4C5A-913A-2C8C1B1A27C3}"/>
                    </a:ext>
                  </a:extLst>
                </p:cNvPr>
                <p:cNvSpPr txBox="1"/>
                <p:nvPr/>
              </p:nvSpPr>
              <p:spPr>
                <a:xfrm>
                  <a:off x="6299905" y="45719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factorial( 1 )</a:t>
                  </a:r>
                </a:p>
                <a:p>
                  <a:r>
                    <a:rPr lang="en-US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1</a:t>
                  </a:r>
                </a:p>
                <a:p>
                  <a:r>
                    <a:rPr lang="en-US" sz="18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1;</a:t>
                  </a:r>
                  <a:endParaRPr lang="en-US" dirty="0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F53687-B095-4004-B0ED-067C4B3B8340}"/>
                  </a:ext>
                </a:extLst>
              </p:cNvPr>
              <p:cNvSpPr txBox="1"/>
              <p:nvPr/>
            </p:nvSpPr>
            <p:spPr>
              <a:xfrm>
                <a:off x="728857" y="4965083"/>
                <a:ext cx="2252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factorial( 1 );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67338A-CA05-4174-9B73-23F92AA700F2}"/>
              </a:ext>
            </a:extLst>
          </p:cNvPr>
          <p:cNvCxnSpPr>
            <a:cxnSpLocks/>
          </p:cNvCxnSpPr>
          <p:nvPr/>
        </p:nvCxnSpPr>
        <p:spPr>
          <a:xfrm>
            <a:off x="107576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CDD90F-14A2-47C1-94AE-25C70F1919E2}"/>
              </a:ext>
            </a:extLst>
          </p:cNvPr>
          <p:cNvCxnSpPr>
            <a:cxnSpLocks/>
          </p:cNvCxnSpPr>
          <p:nvPr/>
        </p:nvCxnSpPr>
        <p:spPr>
          <a:xfrm>
            <a:off x="1142483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8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9866AD-A3D1-4D11-83A4-4D86DFF7651C}"/>
              </a:ext>
            </a:extLst>
          </p:cNvPr>
          <p:cNvGrpSpPr/>
          <p:nvPr/>
        </p:nvGrpSpPr>
        <p:grpSpPr>
          <a:xfrm>
            <a:off x="1744152" y="1398342"/>
            <a:ext cx="8152263" cy="5207198"/>
            <a:chOff x="728857" y="1398342"/>
            <a:chExt cx="8152263" cy="520719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F0CBA9-FE3F-4379-8684-F9541B59598B}"/>
                </a:ext>
              </a:extLst>
            </p:cNvPr>
            <p:cNvGrpSpPr/>
            <p:nvPr/>
          </p:nvGrpSpPr>
          <p:grpSpPr>
            <a:xfrm>
              <a:off x="728857" y="1398342"/>
              <a:ext cx="5511944" cy="1327541"/>
              <a:chOff x="728857" y="1398342"/>
              <a:chExt cx="5511944" cy="13275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5E29C4-854D-4FDB-AEE1-09E59BDADEA7}"/>
                  </a:ext>
                </a:extLst>
              </p:cNvPr>
              <p:cNvSpPr txBox="1"/>
              <p:nvPr/>
            </p:nvSpPr>
            <p:spPr>
              <a:xfrm>
                <a:off x="822960" y="1811483"/>
                <a:ext cx="5417841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Evaluating factorial( 3 )</a:t>
                </a:r>
              </a:p>
              <a:p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 = 3</a:t>
                </a:r>
              </a:p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number * factorial( number-1 );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25028-DBDD-4416-A071-74A1987650D2}"/>
                  </a:ext>
                </a:extLst>
              </p:cNvPr>
              <p:cNvSpPr txBox="1"/>
              <p:nvPr/>
            </p:nvSpPr>
            <p:spPr>
              <a:xfrm>
                <a:off x="728857" y="1398342"/>
                <a:ext cx="445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factorial = factorial( 3 );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C60A096-EBED-47FF-9BD4-D86CFAA27218}"/>
                </a:ext>
              </a:extLst>
            </p:cNvPr>
            <p:cNvGrpSpPr/>
            <p:nvPr/>
          </p:nvGrpSpPr>
          <p:grpSpPr>
            <a:xfrm>
              <a:off x="728857" y="2976752"/>
              <a:ext cx="5822529" cy="1560731"/>
              <a:chOff x="728857" y="3178396"/>
              <a:chExt cx="5822529" cy="156073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4AFD298-F78A-4C2A-8807-7E3BBB763278}"/>
                  </a:ext>
                </a:extLst>
              </p:cNvPr>
              <p:cNvGrpSpPr/>
              <p:nvPr/>
            </p:nvGrpSpPr>
            <p:grpSpPr>
              <a:xfrm>
                <a:off x="822960" y="3596127"/>
                <a:ext cx="5728426" cy="1143000"/>
                <a:chOff x="6464919" y="5092398"/>
                <a:chExt cx="5728426" cy="1143000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033A724-F53D-4198-A777-B61E888E7BC0}"/>
                    </a:ext>
                  </a:extLst>
                </p:cNvPr>
                <p:cNvSpPr txBox="1"/>
                <p:nvPr/>
              </p:nvSpPr>
              <p:spPr>
                <a:xfrm>
                  <a:off x="6464919" y="50923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factorial( 3 )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3</a:t>
                  </a:r>
                </a:p>
                <a:p>
                  <a:r>
                    <a:rPr lang="en-US" sz="1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175204-1920-4CE0-86C5-A7FA67852AA4}"/>
                    </a:ext>
                  </a:extLst>
                </p:cNvPr>
                <p:cNvSpPr txBox="1"/>
                <p:nvPr/>
              </p:nvSpPr>
              <p:spPr>
                <a:xfrm>
                  <a:off x="6775504" y="53209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factorial( 2 )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2</a:t>
                  </a:r>
                </a:p>
                <a:p>
                  <a:r>
                    <a:rPr lang="en-US" sz="1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D4CA01-E0FB-47A4-9522-3DADD7D11026}"/>
                  </a:ext>
                </a:extLst>
              </p:cNvPr>
              <p:cNvSpPr txBox="1"/>
              <p:nvPr/>
            </p:nvSpPr>
            <p:spPr>
              <a:xfrm>
                <a:off x="728857" y="3178396"/>
                <a:ext cx="2252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factorial( 2 );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7E457A7-AB7B-4B86-BE4D-01E34BFF3BFB}"/>
                </a:ext>
              </a:extLst>
            </p:cNvPr>
            <p:cNvGrpSpPr/>
            <p:nvPr/>
          </p:nvGrpSpPr>
          <p:grpSpPr>
            <a:xfrm>
              <a:off x="728857" y="4788351"/>
              <a:ext cx="8152263" cy="1817189"/>
              <a:chOff x="728857" y="4965083"/>
              <a:chExt cx="8152263" cy="181718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24B575E-CAEA-4351-93B5-7986BF532E6C}"/>
                  </a:ext>
                </a:extLst>
              </p:cNvPr>
              <p:cNvGrpSpPr/>
              <p:nvPr/>
            </p:nvGrpSpPr>
            <p:grpSpPr>
              <a:xfrm>
                <a:off x="822960" y="5380771"/>
                <a:ext cx="6048466" cy="1371598"/>
                <a:chOff x="5669280" y="4114800"/>
                <a:chExt cx="6048466" cy="1371598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5AE8AD-6057-4E24-B76A-CE44B907E420}"/>
                    </a:ext>
                  </a:extLst>
                </p:cNvPr>
                <p:cNvSpPr txBox="1"/>
                <p:nvPr/>
              </p:nvSpPr>
              <p:spPr>
                <a:xfrm>
                  <a:off x="5669280" y="4114800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factorial( 3 )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3</a:t>
                  </a:r>
                </a:p>
                <a:p>
                  <a:r>
                    <a:rPr lang="en-US" sz="1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ED7CFCB-5FEC-4394-8544-DCFC284AD1BC}"/>
                    </a:ext>
                  </a:extLst>
                </p:cNvPr>
                <p:cNvSpPr txBox="1"/>
                <p:nvPr/>
              </p:nvSpPr>
              <p:spPr>
                <a:xfrm>
                  <a:off x="5979865" y="4343400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factorial( 2 )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2</a:t>
                  </a:r>
                </a:p>
                <a:p>
                  <a:r>
                    <a:rPr lang="en-US" sz="1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6EA335-2FCC-4C5A-913A-2C8C1B1A27C3}"/>
                    </a:ext>
                  </a:extLst>
                </p:cNvPr>
                <p:cNvSpPr txBox="1"/>
                <p:nvPr/>
              </p:nvSpPr>
              <p:spPr>
                <a:xfrm>
                  <a:off x="6299905" y="45719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factorial( 1 )</a:t>
                  </a:r>
                </a:p>
                <a:p>
                  <a:r>
                    <a:rPr lang="en-US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1</a:t>
                  </a:r>
                </a:p>
                <a:p>
                  <a:r>
                    <a:rPr lang="en-US" sz="18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1;</a:t>
                  </a:r>
                  <a:endParaRPr lang="en-US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0D82DB-A432-4CE5-BA2A-AEB3229EF5E6}"/>
                  </a:ext>
                </a:extLst>
              </p:cNvPr>
              <p:cNvSpPr txBox="1"/>
              <p:nvPr/>
            </p:nvSpPr>
            <p:spPr>
              <a:xfrm>
                <a:off x="7593588" y="6412940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1</a:t>
                </a:r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EB0A9EB-B6D6-4EF2-8C25-6E8D213ED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5185" y="6595820"/>
                <a:ext cx="4773168" cy="768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F53687-B095-4004-B0ED-067C4B3B8340}"/>
                  </a:ext>
                </a:extLst>
              </p:cNvPr>
              <p:cNvSpPr txBox="1"/>
              <p:nvPr/>
            </p:nvSpPr>
            <p:spPr>
              <a:xfrm>
                <a:off x="728857" y="4965083"/>
                <a:ext cx="2252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factorial( 1 );</a:t>
                </a:r>
                <a:endParaRPr lang="en-US" dirty="0"/>
              </a:p>
            </p:txBody>
          </p: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67338A-CA05-4174-9B73-23F92AA700F2}"/>
              </a:ext>
            </a:extLst>
          </p:cNvPr>
          <p:cNvCxnSpPr>
            <a:cxnSpLocks/>
          </p:cNvCxnSpPr>
          <p:nvPr/>
        </p:nvCxnSpPr>
        <p:spPr>
          <a:xfrm>
            <a:off x="107576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8BB738-9AF8-4A0E-82D8-C36B85F9A6F9}"/>
              </a:ext>
            </a:extLst>
          </p:cNvPr>
          <p:cNvCxnSpPr>
            <a:cxnSpLocks/>
          </p:cNvCxnSpPr>
          <p:nvPr/>
        </p:nvCxnSpPr>
        <p:spPr>
          <a:xfrm>
            <a:off x="1142483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Pset 1 problem 7:</a:t>
            </a:r>
            <a:r>
              <a:rPr lang="pt-B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RecursiveSum.java</a:t>
            </a: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95EB-4F7D-4B8A-824D-BE06B104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>
            <a:normAutofit/>
          </a:bodyPr>
          <a:lstStyle/>
          <a:p>
            <a:r>
              <a:rPr lang="en-US" sz="2400" dirty="0"/>
              <a:t>“The method should ... throw an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/>
              <a:t> if passed a value less than 0.”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sumTo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... n ) {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n &lt; 0 ) { throw new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5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9866AD-A3D1-4D11-83A4-4D86DFF7651C}"/>
              </a:ext>
            </a:extLst>
          </p:cNvPr>
          <p:cNvGrpSpPr/>
          <p:nvPr/>
        </p:nvGrpSpPr>
        <p:grpSpPr>
          <a:xfrm>
            <a:off x="1744152" y="1398342"/>
            <a:ext cx="9255129" cy="3166533"/>
            <a:chOff x="728857" y="1398342"/>
            <a:chExt cx="9255129" cy="316653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9F0CBA9-FE3F-4379-8684-F9541B59598B}"/>
                </a:ext>
              </a:extLst>
            </p:cNvPr>
            <p:cNvGrpSpPr/>
            <p:nvPr/>
          </p:nvGrpSpPr>
          <p:grpSpPr>
            <a:xfrm>
              <a:off x="728857" y="1398342"/>
              <a:ext cx="5511944" cy="1327541"/>
              <a:chOff x="728857" y="1398342"/>
              <a:chExt cx="5511944" cy="13275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5E29C4-854D-4FDB-AEE1-09E59BDADEA7}"/>
                  </a:ext>
                </a:extLst>
              </p:cNvPr>
              <p:cNvSpPr txBox="1"/>
              <p:nvPr/>
            </p:nvSpPr>
            <p:spPr>
              <a:xfrm>
                <a:off x="822960" y="1811483"/>
                <a:ext cx="5417841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Evaluating factorial( 3 )</a:t>
                </a:r>
              </a:p>
              <a:p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 = 3</a:t>
                </a:r>
              </a:p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number * factorial( number-1 );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25028-DBDD-4416-A071-74A1987650D2}"/>
                  </a:ext>
                </a:extLst>
              </p:cNvPr>
              <p:cNvSpPr txBox="1"/>
              <p:nvPr/>
            </p:nvSpPr>
            <p:spPr>
              <a:xfrm>
                <a:off x="728857" y="1398342"/>
                <a:ext cx="4458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factorial = factorial( 3 );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C60A096-EBED-47FF-9BD4-D86CFAA27218}"/>
                </a:ext>
              </a:extLst>
            </p:cNvPr>
            <p:cNvGrpSpPr/>
            <p:nvPr/>
          </p:nvGrpSpPr>
          <p:grpSpPr>
            <a:xfrm>
              <a:off x="728857" y="2976752"/>
              <a:ext cx="9255129" cy="1588123"/>
              <a:chOff x="728857" y="3178396"/>
              <a:chExt cx="9255129" cy="158812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4AFD298-F78A-4C2A-8807-7E3BBB763278}"/>
                  </a:ext>
                </a:extLst>
              </p:cNvPr>
              <p:cNvGrpSpPr/>
              <p:nvPr/>
            </p:nvGrpSpPr>
            <p:grpSpPr>
              <a:xfrm>
                <a:off x="822960" y="3596127"/>
                <a:ext cx="5728426" cy="1143000"/>
                <a:chOff x="6464919" y="5092398"/>
                <a:chExt cx="5728426" cy="1143000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033A724-F53D-4198-A777-B61E888E7BC0}"/>
                    </a:ext>
                  </a:extLst>
                </p:cNvPr>
                <p:cNvSpPr txBox="1"/>
                <p:nvPr/>
              </p:nvSpPr>
              <p:spPr>
                <a:xfrm>
                  <a:off x="6464919" y="50923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factorial( 3 )</a:t>
                  </a:r>
                </a:p>
                <a:p>
                  <a:r>
                    <a:rPr lang="en-US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3</a:t>
                  </a:r>
                </a:p>
                <a:p>
                  <a:r>
                    <a:rPr lang="en-US" sz="1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175204-1920-4CE0-86C5-A7FA67852AA4}"/>
                    </a:ext>
                  </a:extLst>
                </p:cNvPr>
                <p:cNvSpPr txBox="1"/>
                <p:nvPr/>
              </p:nvSpPr>
              <p:spPr>
                <a:xfrm>
                  <a:off x="6775504" y="5320998"/>
                  <a:ext cx="5417841" cy="9144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Evaluating factorial( 2 )</a:t>
                  </a:r>
                </a:p>
                <a:p>
                  <a:r>
                    <a:rPr lang="en-US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number = 2</a:t>
                  </a:r>
                </a:p>
                <a:p>
                  <a:r>
                    <a:rPr lang="en-US" sz="18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 number * factorial( number-1 );</a:t>
                  </a:r>
                  <a:endParaRPr lang="en-US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01ECF3-446F-45AA-A94E-F2727F0D554C}"/>
                  </a:ext>
                </a:extLst>
              </p:cNvPr>
              <p:cNvSpPr txBox="1"/>
              <p:nvPr/>
            </p:nvSpPr>
            <p:spPr>
              <a:xfrm>
                <a:off x="7593588" y="4397187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2 * 1 = 2</a:t>
                </a:r>
                <a:endParaRPr lang="en-US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38C8CDE-2B13-4A0F-9D38-4EAA01E04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353" y="4587971"/>
                <a:ext cx="1143000" cy="0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D4CA01-E0FB-47A4-9522-3DADD7D11026}"/>
                  </a:ext>
                </a:extLst>
              </p:cNvPr>
              <p:cNvSpPr txBox="1"/>
              <p:nvPr/>
            </p:nvSpPr>
            <p:spPr>
              <a:xfrm>
                <a:off x="728857" y="3178396"/>
                <a:ext cx="2252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factorial( 2 );</a:t>
                </a:r>
                <a:endParaRPr lang="en-US" dirty="0"/>
              </a:p>
            </p:txBody>
          </p: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67338A-CA05-4174-9B73-23F92AA700F2}"/>
              </a:ext>
            </a:extLst>
          </p:cNvPr>
          <p:cNvCxnSpPr>
            <a:cxnSpLocks/>
          </p:cNvCxnSpPr>
          <p:nvPr/>
        </p:nvCxnSpPr>
        <p:spPr>
          <a:xfrm>
            <a:off x="107576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C105F-B990-417E-ACD3-28185876AB60}"/>
              </a:ext>
            </a:extLst>
          </p:cNvPr>
          <p:cNvCxnSpPr>
            <a:cxnSpLocks/>
          </p:cNvCxnSpPr>
          <p:nvPr/>
        </p:nvCxnSpPr>
        <p:spPr>
          <a:xfrm>
            <a:off x="1142483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330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F0CBA9-FE3F-4379-8684-F9541B59598B}"/>
              </a:ext>
            </a:extLst>
          </p:cNvPr>
          <p:cNvGrpSpPr/>
          <p:nvPr/>
        </p:nvGrpSpPr>
        <p:grpSpPr>
          <a:xfrm>
            <a:off x="1744152" y="1398342"/>
            <a:ext cx="9255129" cy="1330142"/>
            <a:chOff x="728857" y="1398342"/>
            <a:chExt cx="9255129" cy="13301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5E29C4-854D-4FDB-AEE1-09E59BDADEA7}"/>
                </a:ext>
              </a:extLst>
            </p:cNvPr>
            <p:cNvSpPr txBox="1"/>
            <p:nvPr/>
          </p:nvSpPr>
          <p:spPr>
            <a:xfrm>
              <a:off x="822960" y="1811483"/>
              <a:ext cx="5417841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Evaluating factorial( 3 )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number = 3</a:t>
              </a:r>
            </a:p>
            <a:p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number * factorial( number-1 );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3A0756-8226-4AA2-955D-48CE325AE9D8}"/>
                </a:ext>
              </a:extLst>
            </p:cNvPr>
            <p:cNvSpPr txBox="1"/>
            <p:nvPr/>
          </p:nvSpPr>
          <p:spPr>
            <a:xfrm>
              <a:off x="7593588" y="235915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3 * 2 = 6</a:t>
              </a:r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50B2F3-01C1-4EF6-B9C2-240E8D179399}"/>
                </a:ext>
              </a:extLst>
            </p:cNvPr>
            <p:cNvCxnSpPr>
              <a:cxnSpLocks/>
            </p:cNvCxnSpPr>
            <p:nvPr/>
          </p:nvCxnSpPr>
          <p:spPr>
            <a:xfrm>
              <a:off x="6153601" y="2574554"/>
              <a:ext cx="1417320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125028-DBDD-4416-A071-74A1987650D2}"/>
                </a:ext>
              </a:extLst>
            </p:cNvPr>
            <p:cNvSpPr txBox="1"/>
            <p:nvPr/>
          </p:nvSpPr>
          <p:spPr>
            <a:xfrm>
              <a:off x="728857" y="1398342"/>
              <a:ext cx="445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factorial = factorial( 3 );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67338A-CA05-4174-9B73-23F92AA700F2}"/>
              </a:ext>
            </a:extLst>
          </p:cNvPr>
          <p:cNvCxnSpPr>
            <a:cxnSpLocks/>
          </p:cNvCxnSpPr>
          <p:nvPr/>
        </p:nvCxnSpPr>
        <p:spPr>
          <a:xfrm>
            <a:off x="107576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D179F5-DB1A-4948-B723-CADD685A185F}"/>
              </a:ext>
            </a:extLst>
          </p:cNvPr>
          <p:cNvCxnSpPr>
            <a:cxnSpLocks/>
          </p:cNvCxnSpPr>
          <p:nvPr/>
        </p:nvCxnSpPr>
        <p:spPr>
          <a:xfrm>
            <a:off x="1142483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33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BB79-1155-472B-A3B9-7AAD52C8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F0CBA9-FE3F-4379-8684-F9541B59598B}"/>
              </a:ext>
            </a:extLst>
          </p:cNvPr>
          <p:cNvGrpSpPr/>
          <p:nvPr/>
        </p:nvGrpSpPr>
        <p:grpSpPr>
          <a:xfrm>
            <a:off x="1744152" y="1398342"/>
            <a:ext cx="7462972" cy="402032"/>
            <a:chOff x="728857" y="1398342"/>
            <a:chExt cx="7462972" cy="4020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125028-DBDD-4416-A071-74A1987650D2}"/>
                </a:ext>
              </a:extLst>
            </p:cNvPr>
            <p:cNvSpPr txBox="1"/>
            <p:nvPr/>
          </p:nvSpPr>
          <p:spPr>
            <a:xfrm>
              <a:off x="728857" y="1398342"/>
              <a:ext cx="445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factorial = factorial( 3 );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CFEBAF-F001-4AFD-AC2E-040F12FE2340}"/>
                </a:ext>
              </a:extLst>
            </p:cNvPr>
            <p:cNvSpPr txBox="1"/>
            <p:nvPr/>
          </p:nvSpPr>
          <p:spPr>
            <a:xfrm>
              <a:off x="7593588" y="143104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6</a:t>
              </a:r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C54F8-BD7E-4D91-B7BB-C42E6A252D7F}"/>
                </a:ext>
              </a:extLst>
            </p:cNvPr>
            <p:cNvCxnSpPr>
              <a:cxnSpLocks/>
            </p:cNvCxnSpPr>
            <p:nvPr/>
          </p:nvCxnSpPr>
          <p:spPr>
            <a:xfrm>
              <a:off x="5187129" y="1613744"/>
              <a:ext cx="2386863" cy="196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67338A-CA05-4174-9B73-23F92AA700F2}"/>
              </a:ext>
            </a:extLst>
          </p:cNvPr>
          <p:cNvCxnSpPr>
            <a:cxnSpLocks/>
          </p:cNvCxnSpPr>
          <p:nvPr/>
        </p:nvCxnSpPr>
        <p:spPr>
          <a:xfrm>
            <a:off x="107576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70AC74-2EDC-4861-A67E-27FFC5428880}"/>
              </a:ext>
            </a:extLst>
          </p:cNvPr>
          <p:cNvCxnSpPr>
            <a:cxnSpLocks/>
          </p:cNvCxnSpPr>
          <p:nvPr/>
        </p:nvCxnSpPr>
        <p:spPr>
          <a:xfrm>
            <a:off x="11424835" y="1398342"/>
            <a:ext cx="0" cy="5017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6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Recursion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When should you use recursion?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Problem can be decomposed to a base case and a recursive case, and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Hard/impossible to implement non-recursive solution</a:t>
            </a:r>
          </a:p>
          <a:p>
            <a:pPr lvl="1"/>
            <a:r>
              <a:rPr lang="en-US" dirty="0" err="1">
                <a:solidFill>
                  <a:prstClr val="black"/>
                </a:solidFill>
              </a:rPr>
              <a:t>TowersOfHanoi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u="sng" dirty="0">
                <a:solidFill>
                  <a:prstClr val="black"/>
                </a:solidFill>
              </a:rPr>
              <a:t>requires</a:t>
            </a:r>
            <a:r>
              <a:rPr lang="en-US" dirty="0">
                <a:solidFill>
                  <a:prstClr val="black"/>
                </a:solidFill>
              </a:rPr>
              <a:t> recursion.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So does tree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76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  <a:endParaRPr lang="en-US" sz="3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A8C38-F15A-4778-AE3A-A9D7949E6636}"/>
              </a:ext>
            </a:extLst>
          </p:cNvPr>
          <p:cNvSpPr txBox="1"/>
          <p:nvPr/>
        </p:nvSpPr>
        <p:spPr>
          <a:xfrm>
            <a:off x="253009" y="309594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Level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97924-20BA-41A6-AAEC-D734BAD6234E}"/>
              </a:ext>
            </a:extLst>
          </p:cNvPr>
          <p:cNvSpPr txBox="1"/>
          <p:nvPr/>
        </p:nvSpPr>
        <p:spPr>
          <a:xfrm>
            <a:off x="253009" y="4338183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Level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51A50-6912-4F8E-A764-25E6E830678A}"/>
              </a:ext>
            </a:extLst>
          </p:cNvPr>
          <p:cNvSpPr txBox="1"/>
          <p:nvPr/>
        </p:nvSpPr>
        <p:spPr>
          <a:xfrm>
            <a:off x="253009" y="5580421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Level 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3400DF-E2DB-45FB-8894-16C0516293EF}"/>
              </a:ext>
            </a:extLst>
          </p:cNvPr>
          <p:cNvCxnSpPr/>
          <p:nvPr/>
        </p:nvCxnSpPr>
        <p:spPr>
          <a:xfrm>
            <a:off x="-1" y="482009"/>
            <a:ext cx="6099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44997-BD2F-4019-B32A-AAC78DF952C2}"/>
              </a:ext>
            </a:extLst>
          </p:cNvPr>
          <p:cNvCxnSpPr/>
          <p:nvPr/>
        </p:nvCxnSpPr>
        <p:spPr>
          <a:xfrm>
            <a:off x="6099048" y="482009"/>
            <a:ext cx="6099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784755-3ADD-43CE-987A-DC412868A694}"/>
              </a:ext>
            </a:extLst>
          </p:cNvPr>
          <p:cNvSpPr txBox="1"/>
          <p:nvPr/>
        </p:nvSpPr>
        <p:spPr>
          <a:xfrm>
            <a:off x="-8463" y="4058920"/>
            <a:ext cx="2876750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Creating Root, Level 0</a:t>
            </a:r>
          </a:p>
          <a:p>
            <a:r>
              <a:rPr lang="en-US" sz="1300" dirty="0"/>
              <a:t>    Creating Left Subtree, Level 1</a:t>
            </a:r>
          </a:p>
          <a:p>
            <a:r>
              <a:rPr lang="en-US" sz="1300" dirty="0"/>
              <a:t>        Creating Right Subtree, Level 2</a:t>
            </a:r>
          </a:p>
          <a:p>
            <a:r>
              <a:rPr lang="en-US" sz="1300" dirty="0"/>
              <a:t>            Creating Left Subtree, Level 3</a:t>
            </a:r>
          </a:p>
          <a:p>
            <a:r>
              <a:rPr lang="en-US" sz="1300" dirty="0"/>
              <a:t>                Creating Right Subtree, Level 4</a:t>
            </a:r>
          </a:p>
          <a:p>
            <a:r>
              <a:rPr lang="en-US" sz="1300" dirty="0"/>
              <a:t>            Creating Right Subtree, Level 3</a:t>
            </a:r>
          </a:p>
          <a:p>
            <a:r>
              <a:rPr lang="en-US" sz="1300" dirty="0"/>
              <a:t>    Creating Right Subtree, Level 1</a:t>
            </a:r>
          </a:p>
          <a:p>
            <a:r>
              <a:rPr lang="en-US" sz="1300" dirty="0"/>
              <a:t>        Creating Left Subtree, Level 2</a:t>
            </a:r>
          </a:p>
          <a:p>
            <a:r>
              <a:rPr lang="en-US" sz="1300" dirty="0"/>
              <a:t>            Creating Right Subtree, Level 3</a:t>
            </a:r>
          </a:p>
          <a:p>
            <a:r>
              <a:rPr lang="en-US" sz="1300" dirty="0"/>
              <a:t>                Creating Left Subtree, Level 4</a:t>
            </a:r>
          </a:p>
          <a:p>
            <a:r>
              <a:rPr lang="en-US" sz="1300" dirty="0"/>
              <a:t>                Creating Right Subtree, Level 4</a:t>
            </a:r>
          </a:p>
          <a:p>
            <a:r>
              <a:rPr lang="en-US" sz="1300" dirty="0"/>
              <a:t>        Creating Right Subtree, Level 2</a:t>
            </a:r>
          </a:p>
          <a:p>
            <a:r>
              <a:rPr lang="en-US" sz="1300" dirty="0"/>
              <a:t>            Creating Right Subtree, Level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15DDD-F3E7-4610-A994-85645DFA9EB7}"/>
              </a:ext>
            </a:extLst>
          </p:cNvPr>
          <p:cNvSpPr txBox="1"/>
          <p:nvPr/>
        </p:nvSpPr>
        <p:spPr>
          <a:xfrm>
            <a:off x="253009" y="185370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Level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2B2203-486B-4D24-9E90-65C26B3B7886}"/>
              </a:ext>
            </a:extLst>
          </p:cNvPr>
          <p:cNvCxnSpPr/>
          <p:nvPr/>
        </p:nvCxnSpPr>
        <p:spPr>
          <a:xfrm>
            <a:off x="3044952" y="786809"/>
            <a:ext cx="30449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DB38-A68F-444B-A844-A41F198CED23}"/>
              </a:ext>
            </a:extLst>
          </p:cNvPr>
          <p:cNvCxnSpPr/>
          <p:nvPr/>
        </p:nvCxnSpPr>
        <p:spPr>
          <a:xfrm>
            <a:off x="3044952" y="939209"/>
            <a:ext cx="1527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716BC6-E306-4348-8ED4-641C2A1A79AF}"/>
              </a:ext>
            </a:extLst>
          </p:cNvPr>
          <p:cNvCxnSpPr/>
          <p:nvPr/>
        </p:nvCxnSpPr>
        <p:spPr>
          <a:xfrm>
            <a:off x="4572000" y="1091609"/>
            <a:ext cx="1527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77CCC8-BEEC-44EF-8AA3-025B6FCF0CE1}"/>
              </a:ext>
            </a:extLst>
          </p:cNvPr>
          <p:cNvCxnSpPr/>
          <p:nvPr/>
        </p:nvCxnSpPr>
        <p:spPr>
          <a:xfrm>
            <a:off x="4571999" y="1585094"/>
            <a:ext cx="7589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ED9D92-B10D-49D3-A5B0-3FD87F9F66D0}"/>
              </a:ext>
            </a:extLst>
          </p:cNvPr>
          <p:cNvCxnSpPr/>
          <p:nvPr/>
        </p:nvCxnSpPr>
        <p:spPr>
          <a:xfrm>
            <a:off x="6099048" y="634409"/>
            <a:ext cx="30449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92CA9F-3AEC-4329-9452-943CABFB4CDA}"/>
              </a:ext>
            </a:extLst>
          </p:cNvPr>
          <p:cNvCxnSpPr/>
          <p:nvPr/>
        </p:nvCxnSpPr>
        <p:spPr>
          <a:xfrm>
            <a:off x="9144000" y="786809"/>
            <a:ext cx="30449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8A3401-2698-4A87-91E2-91C220268937}"/>
              </a:ext>
            </a:extLst>
          </p:cNvPr>
          <p:cNvCxnSpPr/>
          <p:nvPr/>
        </p:nvCxnSpPr>
        <p:spPr>
          <a:xfrm>
            <a:off x="9144000" y="939209"/>
            <a:ext cx="1527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DA5B2F-9D15-4F26-9D9A-8ECCEB72769D}"/>
              </a:ext>
            </a:extLst>
          </p:cNvPr>
          <p:cNvCxnSpPr/>
          <p:nvPr/>
        </p:nvCxnSpPr>
        <p:spPr>
          <a:xfrm>
            <a:off x="10671048" y="1091609"/>
            <a:ext cx="1527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3B7943-7C62-410A-9DC8-077A34956377}"/>
              </a:ext>
            </a:extLst>
          </p:cNvPr>
          <p:cNvCxnSpPr/>
          <p:nvPr/>
        </p:nvCxnSpPr>
        <p:spPr>
          <a:xfrm>
            <a:off x="10671047" y="1585094"/>
            <a:ext cx="7589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342D8C-A2E0-4D2E-949E-4684EA23F045}"/>
              </a:ext>
            </a:extLst>
          </p:cNvPr>
          <p:cNvCxnSpPr/>
          <p:nvPr/>
        </p:nvCxnSpPr>
        <p:spPr>
          <a:xfrm>
            <a:off x="7616952" y="942247"/>
            <a:ext cx="1527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91A2A7-D9A9-41BA-93FB-D17199FD5669}"/>
              </a:ext>
            </a:extLst>
          </p:cNvPr>
          <p:cNvSpPr txBox="1"/>
          <p:nvPr/>
        </p:nvSpPr>
        <p:spPr>
          <a:xfrm>
            <a:off x="8561713" y="1853709"/>
            <a:ext cx="11737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Right Subtree</a:t>
            </a:r>
          </a:p>
          <a:p>
            <a:pPr algn="ctr"/>
            <a:r>
              <a:rPr lang="en-US" sz="1400" dirty="0"/>
              <a:t>Level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4C16F5-F428-4B54-9B97-2595DE13D5F0}"/>
              </a:ext>
            </a:extLst>
          </p:cNvPr>
          <p:cNvSpPr txBox="1"/>
          <p:nvPr/>
        </p:nvSpPr>
        <p:spPr>
          <a:xfrm>
            <a:off x="3980569" y="3095946"/>
            <a:ext cx="11737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Right Subtree</a:t>
            </a:r>
          </a:p>
          <a:p>
            <a:pPr algn="ctr"/>
            <a:r>
              <a:rPr lang="en-US" sz="1400" dirty="0"/>
              <a:t>Level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B52C6-AE0D-47A3-949D-6B662AED63D0}"/>
              </a:ext>
            </a:extLst>
          </p:cNvPr>
          <p:cNvSpPr txBox="1"/>
          <p:nvPr/>
        </p:nvSpPr>
        <p:spPr>
          <a:xfrm>
            <a:off x="3271278" y="4338183"/>
            <a:ext cx="10743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Left Subtree</a:t>
            </a:r>
          </a:p>
          <a:p>
            <a:pPr algn="ctr"/>
            <a:r>
              <a:rPr lang="en-US" sz="1400" dirty="0"/>
              <a:t>Level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DB26-1A54-4F59-A70F-4BEF33318B01}"/>
              </a:ext>
            </a:extLst>
          </p:cNvPr>
          <p:cNvSpPr txBox="1"/>
          <p:nvPr/>
        </p:nvSpPr>
        <p:spPr>
          <a:xfrm>
            <a:off x="3989930" y="5580421"/>
            <a:ext cx="11737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Right Subtree</a:t>
            </a:r>
          </a:p>
          <a:p>
            <a:pPr algn="ctr"/>
            <a:r>
              <a:rPr lang="en-US" sz="1400" dirty="0"/>
              <a:t>Level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6F7BA-0D11-4125-B849-F54578C8C6FE}"/>
              </a:ext>
            </a:extLst>
          </p:cNvPr>
          <p:cNvSpPr txBox="1"/>
          <p:nvPr/>
        </p:nvSpPr>
        <p:spPr>
          <a:xfrm>
            <a:off x="4748665" y="4338183"/>
            <a:ext cx="11737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Right Subtree</a:t>
            </a:r>
          </a:p>
          <a:p>
            <a:pPr algn="ctr"/>
            <a:r>
              <a:rPr lang="en-US" sz="1400" dirty="0"/>
              <a:t>Level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05B298-053C-4A5C-B8F5-05F4F73EA199}"/>
              </a:ext>
            </a:extLst>
          </p:cNvPr>
          <p:cNvSpPr txBox="1"/>
          <p:nvPr/>
        </p:nvSpPr>
        <p:spPr>
          <a:xfrm>
            <a:off x="7084326" y="3095946"/>
            <a:ext cx="10743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Left Subtree</a:t>
            </a:r>
          </a:p>
          <a:p>
            <a:pPr algn="ctr"/>
            <a:r>
              <a:rPr lang="en-US" sz="1400" dirty="0"/>
              <a:t>Level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07EEC1-37B3-420D-B523-2ACC09683B30}"/>
              </a:ext>
            </a:extLst>
          </p:cNvPr>
          <p:cNvSpPr txBox="1"/>
          <p:nvPr/>
        </p:nvSpPr>
        <p:spPr>
          <a:xfrm>
            <a:off x="10079617" y="3095946"/>
            <a:ext cx="11737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Right Subtree</a:t>
            </a:r>
          </a:p>
          <a:p>
            <a:pPr algn="ctr"/>
            <a:r>
              <a:rPr lang="en-US" sz="1400" dirty="0"/>
              <a:t>Level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03C2B6-B2EB-4F1B-B916-5CCE075704D6}"/>
              </a:ext>
            </a:extLst>
          </p:cNvPr>
          <p:cNvSpPr txBox="1"/>
          <p:nvPr/>
        </p:nvSpPr>
        <p:spPr>
          <a:xfrm>
            <a:off x="7793616" y="4338183"/>
            <a:ext cx="11737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Right Subtree</a:t>
            </a:r>
          </a:p>
          <a:p>
            <a:pPr algn="ctr"/>
            <a:r>
              <a:rPr lang="en-US" sz="1400" dirty="0"/>
              <a:t>Level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531F8D-A536-4158-86D6-B47AA398430B}"/>
              </a:ext>
            </a:extLst>
          </p:cNvPr>
          <p:cNvSpPr txBox="1"/>
          <p:nvPr/>
        </p:nvSpPr>
        <p:spPr>
          <a:xfrm>
            <a:off x="10847713" y="4338183"/>
            <a:ext cx="11737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Right Subtree</a:t>
            </a:r>
          </a:p>
          <a:p>
            <a:pPr algn="ctr"/>
            <a:r>
              <a:rPr lang="en-US" sz="1400" dirty="0"/>
              <a:t>Level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EF20FE-7A66-4068-BECA-07834C56F406}"/>
              </a:ext>
            </a:extLst>
          </p:cNvPr>
          <p:cNvSpPr txBox="1"/>
          <p:nvPr/>
        </p:nvSpPr>
        <p:spPr>
          <a:xfrm>
            <a:off x="7140795" y="5580421"/>
            <a:ext cx="10743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Left Subtree</a:t>
            </a:r>
          </a:p>
          <a:p>
            <a:pPr algn="ctr"/>
            <a:r>
              <a:rPr lang="en-US" sz="1400" dirty="0"/>
              <a:t>Level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4FF63F-0E88-4A10-88FE-7CE47A6B23F9}"/>
              </a:ext>
            </a:extLst>
          </p:cNvPr>
          <p:cNvSpPr txBox="1"/>
          <p:nvPr/>
        </p:nvSpPr>
        <p:spPr>
          <a:xfrm>
            <a:off x="8446436" y="5580421"/>
            <a:ext cx="11737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Right Subtree</a:t>
            </a:r>
          </a:p>
          <a:p>
            <a:pPr algn="ctr"/>
            <a:r>
              <a:rPr lang="en-US" sz="1400" dirty="0"/>
              <a:t>Level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817328-2453-4109-A06B-816A2AE0832D}"/>
              </a:ext>
            </a:extLst>
          </p:cNvPr>
          <p:cNvSpPr txBox="1"/>
          <p:nvPr/>
        </p:nvSpPr>
        <p:spPr>
          <a:xfrm>
            <a:off x="5750104" y="611472"/>
            <a:ext cx="6917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Root</a:t>
            </a:r>
          </a:p>
          <a:p>
            <a:pPr algn="ctr"/>
            <a:r>
              <a:rPr lang="en-US" sz="1400" dirty="0"/>
              <a:t>Level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97FB54-5940-407A-985A-65FCD0381A25}"/>
              </a:ext>
            </a:extLst>
          </p:cNvPr>
          <p:cNvSpPr txBox="1"/>
          <p:nvPr/>
        </p:nvSpPr>
        <p:spPr>
          <a:xfrm>
            <a:off x="2512325" y="1853709"/>
            <a:ext cx="10743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Left Subtree</a:t>
            </a:r>
          </a:p>
          <a:p>
            <a:pPr algn="ctr"/>
            <a:r>
              <a:rPr lang="en-US" sz="1400" dirty="0"/>
              <a:t>Level 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0CBBD0-2CD9-4E8D-B984-35D07C79806B}"/>
              </a:ext>
            </a:extLst>
          </p:cNvPr>
          <p:cNvCxnSpPr/>
          <p:nvPr/>
        </p:nvCxnSpPr>
        <p:spPr>
          <a:xfrm flipH="1">
            <a:off x="3049524" y="1134692"/>
            <a:ext cx="3046476" cy="719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3383CF-48D3-41FB-846F-BDEDCCDBB3A4}"/>
              </a:ext>
            </a:extLst>
          </p:cNvPr>
          <p:cNvCxnSpPr/>
          <p:nvPr/>
        </p:nvCxnSpPr>
        <p:spPr>
          <a:xfrm>
            <a:off x="6097524" y="1134692"/>
            <a:ext cx="3046476" cy="719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1D946F-FFE0-4B7D-B53B-0A56D98AE056}"/>
              </a:ext>
            </a:extLst>
          </p:cNvPr>
          <p:cNvCxnSpPr>
            <a:stCxn id="37" idx="2"/>
            <a:endCxn id="26" idx="0"/>
          </p:cNvCxnSpPr>
          <p:nvPr/>
        </p:nvCxnSpPr>
        <p:spPr>
          <a:xfrm>
            <a:off x="3049524" y="2376929"/>
            <a:ext cx="1517905" cy="719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282505-E7C0-4246-A898-DF7887DA28CC}"/>
              </a:ext>
            </a:extLst>
          </p:cNvPr>
          <p:cNvCxnSpPr/>
          <p:nvPr/>
        </p:nvCxnSpPr>
        <p:spPr>
          <a:xfrm>
            <a:off x="9144000" y="2376929"/>
            <a:ext cx="1517905" cy="719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25C0EB-13D5-4257-BD66-E91EEB98B73B}"/>
              </a:ext>
            </a:extLst>
          </p:cNvPr>
          <p:cNvCxnSpPr/>
          <p:nvPr/>
        </p:nvCxnSpPr>
        <p:spPr>
          <a:xfrm flipH="1">
            <a:off x="7626095" y="2388555"/>
            <a:ext cx="1517905" cy="719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26C3C5-330A-4711-87EB-8A69F7BDB477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4567429" y="3619166"/>
            <a:ext cx="768096" cy="719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D19B56-21B2-4A2D-89AC-29B739BBAA61}"/>
              </a:ext>
            </a:extLst>
          </p:cNvPr>
          <p:cNvCxnSpPr/>
          <p:nvPr/>
        </p:nvCxnSpPr>
        <p:spPr>
          <a:xfrm>
            <a:off x="7671185" y="3619166"/>
            <a:ext cx="768096" cy="719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DB5450-54E3-4A35-AF9A-66119197A84F}"/>
              </a:ext>
            </a:extLst>
          </p:cNvPr>
          <p:cNvCxnSpPr/>
          <p:nvPr/>
        </p:nvCxnSpPr>
        <p:spPr>
          <a:xfrm>
            <a:off x="10654450" y="3619166"/>
            <a:ext cx="768096" cy="719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30AAFB-22F0-47B4-AD6E-60560A53C113}"/>
              </a:ext>
            </a:extLst>
          </p:cNvPr>
          <p:cNvCxnSpPr/>
          <p:nvPr/>
        </p:nvCxnSpPr>
        <p:spPr>
          <a:xfrm flipH="1">
            <a:off x="3805139" y="3619166"/>
            <a:ext cx="768096" cy="719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592F3A-7824-41E1-A487-7C5C89BFA6A2}"/>
              </a:ext>
            </a:extLst>
          </p:cNvPr>
          <p:cNvCxnSpPr>
            <a:endCxn id="34" idx="0"/>
          </p:cNvCxnSpPr>
          <p:nvPr/>
        </p:nvCxnSpPr>
        <p:spPr>
          <a:xfrm flipH="1">
            <a:off x="7677994" y="4861403"/>
            <a:ext cx="761288" cy="7190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C58489-7235-4937-BC84-A3DBB5516181}"/>
              </a:ext>
            </a:extLst>
          </p:cNvPr>
          <p:cNvCxnSpPr/>
          <p:nvPr/>
        </p:nvCxnSpPr>
        <p:spPr>
          <a:xfrm>
            <a:off x="8446436" y="4880109"/>
            <a:ext cx="761288" cy="7190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52AFD6-57B0-4153-95E6-EC61A9AB14F2}"/>
              </a:ext>
            </a:extLst>
          </p:cNvPr>
          <p:cNvCxnSpPr/>
          <p:nvPr/>
        </p:nvCxnSpPr>
        <p:spPr>
          <a:xfrm>
            <a:off x="3805139" y="4880109"/>
            <a:ext cx="761288" cy="7190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7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Recursion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When should you use recursion?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Problem can be decomposed to a base case and a recursive case, and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Hard/impossible to implement non-recursive solution.</a:t>
            </a:r>
          </a:p>
          <a:p>
            <a:pPr lvl="1"/>
            <a:r>
              <a:rPr lang="en-US" dirty="0" err="1">
                <a:solidFill>
                  <a:prstClr val="black"/>
                </a:solidFill>
              </a:rPr>
              <a:t>TowersOfHanoi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u="sng" dirty="0">
                <a:solidFill>
                  <a:prstClr val="black"/>
                </a:solidFill>
              </a:rPr>
              <a:t>requires</a:t>
            </a:r>
            <a:r>
              <a:rPr lang="en-US" dirty="0">
                <a:solidFill>
                  <a:prstClr val="black"/>
                </a:solidFill>
              </a:rPr>
              <a:t> recursion.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So does tree traversal.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When should you not use recursion?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When a recursive solution is grossly inefficient compared to a non-recursive solution.</a:t>
            </a:r>
          </a:p>
          <a:p>
            <a:pPr lvl="2"/>
            <a:r>
              <a:rPr lang="en-US" dirty="0"/>
              <a:t>A recursive Fibonacci generator is grossly inefficient.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AEB19-9E79-4B8A-8F7F-C31194BF4E1B}"/>
              </a:ext>
            </a:extLst>
          </p:cNvPr>
          <p:cNvSpPr txBox="1"/>
          <p:nvPr/>
        </p:nvSpPr>
        <p:spPr>
          <a:xfrm>
            <a:off x="76200" y="6317532"/>
            <a:ext cx="140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Fib3.java</a:t>
            </a:r>
          </a:p>
        </p:txBody>
      </p:sp>
    </p:spTree>
    <p:extLst>
      <p:ext uri="{BB962C8B-B14F-4D97-AF65-F5344CB8AC3E}">
        <p14:creationId xmlns:p14="http://schemas.microsoft.com/office/powerpoint/2010/main" val="105855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AF2B-A80C-4431-80C8-F21F7AD8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 and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8C99-AD0F-4543-840E-73F2F383E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24046" cy="475488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useDelimiter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String delimiter )</a:t>
            </a:r>
            <a:r>
              <a:rPr lang="en-US" dirty="0"/>
              <a:t> changes default word delimiter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dirty="0"/>
              <a:t> is a regular expression</a:t>
            </a:r>
          </a:p>
          <a:p>
            <a:pPr lvl="1"/>
            <a:r>
              <a:rPr lang="en-US" dirty="0"/>
              <a:t>Contains literal characters and pattern-matching constructs</a:t>
            </a:r>
          </a:p>
          <a:p>
            <a:pPr lvl="1"/>
            <a:endParaRPr lang="en-US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89F15-FE69-4165-AE14-68173F89C099}"/>
              </a:ext>
            </a:extLst>
          </p:cNvPr>
          <p:cNvSpPr txBox="1"/>
          <p:nvPr/>
        </p:nvSpPr>
        <p:spPr>
          <a:xfrm>
            <a:off x="76200" y="5763534"/>
            <a:ext cx="1102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8463" algn="l"/>
              </a:tabLst>
            </a:pPr>
            <a:r>
              <a:rPr lang="en-US" dirty="0"/>
              <a:t>See	</a:t>
            </a:r>
            <a:r>
              <a:rPr lang="en-US" dirty="0">
                <a:hlinkClick r:id="rId2"/>
              </a:rPr>
              <a:t>https://docs.oracle.com/javase/8/docs/api/java/util/regex/Pattern.html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https://www.regular-expressions.info/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https://regex101.com/</a:t>
            </a:r>
            <a:endParaRPr lang="en-US" dirty="0"/>
          </a:p>
          <a:p>
            <a:r>
              <a:rPr lang="en-US" dirty="0"/>
              <a:t>See RegexTestHarness.java, UseDelimiterDemo.java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6156BBF-61F8-4C13-9F04-00EBDB8C8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99054"/>
              </p:ext>
            </p:extLst>
          </p:nvPr>
        </p:nvGraphicFramePr>
        <p:xfrm>
          <a:off x="1962334" y="2783599"/>
          <a:ext cx="1018467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426">
                  <a:extLst>
                    <a:ext uri="{9D8B030D-6E8A-4147-A177-3AD203B41FA5}">
                      <a16:colId xmlns:a16="http://schemas.microsoft.com/office/drawing/2014/main" val="3451623796"/>
                    </a:ext>
                  </a:extLst>
                </a:gridCol>
                <a:gridCol w="7947246">
                  <a:extLst>
                    <a:ext uri="{9D8B030D-6E8A-4147-A177-3AD203B41FA5}">
                      <a16:colId xmlns:a16="http://schemas.microsoft.com/office/drawing/2014/main" val="52022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9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?, </a:t>
                      </a:r>
                      <a:r>
                        <a:rPr lang="en-US" b="1" i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*, </a:t>
                      </a:r>
                      <a:r>
                        <a:rPr lang="en-US" b="1" i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X</a:t>
                      </a:r>
                      <a:r>
                        <a:rPr lang="en-US" dirty="0"/>
                        <a:t> zero or one times,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zero or more times,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one or more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8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line, 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1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b="1" i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or </a:t>
                      </a:r>
                      <a:r>
                        <a:rPr lang="en-US" i="1" dirty="0"/>
                        <a:t>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or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6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</a:t>
                      </a:r>
                      <a:r>
                        <a:rPr lang="en-US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 except a, b, or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[a-</a:t>
                      </a:r>
                      <a:r>
                        <a:rPr lang="en-US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through z or A through Z, inclusive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5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1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AF2B-A80C-4431-80C8-F21F7AD8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 and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8C99-AD0F-4543-840E-73F2F383E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24046" cy="4754880"/>
          </a:xfrm>
        </p:spPr>
        <p:txBody>
          <a:bodyPr>
            <a:normAutofit/>
          </a:bodyPr>
          <a:lstStyle/>
          <a:p>
            <a:r>
              <a:rPr lang="en-US" dirty="0"/>
              <a:t>Experiment to find a good “word-extracting” delimiter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 String: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I'll daydream 'til I  remember 10 tunes' lyrics!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B4BA32B-C921-4485-A761-5C1DBBBE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435"/>
              </p:ext>
            </p:extLst>
          </p:nvPr>
        </p:nvGraphicFramePr>
        <p:xfrm>
          <a:off x="1518993" y="2514154"/>
          <a:ext cx="701028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694">
                  <a:extLst>
                    <a:ext uri="{9D8B030D-6E8A-4147-A177-3AD203B41FA5}">
                      <a16:colId xmlns:a16="http://schemas.microsoft.com/office/drawing/2014/main" val="3796164876"/>
                    </a:ext>
                  </a:extLst>
                </a:gridCol>
                <a:gridCol w="1449897">
                  <a:extLst>
                    <a:ext uri="{9D8B030D-6E8A-4147-A177-3AD203B41FA5}">
                      <a16:colId xmlns:a16="http://schemas.microsoft.com/office/drawing/2014/main" val="3128627446"/>
                    </a:ext>
                  </a:extLst>
                </a:gridCol>
                <a:gridCol w="1449897">
                  <a:extLst>
                    <a:ext uri="{9D8B030D-6E8A-4147-A177-3AD203B41FA5}">
                      <a16:colId xmlns:a16="http://schemas.microsoft.com/office/drawing/2014/main" val="2307264820"/>
                    </a:ext>
                  </a:extLst>
                </a:gridCol>
                <a:gridCol w="1449897">
                  <a:extLst>
                    <a:ext uri="{9D8B030D-6E8A-4147-A177-3AD203B41FA5}">
                      <a16:colId xmlns:a16="http://schemas.microsoft.com/office/drawing/2014/main" val="937149071"/>
                    </a:ext>
                  </a:extLst>
                </a:gridCol>
                <a:gridCol w="1449897">
                  <a:extLst>
                    <a:ext uri="{9D8B030D-6E8A-4147-A177-3AD203B41FA5}">
                      <a16:colId xmlns:a16="http://schemas.microsoft.com/office/drawing/2014/main" val="2634929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Delimiter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\s+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[^a-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zA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-Z']+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[^\w]+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[^\w']+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5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I'll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daydream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'til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remember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tunes'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lyrics!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I'll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daydream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'til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remember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tunes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'"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lyrics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ll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daydream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til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remember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tunes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lyrics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I'll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daydream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'til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remember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tunes'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lyrics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93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59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Using</a:t>
            </a:r>
            <a:r>
              <a:rPr lang="pt-B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pPr lvl="0"/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is a method in the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dirty="0">
                <a:solidFill>
                  <a:prstClr val="black"/>
                </a:solidFill>
              </a:rPr>
              <a:t> class.</a:t>
            </a:r>
          </a:p>
          <a:p>
            <a:pPr lvl="0"/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"Format String", value, value, ... );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ACE5D5-2958-407C-8FB9-860532E2E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10441"/>
              </p:ext>
            </p:extLst>
          </p:nvPr>
        </p:nvGraphicFramePr>
        <p:xfrm>
          <a:off x="1180974" y="2478340"/>
          <a:ext cx="8205537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128">
                  <a:extLst>
                    <a:ext uri="{9D8B030D-6E8A-4147-A177-3AD203B41FA5}">
                      <a16:colId xmlns:a16="http://schemas.microsoft.com/office/drawing/2014/main" val="2851315963"/>
                    </a:ext>
                  </a:extLst>
                </a:gridCol>
                <a:gridCol w="4472076">
                  <a:extLst>
                    <a:ext uri="{9D8B030D-6E8A-4147-A177-3AD203B41FA5}">
                      <a16:colId xmlns:a16="http://schemas.microsoft.com/office/drawing/2014/main" val="17437770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9171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a percent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7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3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5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am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signed decimal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floating-point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1.23E+01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floating-point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8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platform-specific newline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2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octal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1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%x 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hexadecimal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7f, 7F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5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Using</a:t>
            </a:r>
            <a:r>
              <a:rPr lang="pt-B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Format Flags Used in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prstClr val="black"/>
                </a:solidFill>
              </a:rPr>
              <a:t> (they appear after the %)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C57332-8844-447E-BB00-0800BB339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0045"/>
              </p:ext>
            </p:extLst>
          </p:nvPr>
        </p:nvGraphicFramePr>
        <p:xfrm>
          <a:off x="1180974" y="1905670"/>
          <a:ext cx="549620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128">
                  <a:extLst>
                    <a:ext uri="{9D8B030D-6E8A-4147-A177-3AD203B41FA5}">
                      <a16:colId xmlns:a16="http://schemas.microsoft.com/office/drawing/2014/main" val="2851315963"/>
                    </a:ext>
                  </a:extLst>
                </a:gridCol>
                <a:gridCol w="4472076">
                  <a:extLst>
                    <a:ext uri="{9D8B030D-6E8A-4147-A177-3AD203B41FA5}">
                      <a16:colId xmlns:a16="http://schemas.microsoft.com/office/drawing/2014/main" val="174377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leading zeroes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8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+ sign for number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1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enclose number &lt; 0 in parenthesis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3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decimal separators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29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91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Using</a:t>
            </a:r>
            <a:r>
              <a:rPr lang="pt-B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Width specification (they appear before the placeholder)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77192D-05A1-4B93-AD07-EB71CD803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10344"/>
              </p:ext>
            </p:extLst>
          </p:nvPr>
        </p:nvGraphicFramePr>
        <p:xfrm>
          <a:off x="1180974" y="1905670"/>
          <a:ext cx="994834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319">
                  <a:extLst>
                    <a:ext uri="{9D8B030D-6E8A-4147-A177-3AD203B41FA5}">
                      <a16:colId xmlns:a16="http://schemas.microsoft.com/office/drawing/2014/main" val="2851315963"/>
                    </a:ext>
                  </a:extLst>
                </a:gridCol>
                <a:gridCol w="8690026">
                  <a:extLst>
                    <a:ext uri="{9D8B030D-6E8A-4147-A177-3AD203B41FA5}">
                      <a16:colId xmlns:a16="http://schemas.microsoft.com/office/drawing/2014/main" val="174377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integer, 6 characters wide, right-aligned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%-6d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integer, 6 characters wide, left-aligned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8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%6.2f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 point, 6 characters wide, 2 fractional digits (rounded), right-aligned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176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17F059-6306-47E3-93CD-5E6523BA91B3}"/>
              </a:ext>
            </a:extLst>
          </p:cNvPr>
          <p:cNvSpPr txBox="1"/>
          <p:nvPr/>
        </p:nvSpPr>
        <p:spPr>
          <a:xfrm>
            <a:off x="76200" y="6317532"/>
            <a:ext cx="273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See PlaceholderDemo</a:t>
            </a:r>
            <a:r>
              <a:rPr lang="en-US" dirty="0"/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419781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Recursion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4! == 4*3*2*1 == 4*3!</a:t>
            </a:r>
            <a:b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3! ==   3*2*1 == 3*2!</a:t>
            </a:r>
            <a:b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2! ==     2*1 == 2*1!</a:t>
            </a:r>
            <a:b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1! == 1</a:t>
            </a:r>
            <a:b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0! == 1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Base case: can compute answer “directly.”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Recursive case: compute answer in terms of a computation that gets closer to a base case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So how do we recursively compute   </a:t>
            </a:r>
            <a:r>
              <a:rPr lang="en-US" sz="2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</a:t>
            </a:r>
            <a:r>
              <a:rPr lang="en-US" dirty="0">
                <a:solidFill>
                  <a:prstClr val="black"/>
                </a:solidFill>
              </a:rPr>
              <a:t>  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3A06-440C-4770-A3A0-1289AB86B657}"/>
              </a:ext>
            </a:extLst>
          </p:cNvPr>
          <p:cNvSpPr txBox="1"/>
          <p:nvPr/>
        </p:nvSpPr>
        <p:spPr>
          <a:xfrm>
            <a:off x="2011094" y="255523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EA787-328E-428B-B384-B7AACA9D1AAA}"/>
              </a:ext>
            </a:extLst>
          </p:cNvPr>
          <p:cNvSpPr txBox="1"/>
          <p:nvPr/>
        </p:nvSpPr>
        <p:spPr>
          <a:xfrm>
            <a:off x="1089367" y="1637258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cases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9156BF-4B9A-4623-81C4-927CE5F71308}"/>
              </a:ext>
            </a:extLst>
          </p:cNvPr>
          <p:cNvSpPr/>
          <p:nvPr/>
        </p:nvSpPr>
        <p:spPr>
          <a:xfrm>
            <a:off x="4252866" y="1428750"/>
            <a:ext cx="490040" cy="87868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00D6504-B149-4E28-9D5B-3378C22C7269}"/>
              </a:ext>
            </a:extLst>
          </p:cNvPr>
          <p:cNvSpPr/>
          <p:nvPr/>
        </p:nvSpPr>
        <p:spPr>
          <a:xfrm>
            <a:off x="4252866" y="2528889"/>
            <a:ext cx="490040" cy="51434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26A-2895-4F77-A298-6FB2DFE6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Recursion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085C-0CA0-487F-8820-154873A3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1369040" cy="5577840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4! == 4*3*2*1 == 4*3!</a:t>
            </a:r>
            <a:b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3! ==   3*2*1 == 3*2!</a:t>
            </a:r>
            <a:b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2! ==     2*1 == 2*1!</a:t>
            </a:r>
            <a:b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1! == 1</a:t>
            </a:r>
            <a:b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0! == 1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Base case: can compute answer “directly.”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Recursive case: compute answer in terms of a computation that gets closer to a base case</a:t>
            </a:r>
          </a:p>
          <a:p>
            <a:pPr lvl="0">
              <a:tabLst>
                <a:tab pos="5486400" algn="l"/>
              </a:tabLst>
            </a:pPr>
            <a:r>
              <a:rPr lang="en-US" dirty="0">
                <a:solidFill>
                  <a:prstClr val="black"/>
                </a:solidFill>
              </a:rPr>
              <a:t>So how do we recursively compute	</a:t>
            </a:r>
            <a:r>
              <a:rPr lang="en-US" sz="2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</a:t>
            </a:r>
            <a:r>
              <a:rPr lang="en-US" dirty="0">
                <a:solidFill>
                  <a:prstClr val="black"/>
                </a:solidFill>
              </a:rPr>
              <a:t>  ?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2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 == n*(n-1)!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3A06-440C-4770-A3A0-1289AB86B657}"/>
              </a:ext>
            </a:extLst>
          </p:cNvPr>
          <p:cNvSpPr txBox="1"/>
          <p:nvPr/>
        </p:nvSpPr>
        <p:spPr>
          <a:xfrm>
            <a:off x="2011094" y="255523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EA787-328E-428B-B384-B7AACA9D1AAA}"/>
              </a:ext>
            </a:extLst>
          </p:cNvPr>
          <p:cNvSpPr txBox="1"/>
          <p:nvPr/>
        </p:nvSpPr>
        <p:spPr>
          <a:xfrm>
            <a:off x="1089367" y="1637258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cases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9156BF-4B9A-4623-81C4-927CE5F71308}"/>
              </a:ext>
            </a:extLst>
          </p:cNvPr>
          <p:cNvSpPr/>
          <p:nvPr/>
        </p:nvSpPr>
        <p:spPr>
          <a:xfrm>
            <a:off x="4252866" y="1428750"/>
            <a:ext cx="490040" cy="87868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00D6504-B149-4E28-9D5B-3378C22C7269}"/>
              </a:ext>
            </a:extLst>
          </p:cNvPr>
          <p:cNvSpPr/>
          <p:nvPr/>
        </p:nvSpPr>
        <p:spPr>
          <a:xfrm>
            <a:off x="4252866" y="2528889"/>
            <a:ext cx="490040" cy="51434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D1A1C-9EEE-0D07-2796-1CBB80CE865F}"/>
              </a:ext>
            </a:extLst>
          </p:cNvPr>
          <p:cNvSpPr txBox="1"/>
          <p:nvPr/>
        </p:nvSpPr>
        <p:spPr>
          <a:xfrm>
            <a:off x="76200" y="6318504"/>
            <a:ext cx="417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0050" algn="l"/>
              </a:tabLst>
              <a:defRPr/>
            </a:pPr>
            <a:r>
              <a:rPr lang="en-US" dirty="0">
                <a:solidFill>
                  <a:prstClr val="black"/>
                </a:solidFill>
              </a:rPr>
              <a:t>See	Factorial.java, FactorialVerbose.java</a:t>
            </a:r>
          </a:p>
        </p:txBody>
      </p:sp>
    </p:spTree>
    <p:extLst>
      <p:ext uri="{BB962C8B-B14F-4D97-AF65-F5344CB8AC3E}">
        <p14:creationId xmlns:p14="http://schemas.microsoft.com/office/powerpoint/2010/main" val="2653146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1876</Words>
  <Application>Microsoft Office PowerPoint</Application>
  <PresentationFormat>Widescreen</PresentationFormat>
  <Paragraphs>337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1_Office Theme</vt:lpstr>
      <vt:lpstr>Section 03 (week of Sep 18): Advanced Java part 2</vt:lpstr>
      <vt:lpstr>Pset 1 problem 7: RecursiveSum.java</vt:lpstr>
      <vt:lpstr>Scanner Class and Regular Expressions</vt:lpstr>
      <vt:lpstr>Scanner Class and Regular Expressions</vt:lpstr>
      <vt:lpstr>Formatted Output Using printf()</vt:lpstr>
      <vt:lpstr>Formatted Output Using printf()</vt:lpstr>
      <vt:lpstr>Formatted Output Using printf()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Binary Tree</vt:lpstr>
      <vt:lpstr>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11 Section Agenda</dc:title>
  <dc:creator>David</dc:creator>
  <cp:lastModifiedBy>David Habermehl</cp:lastModifiedBy>
  <cp:revision>251</cp:revision>
  <cp:lastPrinted>2019-10-17T15:51:32Z</cp:lastPrinted>
  <dcterms:created xsi:type="dcterms:W3CDTF">2018-09-11T21:34:45Z</dcterms:created>
  <dcterms:modified xsi:type="dcterms:W3CDTF">2023-09-19T19:08:16Z</dcterms:modified>
</cp:coreProperties>
</file>