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2" r:id="rId2"/>
    <p:sldId id="297" r:id="rId3"/>
    <p:sldId id="296" r:id="rId4"/>
    <p:sldId id="300" r:id="rId5"/>
    <p:sldId id="311" r:id="rId6"/>
    <p:sldId id="301" r:id="rId7"/>
    <p:sldId id="305" r:id="rId8"/>
    <p:sldId id="306" r:id="rId9"/>
    <p:sldId id="308" r:id="rId10"/>
    <p:sldId id="307" r:id="rId11"/>
    <p:sldId id="309" r:id="rId12"/>
    <p:sldId id="310" r:id="rId13"/>
    <p:sldId id="312" r:id="rId14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D8642-738A-402D-A739-E5785CDB948A}">
          <p14:sldIdLst>
            <p14:sldId id="292"/>
            <p14:sldId id="297"/>
            <p14:sldId id="296"/>
            <p14:sldId id="300"/>
            <p14:sldId id="311"/>
            <p14:sldId id="301"/>
            <p14:sldId id="305"/>
            <p14:sldId id="306"/>
            <p14:sldId id="308"/>
            <p14:sldId id="307"/>
            <p14:sldId id="309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4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5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258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6B027DC5-2E96-4922-B41C-6EF545FBF78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50" y="3521271"/>
            <a:ext cx="7680303" cy="2879529"/>
          </a:xfrm>
          <a:prstGeom prst="rect">
            <a:avLst/>
          </a:prstGeom>
        </p:spPr>
        <p:txBody>
          <a:bodyPr vert="horz" lIns="95079" tIns="47540" rIns="95079" bIns="475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258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72A6B705-CD4D-4C26-B3C0-6345942A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8C8A-43CE-4889-8688-1F8AA10B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3586-5719-4A74-BA4F-202B88FB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6F48-3088-4E27-B46F-42AFF2DB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C9FA-1755-4B7E-BEE7-BCA7B88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D665-84CC-40AB-A16A-6AAC1FBA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D4E-7EFC-4440-820B-E9A9B001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5DF4-6AC0-4043-8B71-921747AD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90E2-D49C-49E5-9B1F-F237D34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8CE4-7D24-434B-B96F-2E047B2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24B8-AAAA-4E8B-838D-ED6EBC42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1358-47E0-4ADB-8429-0AA1FC08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2B4E-BD6E-40A6-804A-43DF986D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C2B4-BD8E-492C-BE24-0322B142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F9ED-1D25-42A7-9C1F-F93D7841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C4-B243-4E9F-ABFB-24926DC9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8904-B76D-4A1D-9655-734EC0E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446A-8443-4FDA-B702-AC26F309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75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82DC-5D80-4DB6-808E-D48D60F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37EB-1E14-4444-9A77-C3457D0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AE55-CE21-4072-97F7-5B33EA33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5C1A-92D2-4163-B280-E3156EE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5A3-D4D9-4758-971E-6031E81F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29B-6063-4A24-9C0D-5565AE5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214A-087B-4D18-9D7B-F6F55DE0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A311-CF50-4B19-B8F5-BE82BA1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5FC3-5756-477B-867F-B22FBE41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F71-A6E3-44A8-8D5A-8F96F86F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130D-297B-47C6-A9C1-43DC9E15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488C-DDC3-492C-91C0-B7C890FB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A53B-FA4F-46B4-9DE6-FC8AFFA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2E84-8685-4692-8021-BF783DCB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A0F-05BB-41F6-AD09-6EF3182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3476-A402-4476-8CE1-7D470481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8D4C-E204-4739-9192-120F1DA8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F89C1-BC81-4C0C-B657-899998E6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AD62E-A799-4E08-BEFC-89A8DAB0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A8C0-6DDE-481A-801D-855C558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FF46-5576-4FCB-BDC3-ACD0EF7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5B29-189A-4FE7-946D-A2F6C91E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8CA0-7BD9-45B7-BF30-BA35B2D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B8BC-50B3-4934-A276-C9AA76B3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2AE2-1959-41C0-B5B7-E50F08C6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0F16-1368-4D88-9764-AE639BE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A4154-E04B-4F00-986A-0EF221D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5277-A787-4337-889B-17EF186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BCA9-97EA-4D6D-BBAF-B33501E4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88F-195C-47D0-B342-BF80802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584B-76B7-441E-995D-392A0ABC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BEE-AB76-492B-9C3D-00E4A5F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2BFE9-F1E2-4701-8418-A1391A6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FE71-892C-467C-8491-A0C0309C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6F44-318F-412B-B9A1-5C14606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6146-5F31-4E36-88C2-BB29C42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3199-8A5A-47C2-994B-8B3AEC6C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7E8A-C501-4C6F-A2E6-4FF4ECC6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A758-DB64-440F-9E19-FB1C73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C8FF-C98E-41FF-9B23-21D656F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FB32-E601-47BD-B8DA-D19A007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304D-A130-4237-A420-05CD3A95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64AE-6509-4BA7-8C04-2255A30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9556-EBC0-4822-8CCC-37447D8E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1D37-DD61-4C8A-A1FE-BD47200FF0A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584-068A-403C-9A10-7D9DA11D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6228-DEDA-40FE-8ADA-5FB727E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43E099A-1F4C-496A-817F-F1BF3D2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292840" cy="52127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We'll start at 5:01 (Tuesday) and 7:16 (Wednesday) Eastern Time.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 1 was due at start of the lecture 4 week at 9am.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 2 is due at start of the lecture 6 week at 9am. See the Notes.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b="1" dirty="0"/>
              <a:t>Your questions</a:t>
            </a:r>
            <a:endParaRPr lang="en-US" dirty="0"/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pt-BR" dirty="0"/>
              <a:t>Non Base-10 Number Systems</a:t>
            </a:r>
            <a:endParaRPr lang="pt-BR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Recursive Binary Search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Classes and Objects Revisited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Inheritance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Abstract Classes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</a:t>
            </a:r>
            <a:r>
              <a:rPr lang="en-US" dirty="0" err="1"/>
              <a:t>Class</a:t>
            </a:r>
            <a:endParaRPr lang="en-US" dirty="0"/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1BB607-6189-4033-A928-2CA60AF5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4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 pitchFamily="34" charset="0"/>
              </a:rPr>
              <a:t>Section 04 (week of Sep 25): Advanced Java part 3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91F71-C778-BE81-CFD3-89C09843F0C2}"/>
              </a:ext>
            </a:extLst>
          </p:cNvPr>
          <p:cNvSpPr txBox="1"/>
          <p:nvPr/>
        </p:nvSpPr>
        <p:spPr>
          <a:xfrm>
            <a:off x="73152" y="6318504"/>
            <a:ext cx="832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Zip file with this section’s slides and sample code is posted to course’s                     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B4AA3-0FB0-E86D-3199-C34E1D31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63" y="6230734"/>
            <a:ext cx="956418" cy="5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Inheritance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/>
              <a:t>Subclass instances have an “is a …” relationship to the parent class.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RedBloodCell</a:t>
            </a:r>
            <a:r>
              <a:rPr lang="en-US" dirty="0"/>
              <a:t> instance always “is a” </a:t>
            </a:r>
            <a:r>
              <a:rPr lang="en-US" dirty="0" err="1"/>
              <a:t>BloodCell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It’s not the case that a </a:t>
            </a:r>
            <a:r>
              <a:rPr lang="en-US" dirty="0" err="1"/>
              <a:t>BloodCell</a:t>
            </a:r>
            <a:r>
              <a:rPr lang="en-US" dirty="0"/>
              <a:t> instance always “is a” </a:t>
            </a:r>
            <a:r>
              <a:rPr lang="en-US" dirty="0" err="1"/>
              <a:t>RedBloodCell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 to store subclass value in superclass container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BloodCell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RedBloodCell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ok store superclass value in subclass container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RedBloodCell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rbc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BloodCell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4491F-1EFE-4348-B6F8-FBE876BA5B3E}"/>
              </a:ext>
            </a:extLst>
          </p:cNvPr>
          <p:cNvSpPr txBox="1"/>
          <p:nvPr/>
        </p:nvSpPr>
        <p:spPr>
          <a:xfrm>
            <a:off x="76200" y="6317532"/>
            <a:ext cx="21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SedanIsACar.java</a:t>
            </a:r>
          </a:p>
        </p:txBody>
      </p:sp>
    </p:spTree>
    <p:extLst>
      <p:ext uri="{BB962C8B-B14F-4D97-AF65-F5344CB8AC3E}">
        <p14:creationId xmlns:p14="http://schemas.microsoft.com/office/powerpoint/2010/main" val="374181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Abstract Classes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/>
              <a:t>Frequently it is the case that you’ll only want subclass instances to be created</a:t>
            </a:r>
          </a:p>
          <a:p>
            <a:pPr lvl="1"/>
            <a:r>
              <a:rPr lang="en-US" dirty="0"/>
              <a:t>Makes sense to create an instance of a Sedan, not of a Car or a Vehicle</a:t>
            </a:r>
          </a:p>
          <a:p>
            <a:r>
              <a:rPr lang="en-US" dirty="0"/>
              <a:t>An abstract class cannot be instantiated</a:t>
            </a:r>
          </a:p>
          <a:p>
            <a:pPr lvl="1"/>
            <a:r>
              <a:rPr lang="en-US" dirty="0"/>
              <a:t>You cannot create instances of an abstract class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foo { … }</a:t>
            </a:r>
          </a:p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5ABD6-DFF4-4E38-9E1D-4392BF86C60B}"/>
              </a:ext>
            </a:extLst>
          </p:cNvPr>
          <p:cNvSpPr txBox="1"/>
          <p:nvPr/>
        </p:nvSpPr>
        <p:spPr>
          <a:xfrm>
            <a:off x="76200" y="6317532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Abstract Classes/*</a:t>
            </a:r>
          </a:p>
        </p:txBody>
      </p:sp>
    </p:spTree>
    <p:extLst>
      <p:ext uri="{BB962C8B-B14F-4D97-AF65-F5344CB8AC3E}">
        <p14:creationId xmlns:p14="http://schemas.microsoft.com/office/powerpoint/2010/main" val="296017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7D9EC-43F6-417A-BC4E-D8CD6C6F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instance methods on superclass containers, the compiler needs to know that the method exists.</a:t>
            </a:r>
          </a:p>
          <a:p>
            <a:r>
              <a:rPr lang="en-US" dirty="0"/>
              <a:t>But perhaps the methods are only implemented in the subclasses.</a:t>
            </a:r>
          </a:p>
          <a:p>
            <a:r>
              <a:rPr lang="en-US" dirty="0"/>
              <a:t>One answer: implement a fake method in the superclass, knowing it’s overridden in the subclasses.</a:t>
            </a:r>
          </a:p>
          <a:p>
            <a:r>
              <a:rPr lang="en-US" dirty="0"/>
              <a:t>Better answer: define an </a:t>
            </a:r>
            <a:r>
              <a:rPr lang="en-US" i="1" dirty="0"/>
              <a:t>abstract</a:t>
            </a:r>
            <a:r>
              <a:rPr lang="en-US" dirty="0"/>
              <a:t> method in the abstract superclass.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3400DF-E2DB-45FB-8894-16C0516293EF}"/>
              </a:ext>
            </a:extLst>
          </p:cNvPr>
          <p:cNvCxnSpPr/>
          <p:nvPr/>
        </p:nvCxnSpPr>
        <p:spPr>
          <a:xfrm>
            <a:off x="-1" y="482009"/>
            <a:ext cx="6099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3C99DD-9340-4089-BA65-B003C58A9217}"/>
              </a:ext>
            </a:extLst>
          </p:cNvPr>
          <p:cNvSpPr txBox="1"/>
          <p:nvPr/>
        </p:nvSpPr>
        <p:spPr>
          <a:xfrm>
            <a:off x="76200" y="6317532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Abstract Classes/*</a:t>
            </a:r>
          </a:p>
        </p:txBody>
      </p:sp>
    </p:spTree>
    <p:extLst>
      <p:ext uri="{BB962C8B-B14F-4D97-AF65-F5344CB8AC3E}">
        <p14:creationId xmlns:p14="http://schemas.microsoft.com/office/powerpoint/2010/main" val="240217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/>
          <a:lstStyle/>
          <a:p>
            <a:r>
              <a:rPr lang="en-US" dirty="0"/>
              <a:t>The Class </a:t>
            </a:r>
            <a:r>
              <a:rPr lang="en-US" dirty="0" err="1"/>
              <a:t>class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7D9EC-43F6-417A-BC4E-D8CD6C6F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9343016" cy="4754880"/>
          </a:xfrm>
        </p:spPr>
        <p:txBody>
          <a:bodyPr/>
          <a:lstStyle/>
          <a:p>
            <a:r>
              <a:rPr lang="en-US" dirty="0"/>
              <a:t>Reflection: an API for getting information about programs</a:t>
            </a: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someObject.getClass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a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object reflecting the class from which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someObject</a:t>
            </a:r>
            <a:r>
              <a:rPr lang="en-US" dirty="0"/>
              <a:t> was constructed.</a:t>
            </a: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someObject.getClass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the name of the class from which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someObject</a:t>
            </a:r>
            <a:r>
              <a:rPr lang="en-US" dirty="0"/>
              <a:t> was constructed.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3400DF-E2DB-45FB-8894-16C0516293EF}"/>
              </a:ext>
            </a:extLst>
          </p:cNvPr>
          <p:cNvCxnSpPr/>
          <p:nvPr/>
        </p:nvCxnSpPr>
        <p:spPr>
          <a:xfrm>
            <a:off x="-1" y="482009"/>
            <a:ext cx="6099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6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Non Base-10 Number Systems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95EB-4F7D-4B8A-824D-BE06B104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>
            <a:normAutofit/>
          </a:bodyPr>
          <a:lstStyle/>
          <a:p>
            <a:pPr>
              <a:tabLst>
                <a:tab pos="2574925" algn="r"/>
                <a:tab pos="2743200" algn="l"/>
                <a:tab pos="3203575" algn="l"/>
                <a:tab pos="4572000" algn="l"/>
                <a:tab pos="6170613" algn="l"/>
                <a:tab pos="7829550" algn="l"/>
              </a:tabLst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	     208</a:t>
            </a:r>
            <a:r>
              <a:rPr lang="en-US" b="1" baseline="-25000" dirty="0">
                <a:latin typeface="Lucida Console" panose="020B0609040504020204" pitchFamily="49" charset="0"/>
                <a:cs typeface="Courier New" panose="02070309020205020404" pitchFamily="49" charset="0"/>
              </a:rPr>
              <a:t>10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=	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×10</a:t>
            </a:r>
            <a:r>
              <a:rPr lang="en-US" b="1" baseline="30000" dirty="0">
                <a:latin typeface="Lucida Console" panose="020B0609040504020204" pitchFamily="49" charset="0"/>
                <a:cs typeface="Courier New" panose="02070309020205020404" pitchFamily="49" charset="0"/>
              </a:rPr>
              <a:t>2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×10</a:t>
            </a:r>
            <a:r>
              <a:rPr lang="en-US" b="1" baseline="30000" dirty="0"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+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×10</a:t>
            </a:r>
            <a:r>
              <a:rPr lang="en-US" b="1" baseline="30000" dirty="0">
                <a:latin typeface="Lucida Console" panose="020B0609040504020204" pitchFamily="49" charset="0"/>
                <a:cs typeface="Courier New" panose="02070309020205020404" pitchFamily="49" charset="0"/>
              </a:rPr>
              <a:t>0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= 208</a:t>
            </a:r>
            <a:r>
              <a:rPr lang="en-US" b="1" baseline="-25000" dirty="0">
                <a:latin typeface="Lucida Console" panose="020B0609040504020204" pitchFamily="49" charset="0"/>
                <a:cs typeface="Courier New" panose="02070309020205020404" pitchFamily="49" charset="0"/>
              </a:rPr>
              <a:t>10</a:t>
            </a: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tabLst>
                <a:tab pos="2574925" algn="r"/>
                <a:tab pos="2743200" algn="l"/>
                <a:tab pos="3203575" algn="l"/>
                <a:tab pos="4572000" algn="l"/>
                <a:tab pos="6170613" algn="l"/>
                <a:tab pos="7829550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D   0</a:t>
            </a:r>
            <a:r>
              <a:rPr lang="en-US" b="1" baseline="-25000" dirty="0">
                <a:latin typeface="Lucida Console" panose="020B0609040504020204" pitchFamily="49" charset="0"/>
                <a:cs typeface="Courier New" panose="02070309020205020404" pitchFamily="49" charset="0"/>
              </a:rPr>
              <a:t>16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=	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13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×16</a:t>
            </a:r>
            <a:r>
              <a:rPr lang="en-US" b="1" baseline="30000" dirty="0">
                <a:latin typeface="Lucida Console" panose="020B0609040504020204" pitchFamily="49" charset="0"/>
                <a:cs typeface="Courier New" panose="02070309020205020404" pitchFamily="49" charset="0"/>
              </a:rPr>
              <a:t>1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×16</a:t>
            </a:r>
            <a:r>
              <a:rPr lang="en-US" b="1" baseline="30000" dirty="0">
                <a:latin typeface="Lucida Console" panose="020B0609040504020204" pitchFamily="49" charset="0"/>
                <a:cs typeface="Courier New" panose="02070309020205020404" pitchFamily="49" charset="0"/>
              </a:rPr>
              <a:t>0	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= 208</a:t>
            </a:r>
            <a:r>
              <a:rPr lang="en-US" b="1" baseline="-25000" dirty="0">
                <a:latin typeface="Lucida Console" panose="020B06090405040202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tabLst>
                <a:tab pos="2574925" algn="r"/>
                <a:tab pos="2743200" algn="l"/>
                <a:tab pos="3203575" algn="l"/>
                <a:tab pos="4572000" algn="l"/>
                <a:tab pos="6170613" algn="l"/>
                <a:tab pos="7829550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11010000</a:t>
            </a:r>
            <a:r>
              <a:rPr lang="en-US" b="1" baseline="-25000" dirty="0"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b="1" baseline="-25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b="1" baseline="-250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=	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×2</a:t>
            </a:r>
            <a:r>
              <a:rPr lang="en-US" b="1" baseline="30000" dirty="0">
                <a:latin typeface="Lucida Console" panose="020B0609040504020204" pitchFamily="49" charset="0"/>
                <a:cs typeface="Courier New" panose="02070309020205020404" pitchFamily="49" charset="0"/>
              </a:rPr>
              <a:t>7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×2</a:t>
            </a:r>
            <a:r>
              <a:rPr lang="en-US" b="1" baseline="30000" dirty="0"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×2</a:t>
            </a:r>
            <a:r>
              <a:rPr lang="en-US" b="1" baseline="30000" dirty="0">
                <a:latin typeface="Lucida Console" panose="020B0609040504020204" pitchFamily="49" charset="0"/>
                <a:cs typeface="Courier New" panose="02070309020205020404" pitchFamily="49" charset="0"/>
              </a:rPr>
              <a:t>4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= 208</a:t>
            </a:r>
            <a:r>
              <a:rPr lang="en-US" b="1" baseline="-25000" dirty="0">
                <a:latin typeface="Lucida Console" panose="020B06090405040202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tabLst>
                <a:tab pos="2574925" algn="r"/>
                <a:tab pos="2743200" algn="l"/>
                <a:tab pos="3203575" algn="l"/>
                <a:tab pos="4572000" algn="l"/>
                <a:tab pos="6170613" algn="l"/>
                <a:tab pos="7829550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lang="en-US" b="1" baseline="-25000" dirty="0"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b="1" baseline="-25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b="1" baseline="-250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=	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×8</a:t>
            </a:r>
            <a:r>
              <a:rPr lang="en-US" b="1" baseline="30000" dirty="0">
                <a:latin typeface="Lucida Console" panose="020B0609040504020204" pitchFamily="49" charset="0"/>
                <a:cs typeface="Courier New" panose="02070309020205020404" pitchFamily="49" charset="0"/>
              </a:rPr>
              <a:t>2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×8</a:t>
            </a:r>
            <a:r>
              <a:rPr lang="en-US" b="1" baseline="30000" dirty="0"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×8</a:t>
            </a:r>
            <a:r>
              <a:rPr lang="en-US" b="1" baseline="30000" dirty="0">
                <a:latin typeface="Lucida Console" panose="020B0609040504020204" pitchFamily="49" charset="0"/>
                <a:cs typeface="Courier New" panose="02070309020205020404" pitchFamily="49" charset="0"/>
              </a:rPr>
              <a:t>0	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= 208</a:t>
            </a:r>
            <a:r>
              <a:rPr lang="en-US" b="1" baseline="-25000" dirty="0">
                <a:latin typeface="Lucida Console" panose="020B06090405040202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tabLst>
                <a:tab pos="2112963" algn="l"/>
                <a:tab pos="2513013" algn="l"/>
                <a:tab pos="3541713" algn="l"/>
                <a:tab pos="4802188" algn="l"/>
                <a:tab pos="6116638" algn="l"/>
              </a:tabLs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E87E0-7A6D-4632-A570-90225A696F53}"/>
              </a:ext>
            </a:extLst>
          </p:cNvPr>
          <p:cNvSpPr txBox="1"/>
          <p:nvPr/>
        </p:nvSpPr>
        <p:spPr>
          <a:xfrm>
            <a:off x="73152" y="6318504"/>
            <a:ext cx="337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ReadAndWriteBaseDemo.java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1A5A4F-AC0A-4434-B464-48EBAF240ED1}"/>
              </a:ext>
            </a:extLst>
          </p:cNvPr>
          <p:cNvGrpSpPr/>
          <p:nvPr/>
        </p:nvGrpSpPr>
        <p:grpSpPr>
          <a:xfrm>
            <a:off x="1519091" y="2355020"/>
            <a:ext cx="1618792" cy="550824"/>
            <a:chOff x="1388463" y="2355020"/>
            <a:chExt cx="1618792" cy="5508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B4515B8-EE5D-43F8-A99B-596D010F05BA}"/>
                </a:ext>
              </a:extLst>
            </p:cNvPr>
            <p:cNvGrpSpPr/>
            <p:nvPr/>
          </p:nvGrpSpPr>
          <p:grpSpPr>
            <a:xfrm>
              <a:off x="1390052" y="2355020"/>
              <a:ext cx="1617203" cy="0"/>
              <a:chOff x="1390052" y="2347336"/>
              <a:chExt cx="1617203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3973CC-A2E0-441C-829F-5E7534CDD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9159" y="2347336"/>
                <a:ext cx="768096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91FBA6E-1B13-4450-B4EA-489C45B5DE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0052" y="2347336"/>
                <a:ext cx="768096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4860B1-F008-45F0-A33A-AE1451E6E26E}"/>
                </a:ext>
              </a:extLst>
            </p:cNvPr>
            <p:cNvGrpSpPr/>
            <p:nvPr/>
          </p:nvGrpSpPr>
          <p:grpSpPr>
            <a:xfrm>
              <a:off x="1388463" y="2905844"/>
              <a:ext cx="1618792" cy="0"/>
              <a:chOff x="1388463" y="2905844"/>
              <a:chExt cx="1618792" cy="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1C09DAD-8C5E-4D55-A862-30795248E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471" y="2905844"/>
                <a:ext cx="557784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EFCF671-E642-4322-99C3-47A2E832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4262" y="2905844"/>
                <a:ext cx="557784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A86A9-7ADE-4C2D-95E0-4E7D9929F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463" y="2905844"/>
                <a:ext cx="347472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045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1329-24A0-4BBE-836B-BD8C6595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Non-Recursive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2FCC-D61B-4440-9DD5-96FEAEC9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int[] array, int target ) {</a:t>
            </a:r>
            <a:b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index, left = 0, right = array.length-1;</a:t>
            </a:r>
            <a:b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found;</a:t>
            </a:r>
            <a:b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{</a:t>
            </a:r>
            <a:b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index = (</a:t>
            </a:r>
            <a:r>
              <a:rPr lang="en-US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  <a:b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found = target == array[index];</a:t>
            </a:r>
            <a:b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     ( target &lt; array[index] ) { right = index–1; }</a:t>
            </a:r>
            <a:b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( target &gt; array[index] ) { left  = index+1; }</a:t>
            </a:r>
            <a:b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while( !found &amp;&amp; left &lt;= right );</a:t>
            </a:r>
            <a:b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found ? index : -1;</a:t>
            </a:r>
            <a:b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lvl="2"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7E378-A9DE-A6E5-40F6-8E21C40AB1DE}"/>
              </a:ext>
            </a:extLst>
          </p:cNvPr>
          <p:cNvSpPr txBox="1"/>
          <p:nvPr/>
        </p:nvSpPr>
        <p:spPr>
          <a:xfrm>
            <a:off x="76200" y="6317532"/>
            <a:ext cx="40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BinarySearchDemoNonRecursive.java</a:t>
            </a:r>
          </a:p>
        </p:txBody>
      </p:sp>
    </p:spTree>
    <p:extLst>
      <p:ext uri="{BB962C8B-B14F-4D97-AF65-F5344CB8AC3E}">
        <p14:creationId xmlns:p14="http://schemas.microsoft.com/office/powerpoint/2010/main" val="361257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AF2B-A80C-4431-80C8-F21F7AD8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8C99-AD0F-4543-840E-73F2F383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200"/>
              </a:spcBef>
              <a:buNone/>
            </a:pP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200"/>
              </a:spcBef>
              <a:buNone/>
            </a:pP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200"/>
              </a:spcBef>
              <a:buNone/>
            </a:pP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200"/>
              </a:spcBef>
              <a:buNone/>
            </a:pP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int[] array, int target, int left, int right ) {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index;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left &gt; right ) { return -1; }   // Base case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{                               // Recursive case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index = 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target &lt; array[index] ) { 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array, target, left,    index-1 );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( target &gt; array[index] ) {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array, target, index+1, right   );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{ return index; }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56802-6474-4898-8454-BAE063B98A21}"/>
              </a:ext>
            </a:extLst>
          </p:cNvPr>
          <p:cNvSpPr txBox="1"/>
          <p:nvPr/>
        </p:nvSpPr>
        <p:spPr>
          <a:xfrm>
            <a:off x="76200" y="6317532"/>
            <a:ext cx="368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BinarySearchDemoRecursive.java</a:t>
            </a:r>
          </a:p>
        </p:txBody>
      </p:sp>
    </p:spTree>
    <p:extLst>
      <p:ext uri="{BB962C8B-B14F-4D97-AF65-F5344CB8AC3E}">
        <p14:creationId xmlns:p14="http://schemas.microsoft.com/office/powerpoint/2010/main" val="213481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AF2B-A80C-4431-80C8-F21F7AD8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8C99-AD0F-4543-840E-73F2F383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int[] array, int target 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array, target, 0, array.length-1 );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int[] array, int target, int left, int right ) {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index;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left &gt; right ) { return -1; }   // Base case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{                               // Recursive case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index = 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target &lt; array[index] ) { 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array, target, left,    index-1 );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( target &gt; array[index] ) {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array, target, index+1, right   );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{ return index; }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lv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Revisited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/>
              <a:t>Classes represent programs or templates</a:t>
            </a:r>
          </a:p>
          <a:p>
            <a:pPr lvl="1"/>
            <a:r>
              <a:rPr lang="en-US" dirty="0"/>
              <a:t>Program classes have a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Template classes have instance variables, constructors &amp; instance methods</a:t>
            </a:r>
          </a:p>
          <a:p>
            <a:r>
              <a:rPr lang="en-US" dirty="0"/>
              <a:t>Objects (“instances” of template classes) have state and behavior</a:t>
            </a:r>
          </a:p>
          <a:p>
            <a:pPr lvl="1"/>
            <a:r>
              <a:rPr lang="en-US" dirty="0"/>
              <a:t>iPod state: current song, volume, battery life</a:t>
            </a:r>
          </a:p>
          <a:p>
            <a:pPr lvl="1"/>
            <a:r>
              <a:rPr lang="en-US" dirty="0"/>
              <a:t>iPod behavior: change song, change volume, toggle power</a:t>
            </a:r>
          </a:p>
          <a:p>
            <a:pPr lvl="1"/>
            <a:r>
              <a:rPr lang="en-US" dirty="0"/>
              <a:t>Abstraction: user is unaware of the underlying implementation</a:t>
            </a:r>
          </a:p>
          <a:p>
            <a:pPr lvl="1"/>
            <a:r>
              <a:rPr lang="en-US" dirty="0"/>
              <a:t>All flavors of iPod share the same state &amp; behavior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24FEF-82E3-4D94-8DE2-B993ED1A9320}"/>
              </a:ext>
            </a:extLst>
          </p:cNvPr>
          <p:cNvSpPr txBox="1"/>
          <p:nvPr/>
        </p:nvSpPr>
        <p:spPr>
          <a:xfrm>
            <a:off x="76200" y="6317532"/>
            <a:ext cx="183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CDDemo.java</a:t>
            </a:r>
          </a:p>
        </p:txBody>
      </p:sp>
    </p:spTree>
    <p:extLst>
      <p:ext uri="{BB962C8B-B14F-4D97-AF65-F5344CB8AC3E}">
        <p14:creationId xmlns:p14="http://schemas.microsoft.com/office/powerpoint/2010/main" val="195215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US" sz="3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F2388E-6A38-409B-BD79-132B4D557844}"/>
              </a:ext>
            </a:extLst>
          </p:cNvPr>
          <p:cNvGrpSpPr/>
          <p:nvPr/>
        </p:nvGrpSpPr>
        <p:grpSpPr>
          <a:xfrm>
            <a:off x="3187189" y="895699"/>
            <a:ext cx="5817623" cy="5066603"/>
            <a:chOff x="2348519" y="1148861"/>
            <a:chExt cx="5817623" cy="50666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A7927C-9B7A-4CEE-9B78-22D324A90B95}"/>
                </a:ext>
              </a:extLst>
            </p:cNvPr>
            <p:cNvSpPr txBox="1"/>
            <p:nvPr/>
          </p:nvSpPr>
          <p:spPr>
            <a:xfrm>
              <a:off x="4888684" y="1148861"/>
              <a:ext cx="1084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Vehicle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259756-7798-453A-8293-E8E8C64EE792}"/>
                </a:ext>
              </a:extLst>
            </p:cNvPr>
            <p:cNvGrpSpPr/>
            <p:nvPr/>
          </p:nvGrpSpPr>
          <p:grpSpPr>
            <a:xfrm>
              <a:off x="2348519" y="3446309"/>
              <a:ext cx="5817623" cy="461665"/>
              <a:chOff x="2348519" y="3446309"/>
              <a:chExt cx="5817623" cy="46166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2F1A6B-EE98-42C5-B19A-BA547DD25DB8}"/>
                  </a:ext>
                </a:extLst>
              </p:cNvPr>
              <p:cNvSpPr txBox="1"/>
              <p:nvPr/>
            </p:nvSpPr>
            <p:spPr>
              <a:xfrm>
                <a:off x="7311293" y="3446309"/>
                <a:ext cx="8548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Truck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194F8-3480-4141-9222-D91B7B7967D2}"/>
                  </a:ext>
                </a:extLst>
              </p:cNvPr>
              <p:cNvSpPr txBox="1"/>
              <p:nvPr/>
            </p:nvSpPr>
            <p:spPr>
              <a:xfrm>
                <a:off x="2348519" y="3446309"/>
                <a:ext cx="159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Motorcycle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529E-7B19-474A-96B0-AD1DF5BBF732}"/>
                  </a:ext>
                </a:extLst>
              </p:cNvPr>
              <p:cNvSpPr txBox="1"/>
              <p:nvPr/>
            </p:nvSpPr>
            <p:spPr>
              <a:xfrm>
                <a:off x="5129487" y="3446309"/>
                <a:ext cx="603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Car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25627A-2C7D-411F-8D75-BAE964B1ACFD}"/>
                </a:ext>
              </a:extLst>
            </p:cNvPr>
            <p:cNvGrpSpPr/>
            <p:nvPr/>
          </p:nvGrpSpPr>
          <p:grpSpPr>
            <a:xfrm>
              <a:off x="3452253" y="5753799"/>
              <a:ext cx="4270667" cy="461665"/>
              <a:chOff x="3452253" y="5753799"/>
              <a:chExt cx="4270667" cy="46166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4A5D64-74C3-4E57-AD45-38DF2DD74450}"/>
                  </a:ext>
                </a:extLst>
              </p:cNvPr>
              <p:cNvSpPr txBox="1"/>
              <p:nvPr/>
            </p:nvSpPr>
            <p:spPr>
              <a:xfrm>
                <a:off x="6232063" y="5753799"/>
                <a:ext cx="1490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Hatchback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241293-656D-40A1-94E9-A44FA25D6CFC}"/>
                  </a:ext>
                </a:extLst>
              </p:cNvPr>
              <p:cNvSpPr txBox="1"/>
              <p:nvPr/>
            </p:nvSpPr>
            <p:spPr>
              <a:xfrm>
                <a:off x="3452253" y="5753799"/>
                <a:ext cx="950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Sedan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AC07A1-C318-4347-947B-DF8E08CCFD98}"/>
                </a:ext>
              </a:extLst>
            </p:cNvPr>
            <p:cNvGrpSpPr/>
            <p:nvPr/>
          </p:nvGrpSpPr>
          <p:grpSpPr>
            <a:xfrm>
              <a:off x="3106761" y="1610526"/>
              <a:ext cx="4648502" cy="1828799"/>
              <a:chOff x="3106761" y="1610526"/>
              <a:chExt cx="4648502" cy="1828799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CFDD6A7-6330-468E-97EE-FD5EAA712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1012" y="1610526"/>
                <a:ext cx="2324251" cy="18287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212471-FC27-4D2D-883E-5BB42068B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1012" y="1610526"/>
                <a:ext cx="0" cy="18204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87AA7-4B47-4044-8F33-ABBF3D02FD86}"/>
                  </a:ext>
                </a:extLst>
              </p:cNvPr>
              <p:cNvSpPr txBox="1"/>
              <p:nvPr/>
            </p:nvSpPr>
            <p:spPr>
              <a:xfrm rot="19291025">
                <a:off x="3346756" y="2303890"/>
                <a:ext cx="129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… → is a →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57C843-4FFE-4BC5-9E78-B98A1598663C}"/>
                  </a:ext>
                </a:extLst>
              </p:cNvPr>
              <p:cNvSpPr txBox="1"/>
              <p:nvPr/>
            </p:nvSpPr>
            <p:spPr>
              <a:xfrm rot="16200000">
                <a:off x="4652272" y="2464670"/>
                <a:ext cx="129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… → is a → …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F4829AE-26F9-4A86-BBA8-199739421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6761" y="1610526"/>
                <a:ext cx="2324251" cy="18287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47120E-E69E-4A07-85B7-34544171EC8D}"/>
                  </a:ext>
                </a:extLst>
              </p:cNvPr>
              <p:cNvSpPr txBox="1"/>
              <p:nvPr/>
            </p:nvSpPr>
            <p:spPr>
              <a:xfrm rot="2308975" flipH="1">
                <a:off x="6257903" y="2289426"/>
                <a:ext cx="12490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… ← is a ←…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0BBC39-5405-4F9C-9287-95A39F424BB7}"/>
                </a:ext>
              </a:extLst>
            </p:cNvPr>
            <p:cNvGrpSpPr/>
            <p:nvPr/>
          </p:nvGrpSpPr>
          <p:grpSpPr>
            <a:xfrm>
              <a:off x="3884533" y="3914965"/>
              <a:ext cx="3092959" cy="1838834"/>
              <a:chOff x="3884533" y="3914965"/>
              <a:chExt cx="3092959" cy="183883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583DD9C-5ACF-4C7B-BA4A-C23D485C1CD7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5431012" y="3914965"/>
                <a:ext cx="1546480" cy="18388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2926D3-A5FC-4630-B2A9-74DE6DF905AC}"/>
                  </a:ext>
                </a:extLst>
              </p:cNvPr>
              <p:cNvSpPr txBox="1"/>
              <p:nvPr/>
            </p:nvSpPr>
            <p:spPr>
              <a:xfrm rot="18605345">
                <a:off x="3808565" y="4570406"/>
                <a:ext cx="129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… → is a → …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B180011-DB17-4215-8BCB-F96508818E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4533" y="3914965"/>
                <a:ext cx="1546480" cy="18388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D58F77-74D4-48D1-8445-0E2997974C3A}"/>
                  </a:ext>
                </a:extLst>
              </p:cNvPr>
              <p:cNvSpPr txBox="1"/>
              <p:nvPr/>
            </p:nvSpPr>
            <p:spPr>
              <a:xfrm rot="2994655" flipH="1">
                <a:off x="5804988" y="4534842"/>
                <a:ext cx="1202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… ←is a ←…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C62FCA-90CB-4E56-8229-763408A05048}"/>
              </a:ext>
            </a:extLst>
          </p:cNvPr>
          <p:cNvGrpSpPr/>
          <p:nvPr/>
        </p:nvGrpSpPr>
        <p:grpSpPr>
          <a:xfrm>
            <a:off x="9407183" y="803365"/>
            <a:ext cx="2767406" cy="2943779"/>
            <a:chOff x="9407183" y="803365"/>
            <a:chExt cx="2767406" cy="294377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424832-ED64-4169-9637-C7DE2B63CCE5}"/>
                </a:ext>
              </a:extLst>
            </p:cNvPr>
            <p:cNvSpPr txBox="1"/>
            <p:nvPr/>
          </p:nvSpPr>
          <p:spPr>
            <a:xfrm>
              <a:off x="9407183" y="803365"/>
              <a:ext cx="2767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super class, or parent class, </a:t>
              </a:r>
              <a:br>
                <a:rPr lang="en-US" dirty="0"/>
              </a:br>
              <a:r>
                <a:rPr lang="en-US" dirty="0"/>
                <a:t>or base class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79F904-EA12-4E80-BAFF-3C9168CB8CDE}"/>
                </a:ext>
              </a:extLst>
            </p:cNvPr>
            <p:cNvSpPr txBox="1"/>
            <p:nvPr/>
          </p:nvSpPr>
          <p:spPr>
            <a:xfrm>
              <a:off x="9407183" y="3100813"/>
              <a:ext cx="23759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subclass, or child class, </a:t>
              </a:r>
              <a:br>
                <a:rPr lang="en-US" dirty="0"/>
              </a:br>
              <a:r>
                <a:rPr lang="en-US" dirty="0"/>
                <a:t>or derived class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1E7AA3-3450-4486-B6B2-167EF71EBBB2}"/>
                </a:ext>
              </a:extLst>
            </p:cNvPr>
            <p:cNvSpPr txBox="1"/>
            <p:nvPr/>
          </p:nvSpPr>
          <p:spPr>
            <a:xfrm rot="16200000">
              <a:off x="9597042" y="2105978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… → is a → …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8340E4-E42D-902B-A63E-7FFB500A4C83}"/>
              </a:ext>
            </a:extLst>
          </p:cNvPr>
          <p:cNvSpPr txBox="1"/>
          <p:nvPr/>
        </p:nvSpPr>
        <p:spPr>
          <a:xfrm>
            <a:off x="76200" y="6317532"/>
            <a:ext cx="35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DemoConstructorExecution.java</a:t>
            </a:r>
          </a:p>
        </p:txBody>
      </p:sp>
    </p:spTree>
    <p:extLst>
      <p:ext uri="{BB962C8B-B14F-4D97-AF65-F5344CB8AC3E}">
        <p14:creationId xmlns:p14="http://schemas.microsoft.com/office/powerpoint/2010/main" val="151891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/>
              <a:t>Inheritance is a way to form new classes from existing classes, inheriting their state and behavior.</a:t>
            </a:r>
          </a:p>
          <a:p>
            <a:pPr lvl="1"/>
            <a:r>
              <a:rPr lang="en-US" dirty="0"/>
              <a:t>Benefit: share code between classes</a:t>
            </a:r>
          </a:p>
          <a:p>
            <a:pPr lvl="1"/>
            <a:r>
              <a:rPr lang="en-US" dirty="0"/>
              <a:t>The new class (a </a:t>
            </a:r>
            <a:r>
              <a:rPr lang="en-US" i="1" dirty="0"/>
              <a:t>subclass</a:t>
            </a:r>
            <a:r>
              <a:rPr lang="en-US" dirty="0"/>
              <a:t>, or </a:t>
            </a:r>
            <a:r>
              <a:rPr lang="en-US" i="1" dirty="0"/>
              <a:t>child</a:t>
            </a:r>
            <a:r>
              <a:rPr lang="en-US" dirty="0"/>
              <a:t> class, or </a:t>
            </a:r>
            <a:r>
              <a:rPr lang="en-US" i="1" dirty="0"/>
              <a:t>derived</a:t>
            </a:r>
            <a:r>
              <a:rPr lang="en-US" dirty="0"/>
              <a:t> class) </a:t>
            </a:r>
            <a:r>
              <a:rPr lang="en-US" b="1" u="sng" dirty="0"/>
              <a:t>extends</a:t>
            </a:r>
            <a:r>
              <a:rPr lang="en-US" dirty="0"/>
              <a:t> the existing class (the </a:t>
            </a:r>
            <a:r>
              <a:rPr lang="en-US" i="1" dirty="0"/>
              <a:t>superclass</a:t>
            </a:r>
            <a:r>
              <a:rPr lang="en-US" dirty="0"/>
              <a:t>, or </a:t>
            </a:r>
            <a:r>
              <a:rPr lang="en-US" i="1" dirty="0"/>
              <a:t>parent</a:t>
            </a:r>
            <a:r>
              <a:rPr lang="en-US" dirty="0"/>
              <a:t> class, or </a:t>
            </a:r>
            <a:r>
              <a:rPr lang="en-US" i="1" dirty="0"/>
              <a:t>base</a:t>
            </a:r>
            <a:r>
              <a:rPr lang="en-US" dirty="0"/>
              <a:t> class)</a:t>
            </a:r>
          </a:p>
          <a:p>
            <a:pPr lvl="1"/>
            <a:r>
              <a:rPr lang="en-US" dirty="0"/>
              <a:t>Subclasses inherit non-private instance variables and methods from their superclass(es)</a:t>
            </a:r>
          </a:p>
          <a:p>
            <a:pPr lvl="1"/>
            <a:r>
              <a:rPr lang="en-US" dirty="0"/>
              <a:t>A subclass can only have one immediate superclass</a:t>
            </a:r>
          </a:p>
          <a:p>
            <a:pPr lvl="1"/>
            <a:r>
              <a:rPr lang="en-US" dirty="0"/>
              <a:t>Superclass constructor always executes before the subclass constructor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 is at the top of every class’s inheritance chain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/>
              <a:t> classes cannot be extended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4F11E-DEF1-44D9-8001-35228C76F055}"/>
              </a:ext>
            </a:extLst>
          </p:cNvPr>
          <p:cNvSpPr txBox="1"/>
          <p:nvPr/>
        </p:nvSpPr>
        <p:spPr>
          <a:xfrm>
            <a:off x="76200" y="6317532"/>
            <a:ext cx="35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DemoConstructorExecution.java</a:t>
            </a:r>
          </a:p>
        </p:txBody>
      </p:sp>
    </p:spTree>
    <p:extLst>
      <p:ext uri="{BB962C8B-B14F-4D97-AF65-F5344CB8AC3E}">
        <p14:creationId xmlns:p14="http://schemas.microsoft.com/office/powerpoint/2010/main" val="419781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Inheritance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/>
              <a:t>Subclasses are more specialized than their </a:t>
            </a:r>
            <a:r>
              <a:rPr lang="en-US" dirty="0" err="1"/>
              <a:t>superclasses</a:t>
            </a:r>
            <a:endParaRPr lang="en-US" dirty="0"/>
          </a:p>
          <a:p>
            <a:r>
              <a:rPr lang="en-US" dirty="0"/>
              <a:t>States and behaviors shared by all subclasses should be implemented in the superclass</a:t>
            </a:r>
          </a:p>
          <a:p>
            <a:r>
              <a:rPr lang="en-US" dirty="0" err="1"/>
              <a:t>Superclasses</a:t>
            </a:r>
            <a:r>
              <a:rPr lang="en-US" dirty="0"/>
              <a:t> and subclasses might all implement a method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en-US" dirty="0"/>
              <a:t> with identical </a:t>
            </a:r>
            <a:r>
              <a:rPr lang="en-US" i="1" dirty="0"/>
              <a:t>signatures</a:t>
            </a:r>
            <a:r>
              <a:rPr lang="en-US" dirty="0"/>
              <a:t> (same name, # of </a:t>
            </a:r>
            <a:r>
              <a:rPr lang="en-US" dirty="0" err="1"/>
              <a:t>args</a:t>
            </a:r>
            <a:r>
              <a:rPr lang="en-US" dirty="0"/>
              <a:t>, </a:t>
            </a:r>
            <a:r>
              <a:rPr lang="en-US" dirty="0" err="1"/>
              <a:t>arg</a:t>
            </a:r>
            <a:r>
              <a:rPr lang="en-US" dirty="0"/>
              <a:t> types)</a:t>
            </a:r>
          </a:p>
          <a:p>
            <a:pPr lvl="1"/>
            <a:r>
              <a:rPr lang="en-US" dirty="0"/>
              <a:t>The subclasses are said to </a:t>
            </a:r>
            <a:r>
              <a:rPr lang="en-US" i="1" dirty="0"/>
              <a:t>override</a:t>
            </a:r>
            <a:r>
              <a:rPr lang="en-US" dirty="0"/>
              <a:t> foo</a:t>
            </a:r>
          </a:p>
          <a:p>
            <a:pPr lvl="1"/>
            <a:r>
              <a:rPr lang="en-US" dirty="0"/>
              <a:t>Override is also referred to as </a:t>
            </a:r>
            <a:r>
              <a:rPr lang="en-US" i="1" dirty="0"/>
              <a:t>shadow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46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1132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Lucida Console</vt:lpstr>
      <vt:lpstr>1_Office Theme</vt:lpstr>
      <vt:lpstr>Section 04 (week of Sep 25): Advanced Java part 3</vt:lpstr>
      <vt:lpstr>Non Base-10 Number Systems</vt:lpstr>
      <vt:lpstr>Non-Recursive Binary Search</vt:lpstr>
      <vt:lpstr>Recursive Binary Search</vt:lpstr>
      <vt:lpstr>Recursive Binary Search</vt:lpstr>
      <vt:lpstr>Classes and Objects Revisited</vt:lpstr>
      <vt:lpstr>Inheritance</vt:lpstr>
      <vt:lpstr>Inheritance</vt:lpstr>
      <vt:lpstr>Inheritance</vt:lpstr>
      <vt:lpstr>Inheritance</vt:lpstr>
      <vt:lpstr>Abstract Classes</vt:lpstr>
      <vt:lpstr>Abstract Methods</vt:lpstr>
      <vt:lpstr>The Class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11 Section Agenda</dc:title>
  <dc:creator>David</dc:creator>
  <cp:lastModifiedBy>David Habermehl</cp:lastModifiedBy>
  <cp:revision>247</cp:revision>
  <cp:lastPrinted>2019-10-17T15:51:32Z</cp:lastPrinted>
  <dcterms:created xsi:type="dcterms:W3CDTF">2018-09-11T21:34:45Z</dcterms:created>
  <dcterms:modified xsi:type="dcterms:W3CDTF">2023-09-26T20:34:05Z</dcterms:modified>
</cp:coreProperties>
</file>