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2" r:id="rId2"/>
    <p:sldId id="297" r:id="rId3"/>
    <p:sldId id="286" r:id="rId4"/>
    <p:sldId id="315" r:id="rId5"/>
    <p:sldId id="316" r:id="rId6"/>
    <p:sldId id="317" r:id="rId7"/>
    <p:sldId id="318" r:id="rId8"/>
    <p:sldId id="301" r:id="rId9"/>
    <p:sldId id="319" r:id="rId10"/>
    <p:sldId id="313" r:id="rId11"/>
    <p:sldId id="314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297"/>
            <p14:sldId id="286"/>
            <p14:sldId id="315"/>
            <p14:sldId id="316"/>
            <p14:sldId id="317"/>
            <p14:sldId id="318"/>
            <p14:sldId id="301"/>
            <p14:sldId id="319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2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47548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</a:t>
            </a:r>
            <a:r>
              <a:rPr lang="en-US" dirty="0"/>
              <a:t>.</a:t>
            </a:r>
            <a:endParaRPr lang="en-US" b="1" baseline="30000" dirty="0">
              <a:solidFill>
                <a:srgbClr val="0000FF"/>
              </a:solidFill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2 was due at start of the lecture 6 week.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3 is due at start of the lecture 8 week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Term projects preview</a:t>
            </a: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Error handling: throwing and catching Exceptions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 err="1"/>
              <a:t>Textfile</a:t>
            </a:r>
            <a:r>
              <a:rPr lang="en-US" dirty="0"/>
              <a:t> I/O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Read from a URL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Pset 1: Permutations.java</a:t>
            </a:r>
            <a:endParaRPr lang="en-US" b="1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Section 06 (week of Oct 9): Advanced Java part 5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56D4D-66D5-365F-EABD-4105F9224404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F3B62-A006-F9F0-8FD5-00115BDB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1: Permutations.java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C7BF-4507-4177-895F-8D25A8A2BEA5}"/>
              </a:ext>
            </a:extLst>
          </p:cNvPr>
          <p:cNvSpPr txBox="1"/>
          <p:nvPr/>
        </p:nvSpPr>
        <p:spPr>
          <a:xfrm>
            <a:off x="76200" y="6317532"/>
            <a:ext cx="22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Permutations.java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F185802-810A-4ABB-83DC-1D2A05E74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49569"/>
              </p:ext>
            </p:extLst>
          </p:nvPr>
        </p:nvGraphicFramePr>
        <p:xfrm>
          <a:off x="838200" y="1279525"/>
          <a:ext cx="9244914" cy="445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4600">
                  <a:extLst>
                    <a:ext uri="{9D8B030D-6E8A-4147-A177-3AD203B41FA5}">
                      <a16:colId xmlns:a16="http://schemas.microsoft.com/office/drawing/2014/main" val="2601462426"/>
                    </a:ext>
                  </a:extLst>
                </a:gridCol>
                <a:gridCol w="4298778">
                  <a:extLst>
                    <a:ext uri="{9D8B030D-6E8A-4147-A177-3AD203B41FA5}">
                      <a16:colId xmlns:a16="http://schemas.microsoft.com/office/drawing/2014/main" val="3352814936"/>
                    </a:ext>
                  </a:extLst>
                </a:gridCol>
                <a:gridCol w="1161536">
                  <a:extLst>
                    <a:ext uri="{9D8B030D-6E8A-4147-A177-3AD203B41FA5}">
                      <a16:colId xmlns:a16="http://schemas.microsoft.com/office/drawing/2014/main" val="159557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9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   "")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Remove A from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"BC",   "A")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5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B from 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"C",  "AB")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4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C from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"ABC")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C from 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"B",  "AC")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6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B from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"ACB")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2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Remove B from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"AC",   "B")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A from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"C",  "BA")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C from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"BAC")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7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C from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"A",  "BC")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A from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"BCA")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9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Pset</a:t>
            </a:r>
            <a:r>
              <a:rPr lang="en-US" dirty="0"/>
              <a:t> 1: Permutations.java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C7BF-4507-4177-895F-8D25A8A2BEA5}"/>
              </a:ext>
            </a:extLst>
          </p:cNvPr>
          <p:cNvSpPr txBox="1"/>
          <p:nvPr/>
        </p:nvSpPr>
        <p:spPr>
          <a:xfrm>
            <a:off x="76200" y="6317532"/>
            <a:ext cx="22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Permutations.java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955D46C-A6C5-4F31-A76A-C2A640C6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478971"/>
              </p:ext>
            </p:extLst>
          </p:nvPr>
        </p:nvGraphicFramePr>
        <p:xfrm>
          <a:off x="838200" y="1279525"/>
          <a:ext cx="912024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4600">
                  <a:extLst>
                    <a:ext uri="{9D8B030D-6E8A-4147-A177-3AD203B41FA5}">
                      <a16:colId xmlns:a16="http://schemas.microsoft.com/office/drawing/2014/main" val="2601462426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3352814936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159557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9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Remove C from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"AB",   "C")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A from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"B",  "CA")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B from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"CAB")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7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Remove B from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"A",  "CB")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Remove A from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listPermutations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 "", "CBA")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projects preview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95EB-4F7D-4B8A-824D-BE06B104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dirty="0"/>
              <a:t>Handout will be distributed with lecture 8 materials.</a:t>
            </a:r>
          </a:p>
          <a:p>
            <a:r>
              <a:rPr lang="en-US" dirty="0"/>
              <a:t>Required for grad students; optional for others.</a:t>
            </a:r>
          </a:p>
          <a:p>
            <a:r>
              <a:rPr lang="en-US" dirty="0"/>
              <a:t>Must be a Swing (i.e. graphical UI) program.</a:t>
            </a:r>
          </a:p>
          <a:p>
            <a:r>
              <a:rPr lang="en-US" dirty="0"/>
              <a:t>Three deliverables: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Proposal: reasonably-detailed description of what you intend to build. </a:t>
            </a:r>
            <a:br>
              <a:rPr lang="en-US" dirty="0"/>
            </a:br>
            <a:r>
              <a:rPr lang="en-US" dirty="0"/>
              <a:t>Must be approved before you start coding.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Project: the actual program.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Write-up: detailed description of what you actually built.</a:t>
            </a:r>
          </a:p>
          <a:p>
            <a:pPr>
              <a:tabLst>
                <a:tab pos="2290763" algn="l"/>
              </a:tabLst>
            </a:pPr>
            <a:r>
              <a:rPr lang="en-US" dirty="0"/>
              <a:t>High-priority:	</a:t>
            </a:r>
            <a:r>
              <a:rPr lang="en-US" b="1" dirty="0"/>
              <a:t>well-designed template classes</a:t>
            </a:r>
            <a:r>
              <a:rPr lang="en-US" dirty="0"/>
              <a:t> that facilitate</a:t>
            </a:r>
            <a:br>
              <a:rPr lang="en-US" dirty="0"/>
            </a:br>
            <a:r>
              <a:rPr lang="en-US" dirty="0"/>
              <a:t>	well-designed program class(es).</a:t>
            </a:r>
          </a:p>
        </p:txBody>
      </p:sp>
    </p:spTree>
    <p:extLst>
      <p:ext uri="{BB962C8B-B14F-4D97-AF65-F5344CB8AC3E}">
        <p14:creationId xmlns:p14="http://schemas.microsoft.com/office/powerpoint/2010/main" val="40204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Handling: Throwing and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406704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Need to detect errors and recover from errors.</a:t>
            </a:r>
          </a:p>
          <a:p>
            <a:pPr lvl="1">
              <a:spcBef>
                <a:spcPts val="1600"/>
              </a:spcBef>
            </a:pPr>
            <a:r>
              <a:rPr lang="en-US" sz="2800" dirty="0"/>
              <a:t>Plan A: program for failure.</a:t>
            </a:r>
          </a:p>
          <a:p>
            <a:pPr marL="1144588" lvl="2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templateClass.doSomething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errorStatus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 error(); }</a:t>
            </a:r>
          </a:p>
          <a:p>
            <a:pPr lvl="1">
              <a:spcBef>
                <a:spcPts val="1600"/>
              </a:spcBef>
            </a:pPr>
            <a:r>
              <a:rPr lang="en-US" sz="2800" dirty="0"/>
              <a:t>Plan B: program for success.</a:t>
            </a:r>
          </a:p>
          <a:p>
            <a:pPr marL="1144588" lvl="2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templateClass.doSomething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374775" lvl="2">
              <a:spcBef>
                <a:spcPts val="1600"/>
              </a:spcBef>
            </a:pPr>
            <a:r>
              <a:rPr lang="en-US" sz="2400" dirty="0"/>
              <a:t>In the </a:t>
            </a:r>
            <a:r>
              <a:rPr lang="en-US" sz="2400" u="sng" dirty="0"/>
              <a:t>program</a:t>
            </a:r>
            <a:r>
              <a:rPr lang="en-US" sz="2400" dirty="0"/>
              <a:t> class:</a:t>
            </a:r>
          </a:p>
          <a:p>
            <a:pPr marL="1828800" lvl="2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templateClass.doSomething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someException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) {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to handle exception if it gets thrown</a:t>
            </a:r>
            <a:b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74775" lvl="2">
              <a:spcBef>
                <a:spcPts val="1600"/>
              </a:spcBef>
            </a:pPr>
            <a:r>
              <a:rPr lang="en-US" sz="2400" dirty="0"/>
              <a:t>In the </a:t>
            </a:r>
            <a:r>
              <a:rPr lang="en-US" sz="2400" u="sng" dirty="0"/>
              <a:t>template</a:t>
            </a:r>
            <a:r>
              <a:rPr lang="en-US" sz="2400" dirty="0"/>
              <a:t> class:</a:t>
            </a:r>
          </a:p>
          <a:p>
            <a:pPr marL="1828800" lvl="2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error ) { throw new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someException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A0EB6-96A1-4C9C-99C5-9C57CF2A9D75}"/>
              </a:ext>
            </a:extLst>
          </p:cNvPr>
          <p:cNvSpPr txBox="1"/>
          <p:nvPr/>
        </p:nvSpPr>
        <p:spPr>
          <a:xfrm>
            <a:off x="76199" y="6317532"/>
            <a:ext cx="32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HowToUseExceptions.java</a:t>
            </a:r>
          </a:p>
        </p:txBody>
      </p:sp>
    </p:spTree>
    <p:extLst>
      <p:ext uri="{BB962C8B-B14F-4D97-AF65-F5344CB8AC3E}">
        <p14:creationId xmlns:p14="http://schemas.microsoft.com/office/powerpoint/2010/main" val="379778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Handling: Throwing and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dirty="0"/>
              <a:t>Two kinds of exceptions:</a:t>
            </a:r>
          </a:p>
          <a:p>
            <a:pPr lvl="1"/>
            <a:r>
              <a:rPr lang="en-US" dirty="0"/>
              <a:t>"Unchecked" exceptions are</a:t>
            </a:r>
            <a:r>
              <a:rPr lang="en-US" sz="2400" dirty="0"/>
              <a:t> programmer's fault.</a:t>
            </a:r>
          </a:p>
          <a:p>
            <a:pPr lvl="2"/>
            <a:r>
              <a:rPr lang="en-US" dirty="0"/>
              <a:t>Programs need not explicitly check for them.</a:t>
            </a:r>
          </a:p>
          <a:p>
            <a:pPr lvl="2"/>
            <a:r>
              <a:rPr lang="en-US" dirty="0"/>
              <a:t>"Unchecked" exceptions are subclasses of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endParaRPr lang="en-US" dirty="0"/>
          </a:p>
          <a:p>
            <a:pPr lvl="3"/>
            <a:r>
              <a:rPr lang="en-US" dirty="0"/>
              <a:t>E.g.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StringIndexOutOfBoundsException</a:t>
            </a:r>
            <a:endParaRPr lang="en-US" dirty="0"/>
          </a:p>
          <a:p>
            <a:pPr lvl="1"/>
            <a:r>
              <a:rPr lang="en-US" dirty="0"/>
              <a:t>"Checked" exceptions can happen even to a well-written program.</a:t>
            </a:r>
          </a:p>
          <a:p>
            <a:pPr lvl="2"/>
            <a:r>
              <a:rPr lang="en-US" dirty="0"/>
              <a:t>Programs </a:t>
            </a:r>
            <a:r>
              <a:rPr lang="en-US" b="1" dirty="0"/>
              <a:t>must</a:t>
            </a:r>
            <a:r>
              <a:rPr lang="en-US" dirty="0"/>
              <a:t> explicitly check for them.</a:t>
            </a:r>
          </a:p>
          <a:p>
            <a:pPr lvl="3"/>
            <a:r>
              <a:rPr lang="en-US" dirty="0"/>
              <a:t>Lazy approach: add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/>
              <a:t> clause to method header</a:t>
            </a:r>
          </a:p>
          <a:p>
            <a:pPr lvl="3"/>
            <a:r>
              <a:rPr lang="en-US" dirty="0"/>
              <a:t>Other approach: 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/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lvl="2"/>
            <a:r>
              <a:rPr lang="en-US" dirty="0"/>
              <a:t>"Checked" exceptions are </a:t>
            </a:r>
            <a:r>
              <a:rPr lang="en-US" u="sng" dirty="0"/>
              <a:t>not</a:t>
            </a:r>
            <a:r>
              <a:rPr lang="en-US" dirty="0"/>
              <a:t> subclasses of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endParaRPr lang="en-US" dirty="0"/>
          </a:p>
          <a:p>
            <a:pPr lvl="3"/>
            <a:r>
              <a:rPr lang="en-US" dirty="0"/>
              <a:t>E.g.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A0EB6-96A1-4C9C-99C5-9C57CF2A9D75}"/>
              </a:ext>
            </a:extLst>
          </p:cNvPr>
          <p:cNvSpPr txBox="1"/>
          <p:nvPr/>
        </p:nvSpPr>
        <p:spPr>
          <a:xfrm>
            <a:off x="76200" y="6317532"/>
            <a:ext cx="475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CheckedVersusUncheckedExceptions.java</a:t>
            </a:r>
          </a:p>
        </p:txBody>
      </p:sp>
    </p:spTree>
    <p:extLst>
      <p:ext uri="{BB962C8B-B14F-4D97-AF65-F5344CB8AC3E}">
        <p14:creationId xmlns:p14="http://schemas.microsoft.com/office/powerpoint/2010/main" val="24910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Handling: Throwing and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5471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comprise an inheritance hierarchy.</a:t>
            </a:r>
          </a:p>
          <a:p>
            <a:pPr lvl="1"/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java.lang.IndexOutOfBoundsException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java.io.FileNotFoundException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java.lang.Error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java.lang.VirtualMachineError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Handling: Throwing and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dirty="0"/>
              <a:t>Exceptions comprise an inheritance hierarchy.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using template class that might throw 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fnfe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to handle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it gets thrown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to handle any other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it gets thrown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Handling: Throwing and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a catch block throws an exception?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using template class that might throw 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fnfe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to handle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it gets thrown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to handle any other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it gets thrown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that executes no matter what: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- try executes normally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- try throws uncaught 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- try throws caught exception, catch executes normally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- try throws caught exception, catch throws exception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D0A10-24FC-408F-A234-4A2C0CC157D5}"/>
              </a:ext>
            </a:extLst>
          </p:cNvPr>
          <p:cNvSpPr txBox="1"/>
          <p:nvPr/>
        </p:nvSpPr>
        <p:spPr>
          <a:xfrm>
            <a:off x="76199" y="6317532"/>
            <a:ext cx="32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Finally.java</a:t>
            </a:r>
          </a:p>
        </p:txBody>
      </p:sp>
    </p:spTree>
    <p:extLst>
      <p:ext uri="{BB962C8B-B14F-4D97-AF65-F5344CB8AC3E}">
        <p14:creationId xmlns:p14="http://schemas.microsoft.com/office/powerpoint/2010/main" val="17171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Textfile</a:t>
            </a:r>
            <a:r>
              <a:rPr lang="en-US" dirty="0"/>
              <a:t>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To read a text file, construct 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from 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object.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 new File( "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pathToFile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 );</a:t>
            </a:r>
          </a:p>
          <a:p>
            <a:r>
              <a:rPr lang="en-US" dirty="0"/>
              <a:t>To write a text file, construct a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dirty="0"/>
              <a:t> from 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.</a:t>
            </a:r>
          </a:p>
          <a:p>
            <a:pPr lvl="1"/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pathToFile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r>
              <a:rPr lang="en-US" dirty="0"/>
              <a:t>Absolute path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"C:\folder\subfolder\foobar.txt"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"/home/ubuntu/2021 10b/unit5 Lecture Files/Bishop.java"</a:t>
            </a:r>
          </a:p>
          <a:p>
            <a:r>
              <a:rPr lang="en-US" dirty="0"/>
              <a:t>Relative path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"subfolder\foobar.txt"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"unit5 Lecture Files/Bishop.java"</a:t>
            </a:r>
          </a:p>
          <a:p>
            <a:r>
              <a:rPr lang="en-US" dirty="0"/>
              <a:t>Don’t forget to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 I/O objects when you’re finished with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DE3BD-07F3-41C7-9030-DBAE8304D129}"/>
              </a:ext>
            </a:extLst>
          </p:cNvPr>
          <p:cNvSpPr txBox="1"/>
          <p:nvPr/>
        </p:nvSpPr>
        <p:spPr>
          <a:xfrm>
            <a:off x="76200" y="6317532"/>
            <a:ext cx="191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TextFileIO.java</a:t>
            </a:r>
          </a:p>
        </p:txBody>
      </p:sp>
    </p:spTree>
    <p:extLst>
      <p:ext uri="{BB962C8B-B14F-4D97-AF65-F5344CB8AC3E}">
        <p14:creationId xmlns:p14="http://schemas.microsoft.com/office/powerpoint/2010/main" val="195215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From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/>
          </a:bodyPr>
          <a:lstStyle/>
          <a:p>
            <a:r>
              <a:rPr lang="en-US" dirty="0"/>
              <a:t>It’s easy to access files hosted on a web server.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Not in </a:t>
            </a:r>
            <a:r>
              <a:rPr lang="en-US" dirty="0" err="1"/>
              <a:t>pset</a:t>
            </a:r>
            <a:r>
              <a:rPr lang="en-US" dirty="0"/>
              <a:t>, not on previous years’ tests.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java.net.URL;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java.io.InputStream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 "https://www.thecrimson.com" 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urlScanner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urlStream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0216-E929-43BE-9872-A5A8A6625675}"/>
              </a:ext>
            </a:extLst>
          </p:cNvPr>
          <p:cNvSpPr txBox="1"/>
          <p:nvPr/>
        </p:nvSpPr>
        <p:spPr>
          <a:xfrm>
            <a:off x="76200" y="6317532"/>
            <a:ext cx="18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ReadURL.java</a:t>
            </a:r>
          </a:p>
        </p:txBody>
      </p:sp>
    </p:spTree>
    <p:extLst>
      <p:ext uri="{BB962C8B-B14F-4D97-AF65-F5344CB8AC3E}">
        <p14:creationId xmlns:p14="http://schemas.microsoft.com/office/powerpoint/2010/main" val="29606115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1113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1_Office Theme</vt:lpstr>
      <vt:lpstr>Section 06 (week of Oct 9): Advanced Java part 5</vt:lpstr>
      <vt:lpstr>Term projects preview</vt:lpstr>
      <vt:lpstr>Error Handling: Throwing and Catching Exceptions</vt:lpstr>
      <vt:lpstr>Error Handling: Throwing and Catching Exceptions</vt:lpstr>
      <vt:lpstr>Error Handling: Throwing and Catching Exceptions</vt:lpstr>
      <vt:lpstr>Error Handling: Throwing and Catching Exceptions</vt:lpstr>
      <vt:lpstr>Error Handling: Throwing and Catching Exceptions</vt:lpstr>
      <vt:lpstr>Textfile I/O</vt:lpstr>
      <vt:lpstr>Read From a URL</vt:lpstr>
      <vt:lpstr>Pset 1: Permutations.java</vt:lpstr>
      <vt:lpstr>Pset 1: Permutations.java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287</cp:revision>
  <cp:lastPrinted>2019-10-17T15:51:32Z</cp:lastPrinted>
  <dcterms:created xsi:type="dcterms:W3CDTF">2018-09-11T21:34:45Z</dcterms:created>
  <dcterms:modified xsi:type="dcterms:W3CDTF">2023-10-06T21:52:24Z</dcterms:modified>
</cp:coreProperties>
</file>