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2" r:id="rId2"/>
    <p:sldId id="307" r:id="rId3"/>
    <p:sldId id="305" r:id="rId4"/>
    <p:sldId id="299" r:id="rId5"/>
    <p:sldId id="301" r:id="rId6"/>
    <p:sldId id="302" r:id="rId7"/>
    <p:sldId id="300" r:id="rId8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6D8642-738A-402D-A739-E5785CDB948A}">
          <p14:sldIdLst>
            <p14:sldId id="292"/>
            <p14:sldId id="307"/>
            <p14:sldId id="305"/>
            <p14:sldId id="299"/>
            <p14:sldId id="301"/>
            <p14:sldId id="302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0" autoAdjust="0"/>
    <p:restoredTop sz="93474" autoAdjust="0"/>
  </p:normalViewPr>
  <p:slideViewPr>
    <p:cSldViewPr snapToGrid="0">
      <p:cViewPr varScale="1">
        <p:scale>
          <a:sx n="40" d="100"/>
          <a:sy n="40" d="100"/>
        </p:scale>
        <p:origin x="51" y="4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301" cy="367423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258" y="0"/>
            <a:ext cx="4160301" cy="367423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r">
              <a:defRPr sz="1200"/>
            </a:lvl1pPr>
          </a:lstStyle>
          <a:p>
            <a:fld id="{6B027DC5-2E96-4922-B41C-6EF545FBF78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9" tIns="47540" rIns="95079" bIns="475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50" y="3521271"/>
            <a:ext cx="7680303" cy="2879529"/>
          </a:xfrm>
          <a:prstGeom prst="rect">
            <a:avLst/>
          </a:prstGeom>
        </p:spPr>
        <p:txBody>
          <a:bodyPr vert="horz" lIns="95079" tIns="47540" rIns="95079" bIns="475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947779"/>
            <a:ext cx="4160301" cy="367422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258" y="6947779"/>
            <a:ext cx="4160301" cy="367422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r">
              <a:defRPr sz="1200"/>
            </a:lvl1pPr>
          </a:lstStyle>
          <a:p>
            <a:fld id="{72A6B705-CD4D-4C26-B3C0-6345942A2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3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0576" indent="-170576">
              <a:buFont typeface="Arial" panose="020B0604020202020204" pitchFamily="34" charset="0"/>
              <a:buChar char="•"/>
            </a:pPr>
            <a:r>
              <a:rPr lang="en-US" dirty="0"/>
              <a:t>Let’s write a program to do this. We’ll end up with </a:t>
            </a:r>
            <a:r>
              <a:rPr 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ProcessingSequentialPairsOfInputs.java</a:t>
            </a:r>
          </a:p>
          <a:p>
            <a:pPr marL="170576" indent="-170576">
              <a:buFont typeface="Arial" panose="020B0604020202020204" pitchFamily="34" charset="0"/>
              <a:buChar char="•"/>
            </a:pPr>
            <a:r>
              <a:rPr lang="en-US" dirty="0"/>
              <a:t>How many input values are we simultaneously working with?</a:t>
            </a:r>
          </a:p>
          <a:p>
            <a:pPr marL="170576" indent="-170576">
              <a:buFont typeface="Arial" panose="020B0604020202020204" pitchFamily="34" charset="0"/>
              <a:buChar char="•"/>
            </a:pPr>
            <a:r>
              <a:rPr lang="en-US" dirty="0"/>
              <a:t>So how many variables do we need to store input values?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C0772D-7B87-49E0-8908-021471CF57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24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0576" indent="-170576">
              <a:buFont typeface="Arial" panose="020B0604020202020204" pitchFamily="34" charset="0"/>
              <a:buChar char="•"/>
            </a:pPr>
            <a:r>
              <a:rPr lang="en-US" dirty="0"/>
              <a:t>Suppose n==4. Maybe seeing it like this will help us to structure our code.</a:t>
            </a:r>
          </a:p>
          <a:p>
            <a:pPr marL="170576" indent="-170576">
              <a:buFont typeface="Arial" panose="020B0604020202020204" pitchFamily="34" charset="0"/>
              <a:buChar char="•"/>
            </a:pPr>
            <a:r>
              <a:rPr lang="en-US" dirty="0"/>
              <a:t>Which boxes look like they’ll be in a loop?</a:t>
            </a:r>
          </a:p>
          <a:p>
            <a:pPr marL="170576" indent="-170576">
              <a:buFont typeface="Arial" panose="020B0604020202020204" pitchFamily="34" charset="0"/>
              <a:buChar char="•"/>
            </a:pPr>
            <a:r>
              <a:rPr lang="en-US" dirty="0"/>
              <a:t>If we are dealing with a total of n inputs, how often does the loop iterate?</a:t>
            </a:r>
          </a:p>
          <a:p>
            <a:pPr marL="170576" indent="-170576">
              <a:buFont typeface="Arial" panose="020B0604020202020204" pitchFamily="34" charset="0"/>
              <a:buChar char="•"/>
            </a:pPr>
            <a:r>
              <a:rPr lang="en-US" dirty="0"/>
              <a:t>Since we know how often the loop iterates, what kind of loop should it be?</a:t>
            </a:r>
          </a:p>
          <a:p>
            <a:pPr marL="170576" indent="-170576">
              <a:buFont typeface="Arial" panose="020B0604020202020204" pitchFamily="34" charset="0"/>
              <a:buChar char="•"/>
            </a:pPr>
            <a:r>
              <a:rPr lang="en-US" dirty="0"/>
              <a:t>Q: Where do we read input</a:t>
            </a:r>
            <a:r>
              <a:rPr lang="en-US" b="1" i="0" baseline="-25000" dirty="0"/>
              <a:t>1</a:t>
            </a:r>
            <a:r>
              <a:rPr lang="en-US" dirty="0"/>
              <a:t>? A: before the loop.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C0772D-7B87-49E0-8908-021471CF57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8C8A-43CE-4889-8688-1F8AA10B2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33586-5719-4A74-BA4F-202B88FBC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6F48-3088-4E27-B46F-42AFF2DB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0C9FA-1755-4B7E-BEE7-BCA7B886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8D665-84CC-40AB-A16A-6AAC1FBA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9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CD4E-7EFC-4440-820B-E9A9B001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55DF4-6AC0-4043-8B71-921747AD1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690E2-D49C-49E5-9B1F-F237D345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D8CE4-7D24-434B-B96F-2E047B28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B24B8-AAAA-4E8B-838D-ED6EBC42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81358-47E0-4ADB-8429-0AA1FC085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62B4E-BD6E-40A6-804A-43DF986DD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C2B4-BD8E-492C-BE24-0322B142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4F9ED-1D25-42A7-9C1F-F93D7841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3E3C4-B243-4E9F-ABFB-24926DC9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8904-B76D-4A1D-9655-734EC0EB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5"/>
            <a:ext cx="10515600" cy="73152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8446A-8443-4FDA-B702-AC26F3098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0515600" cy="47548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982DC-5D80-4DB6-808E-D48D60F3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437EB-1E14-4444-9A77-C3457D01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FAE55-CE21-4072-97F7-5B33EA33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5C1A-92D2-4163-B280-E3156EEE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3D5A3-D4D9-4758-971E-6031E81F5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2729B-6063-4A24-9C0D-5565AE57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214A-087B-4D18-9D7B-F6F55DE0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DA311-CF50-4B19-B8F5-BE82BA16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5FC3-5756-477B-867F-B22FBE41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1F71-A6E3-44A8-8D5A-8F96F86F3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2130D-297B-47C6-A9C1-43DC9E15A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E488C-DDC3-492C-91C0-B7C890FB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9A53B-FA4F-46B4-9DE6-FC8AFFA0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E2E84-8685-4692-8021-BF783DCB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DA0F-05BB-41F6-AD09-6EF3182C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03476-A402-4476-8CE1-7D4704812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58D4C-E204-4739-9192-120F1DA8A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F89C1-BC81-4C0C-B657-899998E6B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AD62E-A799-4E08-BEFC-89A8DAB0A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7A8C0-6DDE-481A-801D-855C558E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AFF46-5576-4FCB-BDC3-ACD0EF7B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85B29-189A-4FE7-946D-A2F6C91E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2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8CA0-7BD9-45B7-BF30-BA35B2DF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DB8BC-50B3-4934-A276-C9AA76B3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22AE2-1959-41C0-B5B7-E50F08C6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20F16-1368-4D88-9764-AE639BE1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A4154-E04B-4F00-986A-0EF221D4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95277-A787-4337-889B-17EF1860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BCA9-97EA-4D6D-BBAF-B33501E4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C88F-195C-47D0-B342-BF80802B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584B-76B7-441E-995D-392A0ABC7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14BEE-AB76-492B-9C3D-00E4A5F9D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2BFE9-F1E2-4701-8418-A1391A69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2FE71-892C-467C-8491-A0C0309C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36F44-318F-412B-B9A1-5C14606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0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6146-5F31-4E36-88C2-BB29C425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33199-8A5A-47C2-994B-8B3AEC6C8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F7E8A-C501-4C6F-A2E6-4FF4ECC66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6A758-DB64-440F-9E19-FB1C73F3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1C8FF-C98E-41FF-9B23-21D656FC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DFB32-E601-47BD-B8DA-D19A007B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0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E304D-A130-4237-A420-05CD3A95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464AE-6509-4BA7-8C04-2255A30F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29556-EBC0-4822-8CCC-37447D8E3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D1D37-DD61-4C8A-A1FE-BD47200FF0A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3584-068A-403C-9A10-7D9DA11DD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C6228-DEDA-40FE-8ADA-5FB727E1C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1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harvard.edu/courses/131213/quizzes/341648" TargetMode="External"/><Relationship Id="rId2" Type="http://schemas.openxmlformats.org/officeDocument/2006/relationships/hyperlink" Target="https://canvas.harvard.edu/courses/131213/pages/midterm-inform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43E099A-1F4C-496A-817F-F1BF3D2D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80160"/>
            <a:ext cx="11369041" cy="5212716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We'll start at 5:01 (Tuesday) and 7:16 (Wednesday) Eastern Time.</a:t>
            </a:r>
            <a:endParaRPr lang="en-US" dirty="0"/>
          </a:p>
          <a:p>
            <a:pPr marL="971550" lvl="1" indent="-514350">
              <a:spcBef>
                <a:spcPts val="800"/>
              </a:spcBef>
              <a:buFont typeface="+mj-lt"/>
              <a:buAutoNum type="arabicPeriod"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is due at start of the lecture 8 week at 9am. See the Notes.</a:t>
            </a:r>
            <a:endParaRPr lang="en-US" dirty="0"/>
          </a:p>
          <a:p>
            <a:pPr marL="971550" lvl="1" indent="-51435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You </a:t>
            </a:r>
            <a:r>
              <a:rPr lang="en-US" b="1" dirty="0"/>
              <a:t>MUST</a:t>
            </a:r>
            <a:r>
              <a:rPr lang="en-US" dirty="0"/>
              <a:t> review the </a:t>
            </a:r>
            <a:r>
              <a:rPr lang="en-US" dirty="0">
                <a:hlinkClick r:id="rId2"/>
              </a:rPr>
              <a:t>midterm rules</a:t>
            </a:r>
            <a:r>
              <a:rPr lang="en-US" dirty="0"/>
              <a:t> and take the </a:t>
            </a:r>
            <a:r>
              <a:rPr lang="en-US" dirty="0" err="1">
                <a:hlinkClick r:id="rId3"/>
              </a:rPr>
              <a:t>Proctorio</a:t>
            </a:r>
            <a:r>
              <a:rPr lang="en-US" dirty="0">
                <a:hlinkClick r:id="rId3"/>
              </a:rPr>
              <a:t> setup quiz</a:t>
            </a:r>
            <a:endParaRPr lang="en-US" dirty="0"/>
          </a:p>
          <a:p>
            <a:pPr marL="971550" lvl="1" indent="-514350">
              <a:spcBef>
                <a:spcPts val="800"/>
              </a:spcBef>
              <a:buFont typeface="+mj-lt"/>
              <a:buAutoNum type="arabicPeriod"/>
            </a:pPr>
            <a:r>
              <a:rPr lang="en-US" b="1" dirty="0"/>
              <a:t>Your questions</a:t>
            </a:r>
          </a:p>
          <a:p>
            <a:pPr marL="971550" lvl="1" indent="-51435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Processing sequential pairs of inputs</a:t>
            </a:r>
          </a:p>
          <a:p>
            <a:pPr marL="971550" lvl="1" indent="-51435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Creating your own exceptions</a:t>
            </a:r>
          </a:p>
          <a:p>
            <a:pPr marL="971550" lvl="1" indent="-514350">
              <a:spcBef>
                <a:spcPts val="800"/>
              </a:spcBef>
              <a:buFont typeface="+mj-lt"/>
              <a:buAutoNum type="arabicPeriod"/>
            </a:pPr>
            <a:r>
              <a:rPr lang="en-US" dirty="0" err="1"/>
              <a:t>DataInputStream</a:t>
            </a:r>
            <a:r>
              <a:rPr lang="en-US" dirty="0"/>
              <a:t> and </a:t>
            </a:r>
            <a:r>
              <a:rPr lang="en-US" dirty="0" err="1"/>
              <a:t>DataOutputStream</a:t>
            </a:r>
            <a:endParaRPr lang="en-US" dirty="0"/>
          </a:p>
          <a:p>
            <a:pPr marL="971550" lvl="1" indent="-514350">
              <a:spcBef>
                <a:spcPts val="800"/>
              </a:spcBef>
              <a:buFont typeface="+mj-lt"/>
              <a:buAutoNum type="arabicPeriod"/>
            </a:pPr>
            <a:r>
              <a:rPr lang="en-US" dirty="0" err="1"/>
              <a:t>ArrayLists</a:t>
            </a:r>
            <a:endParaRPr lang="en-US" dirty="0"/>
          </a:p>
          <a:p>
            <a:pPr marL="971550" lvl="1" indent="-51435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Text File Input (the old-fashioned way)</a:t>
            </a: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B41BB607-6189-4033-A928-2CA60AF5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4"/>
            <a:ext cx="10515600" cy="731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Section 07 (week of Oct 16)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Calibri Light" panose="020F0302020204030204" pitchFamily="34" charset="0"/>
              </a:rPr>
              <a:t> : Advanced Java part 6</a:t>
            </a:r>
            <a:endParaRPr 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D6B20-9EA2-0467-DDFE-8495CA0FCFCE}"/>
              </a:ext>
            </a:extLst>
          </p:cNvPr>
          <p:cNvSpPr txBox="1"/>
          <p:nvPr/>
        </p:nvSpPr>
        <p:spPr>
          <a:xfrm>
            <a:off x="73152" y="6318504"/>
            <a:ext cx="832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Zip file with this section’s slides and sample code is posted to course’s                     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DEC54-5251-117D-C01E-0688B6EBD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763" y="6230734"/>
            <a:ext cx="956418" cy="5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3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AFBC-7655-45E6-AA23-108E9E73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sequential pairs of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304F2-5A22-4E38-A0C4-2E0DFB71D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4739640"/>
          </a:xfrm>
        </p:spPr>
        <p:txBody>
          <a:bodyPr>
            <a:normAutofit/>
          </a:bodyPr>
          <a:lstStyle/>
          <a:p>
            <a:r>
              <a:rPr lang="en-US" dirty="0"/>
              <a:t>A common requirement (e.g. NoDuplicates.java)</a:t>
            </a:r>
          </a:p>
          <a:p>
            <a:r>
              <a:rPr lang="en-US" dirty="0"/>
              <a:t>Process N inputs (e.g. input</a:t>
            </a:r>
            <a:r>
              <a:rPr lang="en-US" b="1" baseline="-25000" dirty="0"/>
              <a:t>1</a:t>
            </a:r>
            <a:r>
              <a:rPr lang="en-US" dirty="0"/>
              <a:t>, input</a:t>
            </a:r>
            <a:r>
              <a:rPr lang="en-US" b="1" baseline="-25000" dirty="0"/>
              <a:t>2</a:t>
            </a:r>
            <a:r>
              <a:rPr lang="en-US" dirty="0"/>
              <a:t>, input</a:t>
            </a:r>
            <a:r>
              <a:rPr lang="en-US" b="1" baseline="-25000" dirty="0"/>
              <a:t>3</a:t>
            </a:r>
            <a:r>
              <a:rPr lang="en-US" dirty="0"/>
              <a:t>, input</a:t>
            </a:r>
            <a:r>
              <a:rPr lang="en-US" b="1" baseline="-25000" dirty="0"/>
              <a:t>4</a:t>
            </a:r>
            <a:r>
              <a:rPr lang="en-US" dirty="0"/>
              <a:t>) as they are read</a:t>
            </a:r>
          </a:p>
          <a:p>
            <a:pPr lvl="2"/>
            <a:r>
              <a:rPr lang="en-US" dirty="0"/>
              <a:t>Read input</a:t>
            </a:r>
            <a:r>
              <a:rPr lang="en-US" b="1" baseline="-25000" dirty="0"/>
              <a:t>1</a:t>
            </a:r>
            <a:r>
              <a:rPr lang="en-US" dirty="0"/>
              <a:t>.</a:t>
            </a:r>
            <a:r>
              <a:rPr lang="en-US" b="1" dirty="0"/>
              <a:t> </a:t>
            </a:r>
            <a:endParaRPr lang="en-US" dirty="0"/>
          </a:p>
          <a:p>
            <a:pPr lvl="2"/>
            <a:r>
              <a:rPr lang="en-US" dirty="0"/>
              <a:t>Read input</a:t>
            </a:r>
            <a:r>
              <a:rPr lang="en-US" b="1" baseline="-25000" dirty="0"/>
              <a:t>2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lang="en-US" dirty="0"/>
              <a:t>After reading input</a:t>
            </a:r>
            <a:r>
              <a:rPr lang="en-US" b="1" baseline="-25000" dirty="0"/>
              <a:t>2</a:t>
            </a:r>
            <a:r>
              <a:rPr lang="en-US" dirty="0"/>
              <a:t>, process input</a:t>
            </a:r>
            <a:r>
              <a:rPr lang="en-US" b="1" baseline="-25000" dirty="0"/>
              <a:t>1</a:t>
            </a:r>
            <a:r>
              <a:rPr lang="en-US" dirty="0"/>
              <a:t> and input</a:t>
            </a:r>
            <a:r>
              <a:rPr lang="en-US" b="1" baseline="-25000" dirty="0"/>
              <a:t>2</a:t>
            </a:r>
          </a:p>
          <a:p>
            <a:pPr lvl="2"/>
            <a:r>
              <a:rPr lang="en-US" dirty="0"/>
              <a:t>Read input</a:t>
            </a:r>
            <a:r>
              <a:rPr lang="en-US" b="1" baseline="-25000" dirty="0"/>
              <a:t>3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lang="en-US" dirty="0"/>
              <a:t>After reading input</a:t>
            </a:r>
            <a:r>
              <a:rPr lang="en-US" b="1" baseline="-25000" dirty="0"/>
              <a:t>3</a:t>
            </a:r>
            <a:r>
              <a:rPr lang="en-US" dirty="0"/>
              <a:t>, process input</a:t>
            </a:r>
            <a:r>
              <a:rPr lang="en-US" b="1" baseline="-25000" dirty="0"/>
              <a:t>2</a:t>
            </a:r>
            <a:r>
              <a:rPr lang="en-US" dirty="0"/>
              <a:t> and input</a:t>
            </a:r>
            <a:r>
              <a:rPr lang="en-US" b="1" baseline="-25000" dirty="0"/>
              <a:t>3</a:t>
            </a:r>
          </a:p>
          <a:p>
            <a:pPr lvl="2"/>
            <a:r>
              <a:rPr lang="en-US" dirty="0"/>
              <a:t>Read input</a:t>
            </a:r>
            <a:r>
              <a:rPr lang="en-US" b="1" baseline="-25000" dirty="0"/>
              <a:t>4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lang="en-US" dirty="0"/>
              <a:t>After reading input</a:t>
            </a:r>
            <a:r>
              <a:rPr lang="en-US" b="1" baseline="-25000" dirty="0"/>
              <a:t>4</a:t>
            </a:r>
            <a:r>
              <a:rPr lang="en-US" dirty="0"/>
              <a:t>, process input</a:t>
            </a:r>
            <a:r>
              <a:rPr lang="en-US" b="1" baseline="-25000" dirty="0"/>
              <a:t>3</a:t>
            </a:r>
            <a:r>
              <a:rPr lang="en-US" dirty="0"/>
              <a:t> and input</a:t>
            </a:r>
            <a:r>
              <a:rPr lang="en-US" b="1" baseline="-25000" dirty="0"/>
              <a:t>4</a:t>
            </a:r>
          </a:p>
          <a:p>
            <a:pPr lvl="1"/>
            <a:endParaRPr lang="en-US" b="1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3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AFBC-7655-45E6-AA23-108E9E73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sequential pairs of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304F2-5A22-4E38-A0C4-2E0DFB71D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4739640"/>
          </a:xfrm>
        </p:spPr>
        <p:txBody>
          <a:bodyPr>
            <a:normAutofit/>
          </a:bodyPr>
          <a:lstStyle/>
          <a:p>
            <a:r>
              <a:rPr lang="en-US" dirty="0"/>
              <a:t>A common requirement (e.g. Increase.java, Matryoshka.java)</a:t>
            </a:r>
          </a:p>
          <a:p>
            <a:r>
              <a:rPr lang="en-US" dirty="0"/>
              <a:t>Process N inputs (e.g. input</a:t>
            </a:r>
            <a:r>
              <a:rPr lang="en-US" b="1" baseline="-25000" dirty="0"/>
              <a:t>1</a:t>
            </a:r>
            <a:r>
              <a:rPr lang="en-US" dirty="0"/>
              <a:t>, input</a:t>
            </a:r>
            <a:r>
              <a:rPr lang="en-US" b="1" baseline="-25000" dirty="0"/>
              <a:t>2</a:t>
            </a:r>
            <a:r>
              <a:rPr lang="en-US" dirty="0"/>
              <a:t>, input</a:t>
            </a:r>
            <a:r>
              <a:rPr lang="en-US" b="1" baseline="-25000" dirty="0"/>
              <a:t>3</a:t>
            </a:r>
            <a:r>
              <a:rPr lang="en-US" dirty="0"/>
              <a:t>, input</a:t>
            </a:r>
            <a:r>
              <a:rPr lang="en-US" b="1" baseline="-25000" dirty="0"/>
              <a:t>4</a:t>
            </a:r>
            <a:r>
              <a:rPr lang="en-US" dirty="0"/>
              <a:t>) as they are read</a:t>
            </a:r>
          </a:p>
          <a:p>
            <a:pPr lvl="2"/>
            <a:r>
              <a:rPr lang="en-US" dirty="0"/>
              <a:t>Read input</a:t>
            </a:r>
            <a:r>
              <a:rPr lang="en-US" b="1" baseline="-25000" dirty="0"/>
              <a:t>1</a:t>
            </a:r>
            <a:r>
              <a:rPr lang="en-US" dirty="0"/>
              <a:t>.</a:t>
            </a:r>
            <a:r>
              <a:rPr lang="en-US" b="1" dirty="0"/>
              <a:t> </a:t>
            </a:r>
            <a:endParaRPr lang="en-US" dirty="0"/>
          </a:p>
          <a:p>
            <a:pPr lvl="2"/>
            <a:r>
              <a:rPr lang="en-US" dirty="0"/>
              <a:t>Read input</a:t>
            </a:r>
            <a:r>
              <a:rPr lang="en-US" b="1" baseline="-25000" dirty="0"/>
              <a:t>2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lang="en-US" dirty="0"/>
              <a:t>After reading input</a:t>
            </a:r>
            <a:r>
              <a:rPr lang="en-US" b="1" baseline="-25000" dirty="0"/>
              <a:t>2</a:t>
            </a:r>
            <a:r>
              <a:rPr lang="en-US" dirty="0"/>
              <a:t>, process input</a:t>
            </a:r>
            <a:r>
              <a:rPr lang="en-US" b="1" baseline="-25000" dirty="0"/>
              <a:t>1</a:t>
            </a:r>
            <a:r>
              <a:rPr lang="en-US" dirty="0"/>
              <a:t> and input</a:t>
            </a:r>
            <a:r>
              <a:rPr lang="en-US" b="1" baseline="-25000" dirty="0"/>
              <a:t>2</a:t>
            </a:r>
          </a:p>
          <a:p>
            <a:pPr lvl="2"/>
            <a:r>
              <a:rPr lang="en-US" dirty="0"/>
              <a:t>Read input</a:t>
            </a:r>
            <a:r>
              <a:rPr lang="en-US" b="1" baseline="-25000" dirty="0"/>
              <a:t>3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lang="en-US" dirty="0"/>
              <a:t>After reading input</a:t>
            </a:r>
            <a:r>
              <a:rPr lang="en-US" b="1" baseline="-25000" dirty="0"/>
              <a:t>3</a:t>
            </a:r>
            <a:r>
              <a:rPr lang="en-US" dirty="0"/>
              <a:t>, process input</a:t>
            </a:r>
            <a:r>
              <a:rPr lang="en-US" b="1" baseline="-25000" dirty="0"/>
              <a:t>2</a:t>
            </a:r>
            <a:r>
              <a:rPr lang="en-US" dirty="0"/>
              <a:t> and input</a:t>
            </a:r>
            <a:r>
              <a:rPr lang="en-US" b="1" baseline="-25000" dirty="0"/>
              <a:t>3</a:t>
            </a:r>
          </a:p>
          <a:p>
            <a:pPr lvl="2"/>
            <a:r>
              <a:rPr lang="en-US" dirty="0"/>
              <a:t>Read input</a:t>
            </a:r>
            <a:r>
              <a:rPr lang="en-US" b="1" baseline="-25000" dirty="0"/>
              <a:t>4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lang="en-US" dirty="0"/>
              <a:t>After reading input</a:t>
            </a:r>
            <a:r>
              <a:rPr lang="en-US" b="1" baseline="-25000" dirty="0"/>
              <a:t>4</a:t>
            </a:r>
            <a:r>
              <a:rPr lang="en-US" dirty="0"/>
              <a:t>, process input</a:t>
            </a:r>
            <a:r>
              <a:rPr lang="en-US" b="1" baseline="-25000" dirty="0"/>
              <a:t>3</a:t>
            </a:r>
            <a:r>
              <a:rPr lang="en-US" dirty="0"/>
              <a:t> and input</a:t>
            </a:r>
            <a:r>
              <a:rPr lang="en-US" b="1" baseline="-25000" dirty="0"/>
              <a:t>4</a:t>
            </a:r>
          </a:p>
          <a:p>
            <a:r>
              <a:rPr lang="en-US" dirty="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D1667A-F9E6-4D54-BC62-5DCBDFF3620D}"/>
              </a:ext>
            </a:extLst>
          </p:cNvPr>
          <p:cNvGrpSpPr/>
          <p:nvPr/>
        </p:nvGrpSpPr>
        <p:grpSpPr>
          <a:xfrm>
            <a:off x="1219200" y="3989481"/>
            <a:ext cx="8305801" cy="1015663"/>
            <a:chOff x="990599" y="4019490"/>
            <a:chExt cx="8305801" cy="10156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F17D2D-365F-4ACC-A80E-80E26B021F6B}"/>
                </a:ext>
              </a:extLst>
            </p:cNvPr>
            <p:cNvSpPr txBox="1"/>
            <p:nvPr/>
          </p:nvSpPr>
          <p:spPr>
            <a:xfrm>
              <a:off x="990599" y="4019490"/>
              <a:ext cx="1828800" cy="1005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115888" indent="-115888">
                <a:buFont typeface="Calibri" panose="020F0502020204030204" pitchFamily="34" charset="0"/>
                <a:buChar char="-"/>
              </a:pPr>
              <a:r>
                <a:rPr lang="en-US" sz="2000" dirty="0"/>
                <a:t>Read input</a:t>
              </a:r>
              <a:r>
                <a:rPr lang="en-US" sz="2000" b="1" baseline="-250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F211C8-6C01-4589-8841-495A8541319B}"/>
                </a:ext>
              </a:extLst>
            </p:cNvPr>
            <p:cNvSpPr txBox="1"/>
            <p:nvPr/>
          </p:nvSpPr>
          <p:spPr>
            <a:xfrm>
              <a:off x="3149599" y="4019490"/>
              <a:ext cx="1889684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115888" indent="-115888">
                <a:buFont typeface="Calibri" panose="020F0502020204030204" pitchFamily="34" charset="0"/>
                <a:buChar char="-"/>
                <a:defRPr sz="2000"/>
              </a:lvl1pPr>
            </a:lstStyle>
            <a:p>
              <a:r>
                <a:rPr lang="en-US" dirty="0"/>
                <a:t>Read input</a:t>
              </a:r>
              <a:r>
                <a:rPr lang="en-US" b="1" baseline="-25000" dirty="0"/>
                <a:t>2</a:t>
              </a:r>
            </a:p>
            <a:p>
              <a:r>
                <a:rPr lang="en-US" dirty="0"/>
                <a:t>Process input</a:t>
              </a:r>
              <a:r>
                <a:rPr lang="en-US" b="1" baseline="-25000" dirty="0"/>
                <a:t>1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and input</a:t>
              </a:r>
              <a:r>
                <a:rPr lang="en-US" b="1" baseline="-25000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A6C98A-967F-45E5-AC66-C55D6B0DF224}"/>
                </a:ext>
              </a:extLst>
            </p:cNvPr>
            <p:cNvSpPr txBox="1"/>
            <p:nvPr/>
          </p:nvSpPr>
          <p:spPr>
            <a:xfrm>
              <a:off x="5308599" y="4019490"/>
              <a:ext cx="1828800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115888" indent="-115888">
                <a:buFont typeface="Calibri" panose="020F0502020204030204" pitchFamily="34" charset="0"/>
                <a:buChar char="-"/>
                <a:defRPr sz="2000"/>
              </a:lvl1pPr>
            </a:lstStyle>
            <a:p>
              <a:r>
                <a:rPr lang="en-US" dirty="0"/>
                <a:t>Read input</a:t>
              </a:r>
              <a:r>
                <a:rPr lang="en-US" b="1" baseline="-25000" dirty="0"/>
                <a:t>3</a:t>
              </a:r>
            </a:p>
            <a:p>
              <a:r>
                <a:rPr lang="en-US" dirty="0"/>
                <a:t>Process input</a:t>
              </a:r>
              <a:r>
                <a:rPr lang="en-US" b="1" baseline="-25000" dirty="0"/>
                <a:t>2</a:t>
              </a:r>
              <a:br>
                <a:rPr lang="en-US" dirty="0"/>
              </a:br>
              <a:r>
                <a:rPr lang="en-US" dirty="0"/>
                <a:t>and input</a:t>
              </a:r>
              <a:r>
                <a:rPr lang="en-US" b="1" baseline="-25000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A9CFB8-3667-4B8E-96FF-C468865F7466}"/>
                </a:ext>
              </a:extLst>
            </p:cNvPr>
            <p:cNvSpPr txBox="1"/>
            <p:nvPr/>
          </p:nvSpPr>
          <p:spPr>
            <a:xfrm>
              <a:off x="7467600" y="4019490"/>
              <a:ext cx="1828800" cy="1005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115888" indent="-115888">
                <a:buFont typeface="Calibri" panose="020F0502020204030204" pitchFamily="34" charset="0"/>
                <a:buChar char="-"/>
                <a:defRPr sz="2000"/>
              </a:lvl1pPr>
            </a:lstStyle>
            <a:p>
              <a:r>
                <a:rPr lang="en-US" dirty="0"/>
                <a:t>Read input</a:t>
              </a:r>
              <a:r>
                <a:rPr lang="en-US" b="1" baseline="-25000" dirty="0"/>
                <a:t>4</a:t>
              </a:r>
            </a:p>
            <a:p>
              <a:r>
                <a:rPr lang="en-US" dirty="0"/>
                <a:t>Process input</a:t>
              </a:r>
              <a:r>
                <a:rPr lang="en-US" b="1" baseline="-25000" dirty="0"/>
                <a:t>3</a:t>
              </a:r>
              <a:br>
                <a:rPr lang="en-US" dirty="0"/>
              </a:br>
              <a:r>
                <a:rPr lang="en-US" dirty="0"/>
                <a:t>and input</a:t>
              </a:r>
              <a:r>
                <a:rPr lang="en-US" b="1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042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E5E6-3A0A-4BC3-A013-ACB827E8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AC51-8672-4DEA-BA33-52796A05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Unchecked Exception</a:t>
            </a:r>
          </a:p>
          <a:p>
            <a:pPr lvl="1"/>
            <a:r>
              <a:rPr lang="en-US" dirty="0"/>
              <a:t>Create a class that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Checked Exception</a:t>
            </a:r>
          </a:p>
          <a:p>
            <a:pPr lvl="1"/>
            <a:r>
              <a:rPr lang="en-US" dirty="0"/>
              <a:t>Create a class that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Exception</a:t>
            </a:r>
          </a:p>
          <a:p>
            <a:r>
              <a:rPr lang="en-US" dirty="0"/>
              <a:t>Include 0-arg and 1-arg constructors</a:t>
            </a:r>
          </a:p>
          <a:p>
            <a:pPr lvl="1"/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myCustomException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... {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myCustomException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       { super();    }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myCustomException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String s ) { super( s ); }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2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A0A0A-A1A6-4D75-879A-15E5933C231D}"/>
              </a:ext>
            </a:extLst>
          </p:cNvPr>
          <p:cNvSpPr txBox="1"/>
          <p:nvPr/>
        </p:nvSpPr>
        <p:spPr>
          <a:xfrm>
            <a:off x="76200" y="6317532"/>
            <a:ext cx="624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Animal.java, IllegalAnimalAgeException.java, AnimalTest.java</a:t>
            </a:r>
          </a:p>
        </p:txBody>
      </p:sp>
    </p:spTree>
    <p:extLst>
      <p:ext uri="{BB962C8B-B14F-4D97-AF65-F5344CB8AC3E}">
        <p14:creationId xmlns:p14="http://schemas.microsoft.com/office/powerpoint/2010/main" val="369815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7606-DD73-47EB-8E41-7979CF82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DataInputStream</a:t>
            </a:r>
            <a:r>
              <a:rPr lang="en-US" dirty="0"/>
              <a:t> and </a:t>
            </a:r>
            <a:r>
              <a:rPr lang="en-US" dirty="0" err="1"/>
              <a:t>DataOutputStream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22F01-3078-48C0-ADA4-A8F8047E3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reading and writing binary data 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Binary data takes less space than the text equivalent.</a:t>
            </a:r>
          </a:p>
          <a:p>
            <a:pPr lvl="1"/>
            <a:r>
              <a:rPr lang="en-US" dirty="0"/>
              <a:t>You avoid ascii ↔ binary conversions.</a:t>
            </a:r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Binary data is visually incomprehensible in text editors.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0846C-E255-4C09-9DB4-FEB3DC349CE2}"/>
              </a:ext>
            </a:extLst>
          </p:cNvPr>
          <p:cNvSpPr txBox="1"/>
          <p:nvPr/>
        </p:nvSpPr>
        <p:spPr>
          <a:xfrm>
            <a:off x="76200" y="6317532"/>
            <a:ext cx="2674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DataStreamDemo.java</a:t>
            </a:r>
          </a:p>
        </p:txBody>
      </p:sp>
    </p:spTree>
    <p:extLst>
      <p:ext uri="{BB962C8B-B14F-4D97-AF65-F5344CB8AC3E}">
        <p14:creationId xmlns:p14="http://schemas.microsoft.com/office/powerpoint/2010/main" val="37377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9202-5CBC-491F-8D68-645C2FE9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E1581-ABC5-4331-B20A-56B5944FE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80160"/>
            <a:ext cx="11369041" cy="4754880"/>
          </a:xfrm>
        </p:spPr>
        <p:txBody>
          <a:bodyPr/>
          <a:lstStyle/>
          <a:p>
            <a:r>
              <a:rPr lang="en-US" dirty="0"/>
              <a:t>Array’s shortcomings:</a:t>
            </a:r>
          </a:p>
          <a:p>
            <a:pPr lvl="1"/>
            <a:r>
              <a:rPr lang="en-US" dirty="0"/>
              <a:t>Hard to resize</a:t>
            </a:r>
          </a:p>
          <a:p>
            <a:pPr lvl="1"/>
            <a:r>
              <a:rPr lang="en-US" dirty="0"/>
              <a:t>Hard to insert and delete elements</a:t>
            </a:r>
          </a:p>
          <a:p>
            <a:r>
              <a:rPr lang="en-US" dirty="0" err="1"/>
              <a:t>ArrayList’s</a:t>
            </a:r>
            <a:r>
              <a:rPr lang="en-US" dirty="0"/>
              <a:t> benefits</a:t>
            </a:r>
          </a:p>
          <a:p>
            <a:pPr lvl="1"/>
            <a:r>
              <a:rPr lang="en-US" dirty="0"/>
              <a:t>Automatic resizing</a:t>
            </a:r>
          </a:p>
          <a:p>
            <a:pPr lvl="1"/>
            <a:r>
              <a:rPr lang="en-US" dirty="0"/>
              <a:t>Efficient to insert and delete elements</a:t>
            </a:r>
          </a:p>
          <a:p>
            <a:r>
              <a:rPr lang="en-US" dirty="0" err="1"/>
              <a:t>ArrayList</a:t>
            </a:r>
            <a:r>
              <a:rPr lang="en-US" dirty="0"/>
              <a:t> is a </a:t>
            </a:r>
            <a:r>
              <a:rPr lang="en-US" i="1" dirty="0"/>
              <a:t>generic</a:t>
            </a:r>
            <a:r>
              <a:rPr lang="en-US" dirty="0"/>
              <a:t> class</a:t>
            </a:r>
          </a:p>
          <a:p>
            <a:pPr lvl="1"/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MyCustomDataRecord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b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new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MyCustomDataRecord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41B1F-3232-4191-80FE-0E4738613B69}"/>
              </a:ext>
            </a:extLst>
          </p:cNvPr>
          <p:cNvSpPr txBox="1"/>
          <p:nvPr/>
        </p:nvSpPr>
        <p:spPr>
          <a:xfrm>
            <a:off x="76200" y="6317532"/>
            <a:ext cx="507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ArrayListDemo.java, ArrayListsAsArguments.java</a:t>
            </a:r>
          </a:p>
        </p:txBody>
      </p:sp>
    </p:spTree>
    <p:extLst>
      <p:ext uri="{BB962C8B-B14F-4D97-AF65-F5344CB8AC3E}">
        <p14:creationId xmlns:p14="http://schemas.microsoft.com/office/powerpoint/2010/main" val="410677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AEAA-4F2B-49ED-866B-491B77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 Input (the old-fashioned way)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BC0-354E-4460-9D9E-2CA59C29A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4754880"/>
          </a:xfrm>
        </p:spPr>
        <p:txBody>
          <a:bodyPr>
            <a:normAutofit/>
          </a:bodyPr>
          <a:lstStyle/>
          <a:p>
            <a:r>
              <a:rPr lang="en-US" dirty="0"/>
              <a:t>You might encounter these classes that were used for IO in "the old days"</a:t>
            </a:r>
            <a:br>
              <a:rPr lang="en-US" dirty="0"/>
            </a:br>
            <a:endParaRPr lang="en-US" dirty="0"/>
          </a:p>
          <a:p>
            <a:pPr marL="914400" lvl="2" indent="0">
              <a:buNone/>
            </a:pP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new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pathToFile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) 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 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/>
              <a:t> reads 8-bit bytes 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US" dirty="0"/>
              <a:t> reads multi-byte </a:t>
            </a:r>
            <a:r>
              <a:rPr lang="en-US" dirty="0" err="1"/>
              <a:t>unicode</a:t>
            </a:r>
            <a:r>
              <a:rPr lang="en-US" dirty="0"/>
              <a:t> characters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dirty="0"/>
              <a:t> buffers characters for efficiency</a:t>
            </a:r>
          </a:p>
        </p:txBody>
      </p:sp>
    </p:spTree>
    <p:extLst>
      <p:ext uri="{BB962C8B-B14F-4D97-AF65-F5344CB8AC3E}">
        <p14:creationId xmlns:p14="http://schemas.microsoft.com/office/powerpoint/2010/main" val="31542245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3600</TotalTime>
  <Words>611</Words>
  <Application>Microsoft Office PowerPoint</Application>
  <PresentationFormat>Widescreen</PresentationFormat>
  <Paragraphs>75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1_Office Theme</vt:lpstr>
      <vt:lpstr>Section 07 (week of Oct 16) : Advanced Java part 6</vt:lpstr>
      <vt:lpstr>Processing sequential pairs of inputs</vt:lpstr>
      <vt:lpstr>Processing sequential pairs of inputs</vt:lpstr>
      <vt:lpstr>Creating Your Own Exceptions</vt:lpstr>
      <vt:lpstr>DataInputStream and DataOutputStream</vt:lpstr>
      <vt:lpstr>ArrayLists</vt:lpstr>
      <vt:lpstr>Text File Input (the old-fashioned way)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September 11 Section Agenda</dc:title>
  <dc:creator>David</dc:creator>
  <cp:lastModifiedBy>David Habermehl</cp:lastModifiedBy>
  <cp:revision>277</cp:revision>
  <cp:lastPrinted>2019-10-17T15:51:32Z</cp:lastPrinted>
  <dcterms:created xsi:type="dcterms:W3CDTF">2018-09-11T21:34:45Z</dcterms:created>
  <dcterms:modified xsi:type="dcterms:W3CDTF">2023-10-14T17:19:54Z</dcterms:modified>
</cp:coreProperties>
</file>