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2" r:id="rId2"/>
    <p:sldId id="258" r:id="rId3"/>
    <p:sldId id="300" r:id="rId4"/>
    <p:sldId id="261" r:id="rId5"/>
    <p:sldId id="259" r:id="rId6"/>
    <p:sldId id="304" r:id="rId7"/>
    <p:sldId id="257" r:id="rId8"/>
    <p:sldId id="262" r:id="rId9"/>
    <p:sldId id="264" r:id="rId10"/>
    <p:sldId id="301" r:id="rId11"/>
    <p:sldId id="302" r:id="rId12"/>
    <p:sldId id="260" r:id="rId13"/>
    <p:sldId id="303" r:id="rId14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6D8642-738A-402D-A739-E5785CDB948A}">
          <p14:sldIdLst>
            <p14:sldId id="292"/>
            <p14:sldId id="258"/>
            <p14:sldId id="300"/>
            <p14:sldId id="261"/>
            <p14:sldId id="259"/>
            <p14:sldId id="304"/>
            <p14:sldId id="257"/>
            <p14:sldId id="262"/>
            <p14:sldId id="264"/>
            <p14:sldId id="301"/>
            <p14:sldId id="302"/>
            <p14:sldId id="260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6" autoAdjust="0"/>
    <p:restoredTop sz="93474" autoAdjust="0"/>
  </p:normalViewPr>
  <p:slideViewPr>
    <p:cSldViewPr snapToGrid="0">
      <p:cViewPr varScale="1">
        <p:scale>
          <a:sx n="59" d="100"/>
          <a:sy n="59" d="100"/>
        </p:scale>
        <p:origin x="1170" y="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258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6B027DC5-2E96-4922-B41C-6EF545FBF78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9" tIns="47540" rIns="95079" bIns="475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50" y="3521271"/>
            <a:ext cx="7680303" cy="2879529"/>
          </a:xfrm>
          <a:prstGeom prst="rect">
            <a:avLst/>
          </a:prstGeom>
        </p:spPr>
        <p:txBody>
          <a:bodyPr vert="horz" lIns="95079" tIns="47540" rIns="95079" bIns="475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258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72A6B705-CD4D-4C26-B3C0-6345942A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8C8A-43CE-4889-8688-1F8AA10B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3586-5719-4A74-BA4F-202B88FBC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6F48-3088-4E27-B46F-42AFF2DB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C9FA-1755-4B7E-BEE7-BCA7B886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D665-84CC-40AB-A16A-6AAC1FBA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D4E-7EFC-4440-820B-E9A9B001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5DF4-6AC0-4043-8B71-921747AD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90E2-D49C-49E5-9B1F-F237D34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8CE4-7D24-434B-B96F-2E047B28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24B8-AAAA-4E8B-838D-ED6EBC42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81358-47E0-4ADB-8429-0AA1FC085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2B4E-BD6E-40A6-804A-43DF986D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C2B4-BD8E-492C-BE24-0322B142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F9ED-1D25-42A7-9C1F-F93D7841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E3C4-B243-4E9F-ABFB-24926DC9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8904-B76D-4A1D-9655-734EC0EB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446A-8443-4FDA-B702-AC26F309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754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82DC-5D80-4DB6-808E-D48D60F3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37EB-1E14-4444-9A77-C3457D0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AE55-CE21-4072-97F7-5B33EA33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5C1A-92D2-4163-B280-E3156EE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5A3-D4D9-4758-971E-6031E81F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729B-6063-4A24-9C0D-5565AE57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214A-087B-4D18-9D7B-F6F55DE0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A311-CF50-4B19-B8F5-BE82BA16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5FC3-5756-477B-867F-B22FBE41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1F71-A6E3-44A8-8D5A-8F96F86F3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130D-297B-47C6-A9C1-43DC9E15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488C-DDC3-492C-91C0-B7C890FB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9A53B-FA4F-46B4-9DE6-FC8AFFA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2E84-8685-4692-8021-BF783DCB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A0F-05BB-41F6-AD09-6EF3182C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3476-A402-4476-8CE1-7D470481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8D4C-E204-4739-9192-120F1DA8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F89C1-BC81-4C0C-B657-899998E6B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AD62E-A799-4E08-BEFC-89A8DAB0A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A8C0-6DDE-481A-801D-855C558E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AFF46-5576-4FCB-BDC3-ACD0EF7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5B29-189A-4FE7-946D-A2F6C91E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8CA0-7BD9-45B7-BF30-BA35B2DF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DB8BC-50B3-4934-A276-C9AA76B3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2AE2-1959-41C0-B5B7-E50F08C6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0F16-1368-4D88-9764-AE639BE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A4154-E04B-4F00-986A-0EF221D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95277-A787-4337-889B-17EF1860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BCA9-97EA-4D6D-BBAF-B33501E4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88F-195C-47D0-B342-BF80802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584B-76B7-441E-995D-392A0ABC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4BEE-AB76-492B-9C3D-00E4A5F9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2BFE9-F1E2-4701-8418-A1391A69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FE71-892C-467C-8491-A0C0309C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6F44-318F-412B-B9A1-5C14606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6146-5F31-4E36-88C2-BB29C425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3199-8A5A-47C2-994B-8B3AEC6C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F7E8A-C501-4C6F-A2E6-4FF4ECC6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A758-DB64-440F-9E19-FB1C73F3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C8FF-C98E-41FF-9B23-21D656FC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FB32-E601-47BD-B8DA-D19A007B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E304D-A130-4237-A420-05CD3A95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64AE-6509-4BA7-8C04-2255A30F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9556-EBC0-4822-8CCC-37447D8E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1D37-DD61-4C8A-A1FE-BD47200FF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3584-068A-403C-9A10-7D9DA11D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6228-DEDA-40FE-8ADA-5FB727E1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43E099A-1F4C-496A-817F-F1BF3D2D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80160"/>
            <a:ext cx="11369041" cy="521271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We'll start at 5:01 (Tuesday) and 7:16 (Wednesday) Eastern Time.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was due at the start of the lecture 9 week.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&amp; Term project proposal are due at start of the lecture 11 week at 9am. 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the Notes and term project samples.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b="1" dirty="0"/>
              <a:t>Your questions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  <a:tabLst>
                <a:tab pos="4395788" algn="l"/>
              </a:tabLst>
            </a:pPr>
            <a:r>
              <a:rPr lang="en-US" dirty="0"/>
              <a:t>Swing program structure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  <a:tabLst>
                <a:tab pos="4395788" algn="l"/>
              </a:tabLst>
            </a:pPr>
            <a:r>
              <a:rPr lang="en-US" dirty="0"/>
              <a:t>Interfaces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  <a:tabLst>
                <a:tab pos="4395788" algn="l"/>
              </a:tabLst>
            </a:pPr>
            <a:r>
              <a:rPr lang="en-US" dirty="0"/>
              <a:t>Event-driven programming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  <a:tabLst>
                <a:tab pos="4395788" algn="l"/>
              </a:tabLst>
            </a:pPr>
            <a:r>
              <a:rPr lang="en-US" dirty="0"/>
              <a:t>Listener classes, adapter classes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  <a:tabLst>
                <a:tab pos="4395788" algn="l"/>
              </a:tabLst>
            </a:pPr>
            <a:r>
              <a:rPr lang="en-US" dirty="0"/>
              <a:t>Events: Action, Window, Mouse, Focus, Keyboard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  <a:tabLst>
                <a:tab pos="2863850" algn="r"/>
                <a:tab pos="3140075" algn="l"/>
              </a:tabLst>
            </a:pPr>
            <a:r>
              <a:rPr lang="en-US" dirty="0"/>
              <a:t>Drawing	9.	Demo illustrating Calculator’s required architecture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  <a:tabLst>
                <a:tab pos="4395788" algn="l"/>
              </a:tabLst>
            </a:pPr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41BB607-6189-4033-A928-2CA60AF5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4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Section 09 (week of Oct 30)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 panose="020F0302020204030204" pitchFamily="34" charset="0"/>
              </a:rPr>
              <a:t>: Event Handling part 2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D87ED-BED2-F0B9-7437-AD2C8BEF1CBC}"/>
              </a:ext>
            </a:extLst>
          </p:cNvPr>
          <p:cNvSpPr txBox="1"/>
          <p:nvPr/>
        </p:nvSpPr>
        <p:spPr>
          <a:xfrm>
            <a:off x="73152" y="6318504"/>
            <a:ext cx="832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Zip file with this section’s slides and sample code is posted to course’s                     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74955-850C-9DCE-CDE0-9BDB5622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763" y="6230734"/>
            <a:ext cx="956418" cy="5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E54-70D1-45F4-9514-DD9AFDE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FocusListener</a:t>
            </a:r>
            <a:r>
              <a:rPr lang="en-US" dirty="0"/>
              <a:t> </a:t>
            </a:r>
            <a:r>
              <a:rPr lang="en-US" dirty="0" err="1"/>
              <a:t>focusListener</a:t>
            </a:r>
            <a:r>
              <a:rPr lang="en-US" dirty="0"/>
              <a:t> implements </a:t>
            </a:r>
            <a:r>
              <a:rPr lang="en-US" dirty="0" err="1"/>
              <a:t>FocusListener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focusGained</a:t>
            </a:r>
            <a:r>
              <a:rPr lang="en-US" dirty="0"/>
              <a:t>(</a:t>
            </a:r>
            <a:r>
              <a:rPr lang="en-US" dirty="0" err="1"/>
              <a:t>FocusEvent</a:t>
            </a:r>
            <a:r>
              <a:rPr lang="en-US" dirty="0"/>
              <a:t> </a:t>
            </a:r>
            <a:r>
              <a:rPr lang="en-US" dirty="0" err="1"/>
              <a:t>fe</a:t>
            </a:r>
            <a:r>
              <a:rPr lang="en-US" dirty="0"/>
              <a:t>) {}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focusLost</a:t>
            </a:r>
            <a:r>
              <a:rPr lang="en-US" dirty="0"/>
              <a:t>(</a:t>
            </a:r>
            <a:r>
              <a:rPr lang="en-US" dirty="0" err="1"/>
              <a:t>FocusEvent</a:t>
            </a:r>
            <a:r>
              <a:rPr lang="en-US" dirty="0"/>
              <a:t> </a:t>
            </a:r>
            <a:r>
              <a:rPr lang="en-US" dirty="0" err="1"/>
              <a:t>fe</a:t>
            </a:r>
            <a:r>
              <a:rPr lang="en-US" dirty="0"/>
              <a:t>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FocusAdapter</a:t>
            </a:r>
            <a:r>
              <a:rPr lang="en-US" dirty="0"/>
              <a:t> </a:t>
            </a:r>
            <a:r>
              <a:rPr lang="en-US" dirty="0" err="1"/>
              <a:t>focusListener</a:t>
            </a:r>
            <a:r>
              <a:rPr lang="en-US" dirty="0"/>
              <a:t> extends </a:t>
            </a:r>
            <a:r>
              <a:rPr lang="en-US" dirty="0" err="1"/>
              <a:t>FocusAdapter</a:t>
            </a:r>
            <a:r>
              <a:rPr lang="en-US" dirty="0"/>
              <a:t> {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1F5E3-4154-40E6-B9EC-92736F1A55BD}"/>
              </a:ext>
            </a:extLst>
          </p:cNvPr>
          <p:cNvSpPr txBox="1"/>
          <p:nvPr/>
        </p:nvSpPr>
        <p:spPr>
          <a:xfrm>
            <a:off x="76200" y="6434757"/>
            <a:ext cx="271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FocusEventsDemo.java</a:t>
            </a:r>
          </a:p>
        </p:txBody>
      </p:sp>
    </p:spTree>
    <p:extLst>
      <p:ext uri="{BB962C8B-B14F-4D97-AF65-F5344CB8AC3E}">
        <p14:creationId xmlns:p14="http://schemas.microsoft.com/office/powerpoint/2010/main" val="239317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E54-70D1-45F4-9514-DD9AFDE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KeyListener</a:t>
            </a:r>
            <a:r>
              <a:rPr lang="en-US" dirty="0"/>
              <a:t> </a:t>
            </a:r>
            <a:r>
              <a:rPr lang="en-US" dirty="0" err="1"/>
              <a:t>keyListener</a:t>
            </a:r>
            <a:r>
              <a:rPr lang="en-US" dirty="0"/>
              <a:t> implements </a:t>
            </a:r>
            <a:r>
              <a:rPr lang="en-US" dirty="0" err="1"/>
              <a:t>KeyListener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keyPressed</a:t>
            </a:r>
            <a:r>
              <a:rPr lang="en-US" dirty="0"/>
              <a:t>( </a:t>
            </a:r>
            <a:r>
              <a:rPr lang="en-US" dirty="0" err="1"/>
              <a:t>KeyEvent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) { 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keyReleased</a:t>
            </a:r>
            <a:r>
              <a:rPr lang="en-US" dirty="0"/>
              <a:t>( </a:t>
            </a:r>
            <a:r>
              <a:rPr lang="en-US" dirty="0" err="1"/>
              <a:t>KeyEvent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) { 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keyTyped</a:t>
            </a:r>
            <a:r>
              <a:rPr lang="en-US" dirty="0"/>
              <a:t>( </a:t>
            </a:r>
            <a:r>
              <a:rPr lang="en-US" dirty="0" err="1"/>
              <a:t>KeyEvent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) {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KeyAdapter</a:t>
            </a:r>
            <a:r>
              <a:rPr lang="en-US" dirty="0"/>
              <a:t> </a:t>
            </a:r>
            <a:r>
              <a:rPr lang="en-US" dirty="0" err="1"/>
              <a:t>keyListener</a:t>
            </a:r>
            <a:r>
              <a:rPr lang="en-US" dirty="0"/>
              <a:t> extends </a:t>
            </a:r>
            <a:r>
              <a:rPr lang="en-US" dirty="0" err="1"/>
              <a:t>KeyAdapter</a:t>
            </a:r>
            <a:r>
              <a:rPr lang="en-US" dirty="0"/>
              <a:t> {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1F5E3-4154-40E6-B9EC-92736F1A55BD}"/>
              </a:ext>
            </a:extLst>
          </p:cNvPr>
          <p:cNvSpPr txBox="1"/>
          <p:nvPr/>
        </p:nvSpPr>
        <p:spPr>
          <a:xfrm>
            <a:off x="76200" y="6434757"/>
            <a:ext cx="242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KeyEventDemo.java</a:t>
            </a:r>
          </a:p>
        </p:txBody>
      </p:sp>
    </p:spTree>
    <p:extLst>
      <p:ext uri="{BB962C8B-B14F-4D97-AF65-F5344CB8AC3E}">
        <p14:creationId xmlns:p14="http://schemas.microsoft.com/office/powerpoint/2010/main" val="92283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54880"/>
          </a:xfrm>
        </p:spPr>
        <p:txBody>
          <a:bodyPr/>
          <a:lstStyle/>
          <a:p>
            <a:r>
              <a:rPr lang="en-US" dirty="0"/>
              <a:t>Create a class that ...</a:t>
            </a:r>
          </a:p>
          <a:p>
            <a:pPr lvl="1"/>
            <a:r>
              <a:rPr lang="en-US" dirty="0"/>
              <a:t>... extends (“is a”) </a:t>
            </a:r>
            <a:r>
              <a:rPr lang="en-US" dirty="0" err="1"/>
              <a:t>JPanel</a:t>
            </a:r>
            <a:endParaRPr lang="en-US" dirty="0"/>
          </a:p>
          <a:p>
            <a:pPr lvl="1"/>
            <a:r>
              <a:rPr lang="en-US" dirty="0"/>
              <a:t>... has a </a:t>
            </a:r>
            <a:r>
              <a:rPr lang="fr-FR" dirty="0" err="1"/>
              <a:t>paintComponent</a:t>
            </a:r>
            <a:r>
              <a:rPr lang="en-US" dirty="0"/>
              <a:t> instance method</a:t>
            </a:r>
          </a:p>
          <a:p>
            <a:pPr lvl="2"/>
            <a:r>
              <a:rPr lang="fr-FR" dirty="0" err="1"/>
              <a:t>paintComponent</a:t>
            </a:r>
            <a:r>
              <a:rPr lang="fr-FR" dirty="0"/>
              <a:t> </a:t>
            </a:r>
            <a:r>
              <a:rPr lang="en-US" dirty="0"/>
              <a:t>NEVER gets called directly. It’s executed when repaint() is called on the class that extends </a:t>
            </a:r>
            <a:r>
              <a:rPr lang="en-US" dirty="0" err="1"/>
              <a:t>JPanel</a:t>
            </a:r>
            <a:r>
              <a:rPr lang="en-US" dirty="0"/>
              <a:t>.</a:t>
            </a:r>
          </a:p>
          <a:p>
            <a:pPr lvl="2"/>
            <a:r>
              <a:rPr lang="fr-FR" dirty="0" err="1"/>
              <a:t>paintComponent</a:t>
            </a:r>
            <a:r>
              <a:rPr lang="fr-FR" dirty="0"/>
              <a:t> </a:t>
            </a:r>
            <a:r>
              <a:rPr lang="fr-FR" dirty="0" err="1"/>
              <a:t>receives</a:t>
            </a:r>
            <a:r>
              <a:rPr lang="fr-FR" dirty="0"/>
              <a:t> a Graphics </a:t>
            </a:r>
            <a:r>
              <a:rPr lang="fr-FR" dirty="0" err="1"/>
              <a:t>object</a:t>
            </a:r>
            <a:r>
              <a:rPr lang="fr-FR" dirty="0"/>
              <a:t>, </a:t>
            </a:r>
            <a:r>
              <a:rPr lang="fr-FR" dirty="0" err="1"/>
              <a:t>provided</a:t>
            </a:r>
            <a:r>
              <a:rPr lang="fr-FR" dirty="0"/>
              <a:t> by Java.</a:t>
            </a:r>
          </a:p>
          <a:p>
            <a:pPr lvl="2"/>
            <a:r>
              <a:rPr lang="fr-FR" dirty="0"/>
              <a:t>You </a:t>
            </a:r>
            <a:r>
              <a:rPr lang="fr-FR" dirty="0" err="1"/>
              <a:t>draw</a:t>
            </a:r>
            <a:r>
              <a:rPr lang="fr-FR" dirty="0"/>
              <a:t> on the </a:t>
            </a:r>
            <a:r>
              <a:rPr lang="fr-FR" dirty="0" err="1"/>
              <a:t>JPanel</a:t>
            </a:r>
            <a:r>
              <a:rPr lang="fr-FR" dirty="0"/>
              <a:t> by </a:t>
            </a:r>
            <a:r>
              <a:rPr lang="fr-FR" dirty="0" err="1"/>
              <a:t>executing</a:t>
            </a:r>
            <a:r>
              <a:rPr lang="fr-FR" dirty="0"/>
              <a:t> instance </a:t>
            </a:r>
            <a:r>
              <a:rPr lang="fr-FR" dirty="0" err="1"/>
              <a:t>methods</a:t>
            </a:r>
            <a:r>
              <a:rPr lang="fr-FR" dirty="0"/>
              <a:t> on </a:t>
            </a:r>
            <a:r>
              <a:rPr lang="fr-FR" dirty="0" err="1"/>
              <a:t>that</a:t>
            </a:r>
            <a:r>
              <a:rPr lang="fr-FR" dirty="0"/>
              <a:t> Graphics </a:t>
            </a:r>
            <a:r>
              <a:rPr lang="fr-FR" dirty="0" err="1"/>
              <a:t>object</a:t>
            </a:r>
            <a:r>
              <a:rPr lang="fr-FR" dirty="0"/>
              <a:t>.</a:t>
            </a:r>
            <a:endParaRPr lang="en-US" dirty="0"/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1A00F-3D23-405A-9000-4679B5B45FCC}"/>
              </a:ext>
            </a:extLst>
          </p:cNvPr>
          <p:cNvSpPr txBox="1"/>
          <p:nvPr/>
        </p:nvSpPr>
        <p:spPr>
          <a:xfrm>
            <a:off x="76200" y="6434757"/>
            <a:ext cx="234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DrawingDemo.java</a:t>
            </a:r>
          </a:p>
        </p:txBody>
      </p:sp>
    </p:spTree>
    <p:extLst>
      <p:ext uri="{BB962C8B-B14F-4D97-AF65-F5344CB8AC3E}">
        <p14:creationId xmlns:p14="http://schemas.microsoft.com/office/powerpoint/2010/main" val="422294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FDF1-C080-4C23-97F1-D2753B5E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illustrating Calculator’s required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04E1-45FC-4437-965C-2D03CD94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dirty="0"/>
              <a:t>Calculator.java</a:t>
            </a:r>
          </a:p>
          <a:p>
            <a:pPr lvl="1"/>
            <a:r>
              <a:rPr lang="en-US" dirty="0"/>
              <a:t>Creates a </a:t>
            </a:r>
            <a:r>
              <a:rPr lang="en-US" dirty="0" err="1"/>
              <a:t>CalcBackend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Lays out the </a:t>
            </a:r>
            <a:r>
              <a:rPr lang="en-US" dirty="0" err="1"/>
              <a:t>JFrame</a:t>
            </a:r>
            <a:endParaRPr lang="en-US" dirty="0"/>
          </a:p>
          <a:p>
            <a:pPr lvl="1"/>
            <a:r>
              <a:rPr lang="en-US" dirty="0"/>
              <a:t>Adds action listeners for the </a:t>
            </a:r>
            <a:r>
              <a:rPr lang="en-US" dirty="0" err="1"/>
              <a:t>JButtons</a:t>
            </a:r>
            <a:r>
              <a:rPr lang="en-US" dirty="0"/>
              <a:t>. When </a:t>
            </a:r>
            <a:r>
              <a:rPr lang="en-US" dirty="0" err="1"/>
              <a:t>actionPerformed</a:t>
            </a:r>
            <a:r>
              <a:rPr lang="en-US" dirty="0"/>
              <a:t> runs, it:</a:t>
            </a:r>
          </a:p>
          <a:p>
            <a:pPr lvl="2"/>
            <a:r>
              <a:rPr lang="en-US" dirty="0"/>
              <a:t>Passes a char representing clicked button to </a:t>
            </a:r>
            <a:r>
              <a:rPr lang="en-US" dirty="0" err="1"/>
              <a:t>CalcBackend’s</a:t>
            </a:r>
            <a:r>
              <a:rPr lang="en-US" dirty="0"/>
              <a:t> </a:t>
            </a:r>
            <a:r>
              <a:rPr lang="en-US" dirty="0" err="1"/>
              <a:t>feedChar</a:t>
            </a:r>
            <a:r>
              <a:rPr lang="en-US" dirty="0"/>
              <a:t>(), and then immediately …</a:t>
            </a:r>
          </a:p>
          <a:p>
            <a:pPr lvl="2"/>
            <a:r>
              <a:rPr lang="en-US" dirty="0"/>
              <a:t>Updates displayed String by calling </a:t>
            </a:r>
            <a:r>
              <a:rPr lang="en-US" dirty="0" err="1"/>
              <a:t>CalcBackend’s</a:t>
            </a:r>
            <a:r>
              <a:rPr lang="en-US" dirty="0"/>
              <a:t> </a:t>
            </a:r>
            <a:r>
              <a:rPr lang="en-US" dirty="0" err="1"/>
              <a:t>getDisplayVal</a:t>
            </a:r>
            <a:r>
              <a:rPr lang="en-US" dirty="0"/>
              <a:t>() to get new display String</a:t>
            </a:r>
          </a:p>
          <a:p>
            <a:r>
              <a:rPr lang="en-US" dirty="0"/>
              <a:t>CalcBackend.java</a:t>
            </a:r>
          </a:p>
          <a:p>
            <a:pPr lvl="1"/>
            <a:r>
              <a:rPr lang="en-US" dirty="0"/>
              <a:t>Constructor initializes calculator’s internal state</a:t>
            </a:r>
          </a:p>
          <a:p>
            <a:pPr lvl="1"/>
            <a:r>
              <a:rPr lang="en-US" dirty="0" err="1"/>
              <a:t>feedChar</a:t>
            </a:r>
            <a:r>
              <a:rPr lang="en-US" dirty="0"/>
              <a:t>() updates calculator’s internal state, including updating the String that the GUI should display, in response to the char </a:t>
            </a:r>
            <a:r>
              <a:rPr lang="en-US" dirty="0" err="1"/>
              <a:t>arg</a:t>
            </a:r>
            <a:r>
              <a:rPr lang="en-US" dirty="0"/>
              <a:t> representing the latest click</a:t>
            </a:r>
          </a:p>
          <a:p>
            <a:pPr lvl="1"/>
            <a:r>
              <a:rPr lang="en-US" dirty="0" err="1"/>
              <a:t>getDisplayVal</a:t>
            </a:r>
            <a:r>
              <a:rPr lang="en-US" dirty="0"/>
              <a:t>() just returns the String that the GUI should display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61112-0333-4F9B-BDF3-43E4D8BD0DB2}"/>
              </a:ext>
            </a:extLst>
          </p:cNvPr>
          <p:cNvSpPr txBox="1"/>
          <p:nvPr/>
        </p:nvSpPr>
        <p:spPr>
          <a:xfrm>
            <a:off x="76200" y="6434757"/>
            <a:ext cx="600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PrimitiveTypewriter.java, PrimitiveTypewriterBackend.java</a:t>
            </a:r>
          </a:p>
        </p:txBody>
      </p:sp>
    </p:spTree>
    <p:extLst>
      <p:ext uri="{BB962C8B-B14F-4D97-AF65-F5344CB8AC3E}">
        <p14:creationId xmlns:p14="http://schemas.microsoft.com/office/powerpoint/2010/main" val="128766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1353800" cy="4437149"/>
          </a:xfrm>
        </p:spPr>
        <p:txBody>
          <a:bodyPr/>
          <a:lstStyle/>
          <a:p>
            <a:r>
              <a:rPr lang="en-US" dirty="0"/>
              <a:t>main() instantiates an instance of a class that extends </a:t>
            </a:r>
            <a:r>
              <a:rPr lang="en-US" dirty="0" err="1"/>
              <a:t>JFrame</a:t>
            </a:r>
            <a:r>
              <a:rPr lang="en-US" dirty="0"/>
              <a:t> </a:t>
            </a:r>
            <a:r>
              <a:rPr lang="en-US" b="1" baseline="30000" dirty="0"/>
              <a:t>1</a:t>
            </a:r>
          </a:p>
          <a:p>
            <a:r>
              <a:rPr lang="en-US" dirty="0"/>
              <a:t>That class’s constructor handles layout and “plumbing” to facilitate program’s business logic</a:t>
            </a:r>
          </a:p>
          <a:p>
            <a:pPr lvl="1">
              <a:tabLst>
                <a:tab pos="2571750" algn="l"/>
              </a:tabLst>
            </a:pPr>
            <a:r>
              <a:rPr lang="en-US" dirty="0"/>
              <a:t>Layout:	Lays out the </a:t>
            </a:r>
            <a:r>
              <a:rPr lang="en-US" dirty="0" err="1"/>
              <a:t>JFrame</a:t>
            </a:r>
            <a:r>
              <a:rPr lang="en-US" dirty="0"/>
              <a:t> by adding widgets</a:t>
            </a:r>
          </a:p>
          <a:p>
            <a:pPr lvl="1">
              <a:tabLst>
                <a:tab pos="2571750" algn="l"/>
              </a:tabLst>
            </a:pPr>
            <a:r>
              <a:rPr lang="en-US" dirty="0"/>
              <a:t>Plumbing:	Adds listeners to widgets, to enable user interaction</a:t>
            </a:r>
          </a:p>
          <a:p>
            <a:pPr lvl="1">
              <a:tabLst>
                <a:tab pos="2571750" algn="l"/>
              </a:tabLst>
            </a:pPr>
            <a:r>
              <a:rPr lang="en-US" dirty="0"/>
              <a:t>Business logic:	When the user triggers an event (e.g. clicks a button) </a:t>
            </a:r>
            <a:br>
              <a:rPr lang="en-US" dirty="0"/>
            </a:br>
            <a:r>
              <a:rPr lang="en-US" dirty="0"/>
              <a:t>	the listener runs an event-specific method </a:t>
            </a:r>
            <a:br>
              <a:rPr lang="en-US" dirty="0"/>
            </a:br>
            <a:r>
              <a:rPr lang="en-US" dirty="0"/>
              <a:t>	whose code responds to the event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5A144-C4D3-4DDF-B36A-AC85DC52309B}"/>
              </a:ext>
            </a:extLst>
          </p:cNvPr>
          <p:cNvSpPr txBox="1"/>
          <p:nvPr/>
        </p:nvSpPr>
        <p:spPr>
          <a:xfrm>
            <a:off x="76200" y="6157758"/>
            <a:ext cx="10695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30000" dirty="0"/>
              <a:t>1</a:t>
            </a:r>
            <a:r>
              <a:rPr lang="en-US" dirty="0"/>
              <a:t> Dr. Leitner occasionally puts </a:t>
            </a:r>
            <a:r>
              <a:rPr lang="en-US" dirty="0" err="1"/>
              <a:t>JFrame’s</a:t>
            </a:r>
            <a:r>
              <a:rPr lang="en-US" dirty="0"/>
              <a:t> declaration, layout, listener, and business logic in main(). </a:t>
            </a:r>
            <a:r>
              <a:rPr lang="en-US" b="1" dirty="0"/>
              <a:t>Don’t do that!!!</a:t>
            </a:r>
            <a:endParaRPr lang="en-US" dirty="0"/>
          </a:p>
          <a:p>
            <a:r>
              <a:rPr lang="en-US" dirty="0"/>
              <a:t>See HelloWorldV10.java</a:t>
            </a:r>
          </a:p>
        </p:txBody>
      </p:sp>
    </p:spTree>
    <p:extLst>
      <p:ext uri="{BB962C8B-B14F-4D97-AF65-F5344CB8AC3E}">
        <p14:creationId xmlns:p14="http://schemas.microsoft.com/office/powerpoint/2010/main" val="203606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7F53-B7C8-48C7-98AC-67838FAD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0165-4994-4BDF-9DA8-F6EE6FCD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>
            <a:normAutofit/>
          </a:bodyPr>
          <a:lstStyle/>
          <a:p>
            <a:r>
              <a:rPr lang="en-US" sz="2400" dirty="0"/>
              <a:t>Java doesn’t do “multiple inheritance” because it’s too complicated</a:t>
            </a:r>
          </a:p>
          <a:p>
            <a:pPr lvl="1"/>
            <a:r>
              <a:rPr lang="en-US" sz="2000" dirty="0"/>
              <a:t>E.g. which parent’s .equals() does the subclass inherit?</a:t>
            </a:r>
          </a:p>
          <a:p>
            <a:r>
              <a:rPr lang="en-US" sz="2400" dirty="0"/>
              <a:t>An interface is similar to an abstract class. It specifies behavior.</a:t>
            </a:r>
          </a:p>
          <a:p>
            <a:pPr lvl="1"/>
            <a:r>
              <a:rPr lang="en-US" sz="2000" dirty="0"/>
              <a:t>Specifies methods' signatures that a class implementing the interface must provide</a:t>
            </a:r>
          </a:p>
          <a:p>
            <a:pPr lvl="2"/>
            <a:r>
              <a:rPr lang="en-US" sz="1800" dirty="0"/>
              <a:t>It’s like an abstract class's abstract methods</a:t>
            </a:r>
          </a:p>
          <a:p>
            <a:pPr lvl="1"/>
            <a:r>
              <a:rPr lang="en-US" sz="2000" dirty="0"/>
              <a:t>Does not specify instance variables</a:t>
            </a:r>
          </a:p>
          <a:p>
            <a:pPr lvl="2"/>
            <a:r>
              <a:rPr lang="en-US" sz="1800" dirty="0"/>
              <a:t>It can specify static final variables</a:t>
            </a:r>
          </a:p>
          <a:p>
            <a:r>
              <a:rPr lang="en-US" sz="2400" dirty="0"/>
              <a:t>A class can implement multiple interfaces</a:t>
            </a:r>
          </a:p>
          <a:p>
            <a:r>
              <a:rPr lang="en-US" sz="2400" dirty="0"/>
              <a:t>His Shape Interface requires implementing classes to have 2 methods:</a:t>
            </a:r>
          </a:p>
          <a:p>
            <a:pPr lvl="1"/>
            <a:r>
              <a:rPr lang="en-US" sz="2000" dirty="0"/>
              <a:t>public double </a:t>
            </a:r>
            <a:r>
              <a:rPr lang="en-US" sz="2000" dirty="0" err="1"/>
              <a:t>getPerimiter</a:t>
            </a:r>
            <a:r>
              <a:rPr lang="en-US" sz="2000" dirty="0"/>
              <a:t>();	</a:t>
            </a:r>
            <a:r>
              <a:rPr lang="en-US" sz="1600" dirty="0"/>
              <a:t>•</a:t>
            </a:r>
            <a:r>
              <a:rPr lang="en-US" sz="2000" dirty="0"/>
              <a:t>  public double </a:t>
            </a:r>
            <a:r>
              <a:rPr lang="en-US" sz="2000" dirty="0" err="1"/>
              <a:t>getArea</a:t>
            </a:r>
            <a:r>
              <a:rPr lang="en-US" sz="2000" dirty="0"/>
              <a:t>();</a:t>
            </a:r>
          </a:p>
          <a:p>
            <a:r>
              <a:rPr lang="en-US" sz="2400" dirty="0"/>
              <a:t>Shape [] shapes = { new Circle(), new Rectangle(), new Triangle() 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F1EC1-0606-4489-8B0A-27F353FE301C}"/>
              </a:ext>
            </a:extLst>
          </p:cNvPr>
          <p:cNvSpPr txBox="1"/>
          <p:nvPr/>
        </p:nvSpPr>
        <p:spPr>
          <a:xfrm>
            <a:off x="73151" y="6434757"/>
            <a:ext cx="870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Shape.java, Circle.java, Rectangle.java, Triangle.java, ShapeDemo.java</a:t>
            </a:r>
          </a:p>
        </p:txBody>
      </p:sp>
    </p:spTree>
    <p:extLst>
      <p:ext uri="{BB962C8B-B14F-4D97-AF65-F5344CB8AC3E}">
        <p14:creationId xmlns:p14="http://schemas.microsoft.com/office/powerpoint/2010/main" val="26148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2148840"/>
          </a:xfrm>
        </p:spPr>
        <p:txBody>
          <a:bodyPr/>
          <a:lstStyle/>
          <a:p>
            <a:r>
              <a:rPr lang="en-US" dirty="0"/>
              <a:t>So far you’ve written linear programs: </a:t>
            </a:r>
          </a:p>
          <a:p>
            <a:pPr lvl="1"/>
            <a:r>
              <a:rPr lang="en-US" dirty="0"/>
              <a:t>Execution starts in main()</a:t>
            </a:r>
          </a:p>
          <a:p>
            <a:pPr lvl="1"/>
            <a:r>
              <a:rPr lang="en-US" dirty="0"/>
              <a:t>When main() is done, the program is done</a:t>
            </a:r>
          </a:p>
          <a:p>
            <a:r>
              <a:rPr lang="en-US" dirty="0"/>
              <a:t>Event-driven programs respond to “events”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C6ED03E-C912-48DD-A469-5C2DF46E0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5119"/>
              </p:ext>
            </p:extLst>
          </p:nvPr>
        </p:nvGraphicFramePr>
        <p:xfrm>
          <a:off x="1515979" y="3188360"/>
          <a:ext cx="10419347" cy="2947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9905">
                  <a:extLst>
                    <a:ext uri="{9D8B030D-6E8A-4147-A177-3AD203B41FA5}">
                      <a16:colId xmlns:a16="http://schemas.microsoft.com/office/drawing/2014/main" val="125510672"/>
                    </a:ext>
                  </a:extLst>
                </a:gridCol>
                <a:gridCol w="8169442">
                  <a:extLst>
                    <a:ext uri="{9D8B030D-6E8A-4147-A177-3AD203B41FA5}">
                      <a16:colId xmlns:a16="http://schemas.microsoft.com/office/drawing/2014/main" val="1878426036"/>
                    </a:ext>
                  </a:extLst>
                </a:gridCol>
              </a:tblGrid>
              <a:tr h="491289">
                <a:tc>
                  <a:txBody>
                    <a:bodyPr/>
                    <a:lstStyle/>
                    <a:p>
                      <a:r>
                        <a:rPr lang="en-US" sz="2400" dirty="0"/>
                        <a:t>Event Type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748836"/>
                  </a:ext>
                </a:extLst>
              </a:tr>
              <a:tr h="491289">
                <a:tc>
                  <a:txBody>
                    <a:bodyPr/>
                    <a:lstStyle/>
                    <a:p>
                      <a:r>
                        <a:rPr lang="en-US" sz="2400" dirty="0"/>
                        <a:t>Action events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click a button, radio button, checkbox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1858671"/>
                  </a:ext>
                </a:extLst>
              </a:tr>
              <a:tr h="491289">
                <a:tc>
                  <a:txBody>
                    <a:bodyPr/>
                    <a:lstStyle/>
                    <a:p>
                      <a:r>
                        <a:rPr lang="en-US" sz="2400" dirty="0"/>
                        <a:t>Window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window minimized, restored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06803"/>
                  </a:ext>
                </a:extLst>
              </a:tr>
              <a:tr h="491289">
                <a:tc>
                  <a:txBody>
                    <a:bodyPr/>
                    <a:lstStyle/>
                    <a:p>
                      <a:r>
                        <a:rPr lang="en-US" sz="2400" dirty="0"/>
                        <a:t>Mouse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mouse button pressed, released, clicked (pressed &amp; released)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253045"/>
                  </a:ext>
                </a:extLst>
              </a:tr>
              <a:tr h="491289">
                <a:tc>
                  <a:txBody>
                    <a:bodyPr/>
                    <a:lstStyle/>
                    <a:p>
                      <a:r>
                        <a:rPr lang="en-US" sz="2400" dirty="0"/>
                        <a:t>Focus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focus gained, lost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22664"/>
                  </a:ext>
                </a:extLst>
              </a:tr>
              <a:tr h="491289">
                <a:tc>
                  <a:txBody>
                    <a:bodyPr/>
                    <a:lstStyle/>
                    <a:p>
                      <a:r>
                        <a:rPr lang="en-US" sz="2400" dirty="0"/>
                        <a:t>Keyboard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key pressed, released, typed (pressed &amp; released)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44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54880"/>
          </a:xfrm>
        </p:spPr>
        <p:txBody>
          <a:bodyPr/>
          <a:lstStyle/>
          <a:p>
            <a:r>
              <a:rPr lang="en-US" dirty="0"/>
              <a:t>Listeners are classes that implement a listener-specific interface</a:t>
            </a:r>
          </a:p>
          <a:p>
            <a:r>
              <a:rPr lang="en-US" dirty="0"/>
              <a:t>Different approaches to structuring listener classes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478931-5DD1-4208-B5FE-6267D602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08432"/>
              </p:ext>
            </p:extLst>
          </p:nvPr>
        </p:nvGraphicFramePr>
        <p:xfrm>
          <a:off x="1173018" y="2483815"/>
          <a:ext cx="11018982" cy="229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3597">
                  <a:extLst>
                    <a:ext uri="{9D8B030D-6E8A-4147-A177-3AD203B41FA5}">
                      <a16:colId xmlns:a16="http://schemas.microsoft.com/office/drawing/2014/main" val="137703061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936858554"/>
                    </a:ext>
                  </a:extLst>
                </a:gridCol>
                <a:gridCol w="4157785">
                  <a:extLst>
                    <a:ext uri="{9D8B030D-6E8A-4147-A177-3AD203B41FA5}">
                      <a16:colId xmlns:a16="http://schemas.microsoft.com/office/drawing/2014/main" val="1399937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7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the </a:t>
                      </a:r>
                      <a:r>
                        <a:rPr lang="en-US" dirty="0" err="1"/>
                        <a:t>JFrame</a:t>
                      </a:r>
                      <a:r>
                        <a:rPr lang="en-US" dirty="0"/>
                        <a:t> 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Structurally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readable &amp; one listener must handle every widget’s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inner class(es)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unreadable &amp; different widgets can have different listeners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Still unreadable &amp; one listener might still</a:t>
                      </a:r>
                      <a:br>
                        <a:rPr lang="en-US" dirty="0"/>
                      </a:br>
                      <a:r>
                        <a:rPr lang="en-US" dirty="0"/>
                        <a:t>handle several widgets’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7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anonymous inner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readable &amp; each widget has its own listener.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Slight syntactical learning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00409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9F735E9C-0F72-4131-A258-C6FF62BE0481}"/>
              </a:ext>
            </a:extLst>
          </p:cNvPr>
          <p:cNvSpPr/>
          <p:nvPr/>
        </p:nvSpPr>
        <p:spPr>
          <a:xfrm>
            <a:off x="399570" y="4217356"/>
            <a:ext cx="683879" cy="20746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8DEDF-2504-4209-96E1-9B53335DA9B4}"/>
              </a:ext>
            </a:extLst>
          </p:cNvPr>
          <p:cNvSpPr txBox="1"/>
          <p:nvPr/>
        </p:nvSpPr>
        <p:spPr>
          <a:xfrm>
            <a:off x="76200" y="6434757"/>
            <a:ext cx="636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HelloWorldV10.java, HelloWorldV11.java, HelloWorldV12.java</a:t>
            </a:r>
          </a:p>
        </p:txBody>
      </p:sp>
    </p:spTree>
    <p:extLst>
      <p:ext uri="{BB962C8B-B14F-4D97-AF65-F5344CB8AC3E}">
        <p14:creationId xmlns:p14="http://schemas.microsoft.com/office/powerpoint/2010/main" val="221685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FooListener</a:t>
            </a:r>
            <a:r>
              <a:rPr lang="en-US" dirty="0"/>
              <a:t> v. </a:t>
            </a:r>
            <a:r>
              <a:rPr lang="en-US" dirty="0" err="1"/>
              <a:t>FooAdapter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54880"/>
          </a:xfrm>
        </p:spPr>
        <p:txBody>
          <a:bodyPr/>
          <a:lstStyle/>
          <a:p>
            <a:r>
              <a:rPr lang="en-US" dirty="0"/>
              <a:t>A class tasked with processing a Foo event either</a:t>
            </a:r>
          </a:p>
          <a:p>
            <a:pPr lvl="1"/>
            <a:r>
              <a:rPr lang="en-US" dirty="0"/>
              <a:t>Implements the </a:t>
            </a:r>
            <a:r>
              <a:rPr lang="en-US" dirty="0" err="1"/>
              <a:t>FooListener</a:t>
            </a:r>
            <a:r>
              <a:rPr lang="en-US" dirty="0"/>
              <a:t> interface (and all the methods it contains) or </a:t>
            </a:r>
          </a:p>
          <a:p>
            <a:pPr lvl="1"/>
            <a:r>
              <a:rPr lang="en-US" dirty="0"/>
              <a:t>Extends the abstract </a:t>
            </a:r>
            <a:r>
              <a:rPr lang="en-US" dirty="0" err="1"/>
              <a:t>FooAdapter</a:t>
            </a:r>
            <a:r>
              <a:rPr lang="en-US" dirty="0"/>
              <a:t> class (overriding only the methods of interest)</a:t>
            </a:r>
          </a:p>
          <a:p>
            <a:r>
              <a:rPr lang="en-US" dirty="0" err="1"/>
              <a:t>FooAdapter</a:t>
            </a:r>
            <a:r>
              <a:rPr lang="en-US" dirty="0"/>
              <a:t> satisfies the compiler because it implements </a:t>
            </a:r>
            <a:r>
              <a:rPr lang="en-US" dirty="0" err="1"/>
              <a:t>FooListener</a:t>
            </a:r>
            <a:endParaRPr lang="en-US" dirty="0"/>
          </a:p>
          <a:p>
            <a:pPr lvl="1"/>
            <a:r>
              <a:rPr lang="en-US" dirty="0"/>
              <a:t>And it’s simpler because the user only overrides the methods of interest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0F450-94CB-4D42-B4A9-AD1091C396E5}"/>
              </a:ext>
            </a:extLst>
          </p:cNvPr>
          <p:cNvSpPr txBox="1"/>
          <p:nvPr/>
        </p:nvSpPr>
        <p:spPr>
          <a:xfrm>
            <a:off x="76200" y="6434757"/>
            <a:ext cx="72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see examples of both approaches in subsequent slides’ sample code.</a:t>
            </a:r>
          </a:p>
        </p:txBody>
      </p:sp>
    </p:spTree>
    <p:extLst>
      <p:ext uri="{BB962C8B-B14F-4D97-AF65-F5344CB8AC3E}">
        <p14:creationId xmlns:p14="http://schemas.microsoft.com/office/powerpoint/2010/main" val="223826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Action Events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1F5E3-4154-40E6-B9EC-92736F1A55BD}"/>
              </a:ext>
            </a:extLst>
          </p:cNvPr>
          <p:cNvSpPr txBox="1"/>
          <p:nvPr/>
        </p:nvSpPr>
        <p:spPr>
          <a:xfrm>
            <a:off x="76200" y="6434757"/>
            <a:ext cx="278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ActionEventsDemo.java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A1DA2264-0FB6-4F66-B5A5-53AA2EB7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92" y="1254718"/>
            <a:ext cx="5509063" cy="48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E54-70D1-45F4-9514-DD9AFDE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WindowListener</a:t>
            </a:r>
            <a:r>
              <a:rPr lang="en-US" dirty="0"/>
              <a:t> </a:t>
            </a:r>
            <a:r>
              <a:rPr lang="en-US" dirty="0" err="1"/>
              <a:t>windowListener</a:t>
            </a:r>
            <a:r>
              <a:rPr lang="en-US" dirty="0"/>
              <a:t> implements </a:t>
            </a:r>
            <a:r>
              <a:rPr lang="en-US" dirty="0" err="1"/>
              <a:t>WindowListener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windowOpened</a:t>
            </a:r>
            <a:r>
              <a:rPr lang="en-US" dirty="0"/>
              <a:t>( </a:t>
            </a:r>
            <a:r>
              <a:rPr lang="en-US" dirty="0" err="1"/>
              <a:t>WindowEvent</a:t>
            </a:r>
            <a:r>
              <a:rPr lang="en-US" dirty="0"/>
              <a:t> we ) {}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windowClosing</a:t>
            </a:r>
            <a:r>
              <a:rPr lang="en-US" dirty="0"/>
              <a:t>( </a:t>
            </a:r>
            <a:r>
              <a:rPr lang="en-US" dirty="0" err="1"/>
              <a:t>WindowEvent</a:t>
            </a:r>
            <a:r>
              <a:rPr lang="en-US" dirty="0"/>
              <a:t> we ) {}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windowClosed</a:t>
            </a:r>
            <a:r>
              <a:rPr lang="en-US" dirty="0"/>
              <a:t>( </a:t>
            </a:r>
            <a:r>
              <a:rPr lang="en-US" dirty="0" err="1"/>
              <a:t>WindowEvent</a:t>
            </a:r>
            <a:r>
              <a:rPr lang="en-US" dirty="0"/>
              <a:t> we ) {}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windowIconified</a:t>
            </a:r>
            <a:r>
              <a:rPr lang="en-US" dirty="0"/>
              <a:t>( </a:t>
            </a:r>
            <a:r>
              <a:rPr lang="en-US" dirty="0" err="1"/>
              <a:t>WindowEvent</a:t>
            </a:r>
            <a:r>
              <a:rPr lang="en-US" dirty="0"/>
              <a:t> we ) {}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windowDeiconified</a:t>
            </a:r>
            <a:r>
              <a:rPr lang="en-US" dirty="0"/>
              <a:t>( </a:t>
            </a:r>
            <a:r>
              <a:rPr lang="en-US" dirty="0" err="1"/>
              <a:t>WindowEvent</a:t>
            </a:r>
            <a:r>
              <a:rPr lang="en-US" dirty="0"/>
              <a:t> we ) {}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windowActivated</a:t>
            </a:r>
            <a:r>
              <a:rPr lang="en-US" dirty="0"/>
              <a:t>( </a:t>
            </a:r>
            <a:r>
              <a:rPr lang="en-US" dirty="0" err="1"/>
              <a:t>WindowEvent</a:t>
            </a:r>
            <a:r>
              <a:rPr lang="en-US" dirty="0"/>
              <a:t> we ) {}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windowDeactivated</a:t>
            </a:r>
            <a:r>
              <a:rPr lang="en-US" dirty="0"/>
              <a:t>( </a:t>
            </a:r>
            <a:r>
              <a:rPr lang="en-US" dirty="0" err="1"/>
              <a:t>WindowEvent</a:t>
            </a:r>
            <a:r>
              <a:rPr lang="en-US" dirty="0"/>
              <a:t> we ) {}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windowGainedFocus</a:t>
            </a:r>
            <a:r>
              <a:rPr lang="en-US" dirty="0"/>
              <a:t>( </a:t>
            </a:r>
            <a:r>
              <a:rPr lang="en-US" dirty="0" err="1"/>
              <a:t>WindowEvent</a:t>
            </a:r>
            <a:r>
              <a:rPr lang="en-US" dirty="0"/>
              <a:t> we ) {} 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windowLostFocus</a:t>
            </a:r>
            <a:r>
              <a:rPr lang="en-US" dirty="0"/>
              <a:t>( </a:t>
            </a:r>
            <a:r>
              <a:rPr lang="en-US" dirty="0" err="1"/>
              <a:t>WindowEvent</a:t>
            </a:r>
            <a:r>
              <a:rPr lang="en-US" dirty="0"/>
              <a:t> we ) {}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windowStateChanged</a:t>
            </a:r>
            <a:r>
              <a:rPr lang="en-US" dirty="0"/>
              <a:t>( </a:t>
            </a:r>
            <a:r>
              <a:rPr lang="en-US" dirty="0" err="1"/>
              <a:t>WindowEvent</a:t>
            </a:r>
            <a:r>
              <a:rPr lang="en-US" dirty="0"/>
              <a:t> we ) {}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WindowAdapter</a:t>
            </a:r>
            <a:r>
              <a:rPr lang="en-US" dirty="0"/>
              <a:t> </a:t>
            </a:r>
            <a:r>
              <a:rPr lang="en-US" dirty="0" err="1"/>
              <a:t>windowListener</a:t>
            </a:r>
            <a:r>
              <a:rPr lang="en-US" dirty="0"/>
              <a:t> extends </a:t>
            </a:r>
            <a:r>
              <a:rPr lang="en-US" dirty="0" err="1"/>
              <a:t>WindowAdapter</a:t>
            </a:r>
            <a:r>
              <a:rPr lang="en-US" dirty="0"/>
              <a:t> {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1F5E3-4154-40E6-B9EC-92736F1A55BD}"/>
              </a:ext>
            </a:extLst>
          </p:cNvPr>
          <p:cNvSpPr txBox="1"/>
          <p:nvPr/>
        </p:nvSpPr>
        <p:spPr>
          <a:xfrm>
            <a:off x="76200" y="6434757"/>
            <a:ext cx="620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WindowEventsDemoV01.java, WindowEventsDemoV02.java</a:t>
            </a:r>
          </a:p>
        </p:txBody>
      </p:sp>
    </p:spTree>
    <p:extLst>
      <p:ext uri="{BB962C8B-B14F-4D97-AF65-F5344CB8AC3E}">
        <p14:creationId xmlns:p14="http://schemas.microsoft.com/office/powerpoint/2010/main" val="315280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E54-70D1-45F4-9514-DD9AFDE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MouseListener</a:t>
            </a:r>
            <a:r>
              <a:rPr lang="en-US" dirty="0"/>
              <a:t> </a:t>
            </a:r>
            <a:r>
              <a:rPr lang="en-US" dirty="0" err="1"/>
              <a:t>mouseListener</a:t>
            </a:r>
            <a:r>
              <a:rPr lang="en-US" dirty="0"/>
              <a:t> implements </a:t>
            </a:r>
            <a:r>
              <a:rPr lang="en-US" dirty="0" err="1"/>
              <a:t>MouseListener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mouseClicked</a:t>
            </a:r>
            <a:r>
              <a:rPr lang="en-US" dirty="0"/>
              <a:t>( </a:t>
            </a:r>
            <a:r>
              <a:rPr lang="en-US" dirty="0" err="1"/>
              <a:t>MouseEvent</a:t>
            </a:r>
            <a:r>
              <a:rPr lang="en-US" dirty="0"/>
              <a:t> me ) {}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mouseEntered</a:t>
            </a:r>
            <a:r>
              <a:rPr lang="en-US" dirty="0"/>
              <a:t>( </a:t>
            </a:r>
            <a:r>
              <a:rPr lang="en-US" dirty="0" err="1"/>
              <a:t>MouseEvent</a:t>
            </a:r>
            <a:r>
              <a:rPr lang="en-US" dirty="0"/>
              <a:t> me ) {}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mouseExited</a:t>
            </a:r>
            <a:r>
              <a:rPr lang="en-US" dirty="0"/>
              <a:t>( </a:t>
            </a:r>
            <a:r>
              <a:rPr lang="en-US" dirty="0" err="1"/>
              <a:t>MouseEvent</a:t>
            </a:r>
            <a:r>
              <a:rPr lang="en-US" dirty="0"/>
              <a:t> me ) {}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mousePressed</a:t>
            </a:r>
            <a:r>
              <a:rPr lang="en-US" dirty="0"/>
              <a:t>( </a:t>
            </a:r>
            <a:r>
              <a:rPr lang="en-US" dirty="0" err="1"/>
              <a:t>MouseEvent</a:t>
            </a:r>
            <a:r>
              <a:rPr lang="en-US" dirty="0"/>
              <a:t> me ) {}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mouseReleased</a:t>
            </a:r>
            <a:r>
              <a:rPr lang="en-US" dirty="0"/>
              <a:t>( </a:t>
            </a:r>
            <a:r>
              <a:rPr lang="en-US" dirty="0" err="1"/>
              <a:t>MouseEvent</a:t>
            </a:r>
            <a:r>
              <a:rPr lang="en-US" dirty="0"/>
              <a:t> me 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MouseAdapter</a:t>
            </a:r>
            <a:r>
              <a:rPr lang="en-US" dirty="0"/>
              <a:t> </a:t>
            </a:r>
            <a:r>
              <a:rPr lang="en-US" dirty="0" err="1"/>
              <a:t>mouseListener</a:t>
            </a:r>
            <a:r>
              <a:rPr lang="en-US" dirty="0"/>
              <a:t> extends </a:t>
            </a:r>
            <a:r>
              <a:rPr lang="en-US" dirty="0" err="1"/>
              <a:t>MouseAdapter</a:t>
            </a:r>
            <a:r>
              <a:rPr lang="en-US" dirty="0"/>
              <a:t> {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1F5E3-4154-40E6-B9EC-92736F1A55BD}"/>
              </a:ext>
            </a:extLst>
          </p:cNvPr>
          <p:cNvSpPr txBox="1"/>
          <p:nvPr/>
        </p:nvSpPr>
        <p:spPr>
          <a:xfrm>
            <a:off x="76200" y="6434757"/>
            <a:ext cx="591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MouseEventsDemoV01.java, MouseEventsDemoV02.java</a:t>
            </a:r>
          </a:p>
        </p:txBody>
      </p:sp>
    </p:spTree>
    <p:extLst>
      <p:ext uri="{BB962C8B-B14F-4D97-AF65-F5344CB8AC3E}">
        <p14:creationId xmlns:p14="http://schemas.microsoft.com/office/powerpoint/2010/main" val="42886064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1035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1_Office Theme</vt:lpstr>
      <vt:lpstr>Section 09 (week of Oct 30): Event Handling part 2</vt:lpstr>
      <vt:lpstr>Swing program structure</vt:lpstr>
      <vt:lpstr>Interfaces</vt:lpstr>
      <vt:lpstr>Event-driven programming</vt:lpstr>
      <vt:lpstr>Listeners</vt:lpstr>
      <vt:lpstr>FooListener v. FooAdapter</vt:lpstr>
      <vt:lpstr>Action Events</vt:lpstr>
      <vt:lpstr>Window events</vt:lpstr>
      <vt:lpstr>Mouse events</vt:lpstr>
      <vt:lpstr>Focus events</vt:lpstr>
      <vt:lpstr>Keyboard events</vt:lpstr>
      <vt:lpstr>Drawing</vt:lpstr>
      <vt:lpstr>Demo illustrating Calculator’s required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11 Section Agenda</dc:title>
  <dc:creator>David</dc:creator>
  <cp:lastModifiedBy>David Habermehl</cp:lastModifiedBy>
  <cp:revision>306</cp:revision>
  <cp:lastPrinted>2019-10-17T15:51:32Z</cp:lastPrinted>
  <dcterms:created xsi:type="dcterms:W3CDTF">2018-09-11T21:34:45Z</dcterms:created>
  <dcterms:modified xsi:type="dcterms:W3CDTF">2023-10-26T15:54:41Z</dcterms:modified>
</cp:coreProperties>
</file>