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92" r:id="rId2"/>
    <p:sldId id="317" r:id="rId3"/>
    <p:sldId id="257" r:id="rId4"/>
    <p:sldId id="300" r:id="rId5"/>
    <p:sldId id="258" r:id="rId6"/>
    <p:sldId id="263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93" r:id="rId16"/>
    <p:sldId id="313" r:id="rId17"/>
    <p:sldId id="294" r:id="rId18"/>
    <p:sldId id="268" r:id="rId19"/>
  </p:sldIdLst>
  <p:sldSz cx="12192000" cy="68580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6D8642-738A-402D-A739-E5785CDB948A}">
          <p14:sldIdLst>
            <p14:sldId id="292"/>
            <p14:sldId id="317"/>
            <p14:sldId id="257"/>
            <p14:sldId id="300"/>
            <p14:sldId id="258"/>
            <p14:sldId id="263"/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  <p14:sldId id="293"/>
            <p14:sldId id="313"/>
            <p14:sldId id="294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25" autoAdjust="0"/>
    <p:restoredTop sz="93474" autoAdjust="0"/>
  </p:normalViewPr>
  <p:slideViewPr>
    <p:cSldViewPr snapToGrid="0">
      <p:cViewPr varScale="1">
        <p:scale>
          <a:sx n="59" d="100"/>
          <a:sy n="59" d="100"/>
        </p:scale>
        <p:origin x="390" y="2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301" cy="367423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9258" y="0"/>
            <a:ext cx="4160301" cy="367423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r">
              <a:defRPr sz="1200"/>
            </a:lvl1pPr>
          </a:lstStyle>
          <a:p>
            <a:fld id="{6B027DC5-2E96-4922-B41C-6EF545FBF78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9" tIns="47540" rIns="95079" bIns="4754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50" y="3521271"/>
            <a:ext cx="7680303" cy="2879529"/>
          </a:xfrm>
          <a:prstGeom prst="rect">
            <a:avLst/>
          </a:prstGeom>
        </p:spPr>
        <p:txBody>
          <a:bodyPr vert="horz" lIns="95079" tIns="47540" rIns="95079" bIns="4754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947779"/>
            <a:ext cx="4160301" cy="367422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9258" y="6947779"/>
            <a:ext cx="4160301" cy="367422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r">
              <a:defRPr sz="1200"/>
            </a:lvl1pPr>
          </a:lstStyle>
          <a:p>
            <a:fld id="{72A6B705-CD4D-4C26-B3C0-6345942A2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3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8C8A-43CE-4889-8688-1F8AA10B2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33586-5719-4A74-BA4F-202B88FBC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6F48-3088-4E27-B46F-42AFF2DB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0C9FA-1755-4B7E-BEE7-BCA7B886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8D665-84CC-40AB-A16A-6AAC1FBA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9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CD4E-7EFC-4440-820B-E9A9B001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55DF4-6AC0-4043-8B71-921747AD1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690E2-D49C-49E5-9B1F-F237D345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D8CE4-7D24-434B-B96F-2E047B28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B24B8-AAAA-4E8B-838D-ED6EBC42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4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81358-47E0-4ADB-8429-0AA1FC085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62B4E-BD6E-40A6-804A-43DF986DD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8C2B4-BD8E-492C-BE24-0322B142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4F9ED-1D25-42A7-9C1F-F93D7841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3E3C4-B243-4E9F-ABFB-24926DC9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8904-B76D-4A1D-9655-734EC0EB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125"/>
            <a:ext cx="10515600" cy="73152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8446A-8443-4FDA-B702-AC26F3098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0515600" cy="47548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982DC-5D80-4DB6-808E-D48D60F3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437EB-1E14-4444-9A77-C3457D01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FAE55-CE21-4072-97F7-5B33EA33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5C1A-92D2-4163-B280-E3156EEE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3D5A3-D4D9-4758-971E-6031E81F5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2729B-6063-4A24-9C0D-5565AE57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1214A-087B-4D18-9D7B-F6F55DE0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DA311-CF50-4B19-B8F5-BE82BA16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5FC3-5756-477B-867F-B22FBE41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E1F71-A6E3-44A8-8D5A-8F96F86F3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2130D-297B-47C6-A9C1-43DC9E15A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E488C-DDC3-492C-91C0-B7C890FB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9A53B-FA4F-46B4-9DE6-FC8AFFA0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E2E84-8685-4692-8021-BF783DCB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DA0F-05BB-41F6-AD09-6EF3182C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03476-A402-4476-8CE1-7D4704812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58D4C-E204-4739-9192-120F1DA8A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F89C1-BC81-4C0C-B657-899998E6B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AD62E-A799-4E08-BEFC-89A8DAB0A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7A8C0-6DDE-481A-801D-855C558E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AFF46-5576-4FCB-BDC3-ACD0EF7B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85B29-189A-4FE7-946D-A2F6C91E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2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8CA0-7BD9-45B7-BF30-BA35B2DF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DB8BC-50B3-4934-A276-C9AA76B3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22AE2-1959-41C0-B5B7-E50F08C6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20F16-1368-4D88-9764-AE639BE1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7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A4154-E04B-4F00-986A-0EF221D4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95277-A787-4337-889B-17EF1860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BCA9-97EA-4D6D-BBAF-B33501E4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C88F-195C-47D0-B342-BF80802B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9584B-76B7-441E-995D-392A0ABC7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14BEE-AB76-492B-9C3D-00E4A5F9D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2BFE9-F1E2-4701-8418-A1391A69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2FE71-892C-467C-8491-A0C0309C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36F44-318F-412B-B9A1-5C14606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0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6146-5F31-4E36-88C2-BB29C425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33199-8A5A-47C2-994B-8B3AEC6C8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F7E8A-C501-4C6F-A2E6-4FF4ECC66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6A758-DB64-440F-9E19-FB1C73F3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1C8FF-C98E-41FF-9B23-21D656FC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DFB32-E601-47BD-B8DA-D19A007B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0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E304D-A130-4237-A420-05CD3A95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464AE-6509-4BA7-8C04-2255A30F3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29556-EBC0-4822-8CCC-37447D8E3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D1D37-DD61-4C8A-A1FE-BD47200FF0A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93584-068A-403C-9A10-7D9DA11DD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C6228-DEDA-40FE-8ADA-5FB727E1C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1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anvas.harvard.edu/courses/112799/pages/java-resources?module_item_id=130273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xtension.harvard.edu/logi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D43E099A-1F4C-496A-817F-F1BF3D2DD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280160"/>
            <a:ext cx="11369041" cy="52127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We'll start at 5:01 (Tuesday) and 7:16 (Wednesday) Eastern Time. 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lang="en-US" sz="2400" dirty="0"/>
          </a:p>
          <a:p>
            <a:pPr marL="971550" lvl="1" indent="-514350">
              <a:spcBef>
                <a:spcPts val="800"/>
              </a:spcBef>
              <a:buFont typeface="+mj-lt"/>
              <a:buAutoNum type="arabicPeriod"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 was due at start of the lecture 13 week at 9am.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6 and Term project are due at start of the final exam week at 9am. 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   See the Notes.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Important Dates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questions</a:t>
            </a:r>
          </a:p>
          <a:p>
            <a:pPr marL="971550" lvl="1" indent="-51435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Binary Arithmetic</a:t>
            </a:r>
          </a:p>
          <a:p>
            <a:pPr marL="971550" lvl="1" indent="-51435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Signed Integers In Binary</a:t>
            </a:r>
          </a:p>
          <a:p>
            <a:pPr marL="971550" lvl="1" indent="-51435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Octal and Hexadecimal Numbers</a:t>
            </a:r>
          </a:p>
          <a:p>
            <a:pPr marL="971550" lvl="1" indent="-51435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MIPS Architecture</a:t>
            </a:r>
          </a:p>
          <a:p>
            <a:pPr marL="971550" lvl="1" indent="-51435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MIPS Sample code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B41BB607-6189-4033-A928-2CA60AF5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760"/>
            <a:ext cx="10823618" cy="731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Section 13 (week of Dec 4): Computer Architecture, part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D7999-1BDB-396B-2A86-304D4C298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542" y="5961662"/>
            <a:ext cx="956418" cy="5284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9E31FD-4024-088E-671E-8C03DC79FB19}"/>
              </a:ext>
            </a:extLst>
          </p:cNvPr>
          <p:cNvSpPr txBox="1"/>
          <p:nvPr/>
        </p:nvSpPr>
        <p:spPr>
          <a:xfrm>
            <a:off x="73152" y="6041505"/>
            <a:ext cx="8242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sz="1800" b="1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Zip file with this section’s slides and sample code is posted to course’s                   page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kumimoji="0" lang="en-US" sz="1800" b="1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Last late submission window closes on Wednesday, Dec 20 at 9am</a:t>
            </a:r>
            <a:endParaRPr lang="en-US" b="1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6637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B8A6-E96A-4AD0-843A-538627EF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Integers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44A76-0AD9-4F63-BCA4-0E21FFCF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3603625" algn="l"/>
              </a:tabLst>
            </a:pPr>
            <a:r>
              <a:rPr lang="en-US" dirty="0"/>
              <a:t>8 bits can represent 2</a:t>
            </a:r>
            <a:r>
              <a:rPr lang="en-US" b="1" baseline="30000" dirty="0"/>
              <a:t>8</a:t>
            </a:r>
            <a:r>
              <a:rPr lang="en-US" dirty="0"/>
              <a:t>	= 256 numbers = -128 thru 127 = </a:t>
            </a:r>
            <a:r>
              <a:rPr lang="pt-BR" dirty="0"/>
              <a:t>-2</a:t>
            </a:r>
            <a:r>
              <a:rPr lang="pt-BR" b="1" baseline="30000" dirty="0"/>
              <a:t>7</a:t>
            </a:r>
            <a:r>
              <a:rPr lang="pt-BR" dirty="0"/>
              <a:t> thru 2</a:t>
            </a:r>
            <a:r>
              <a:rPr lang="pt-BR" b="1" baseline="30000" dirty="0"/>
              <a:t>7</a:t>
            </a:r>
            <a:r>
              <a:rPr lang="pt-BR" dirty="0"/>
              <a:t>-1</a:t>
            </a:r>
            <a:endParaRPr lang="en-US" dirty="0"/>
          </a:p>
          <a:p>
            <a:pPr>
              <a:tabLst>
                <a:tab pos="3603625" algn="l"/>
              </a:tabLst>
            </a:pPr>
            <a:r>
              <a:rPr lang="en-US" dirty="0"/>
              <a:t>n bits can represent 2</a:t>
            </a:r>
            <a:r>
              <a:rPr lang="en-US" b="1" baseline="30000" dirty="0"/>
              <a:t>n</a:t>
            </a:r>
            <a:r>
              <a:rPr lang="en-US" dirty="0"/>
              <a:t> numbers = </a:t>
            </a:r>
            <a:r>
              <a:rPr lang="pt-BR" dirty="0"/>
              <a:t>-2</a:t>
            </a:r>
            <a:r>
              <a:rPr lang="pt-BR" b="1" baseline="30000" dirty="0"/>
              <a:t>n-1</a:t>
            </a:r>
            <a:r>
              <a:rPr lang="pt-BR" dirty="0"/>
              <a:t> thru 2</a:t>
            </a:r>
            <a:r>
              <a:rPr lang="pt-BR" b="1" baseline="30000" dirty="0"/>
              <a:t>n-1</a:t>
            </a:r>
            <a:r>
              <a:rPr lang="pt-BR" dirty="0"/>
              <a:t>-1</a:t>
            </a:r>
            <a:endParaRPr lang="en-US" dirty="0"/>
          </a:p>
          <a:p>
            <a:r>
              <a:rPr lang="en-US" dirty="0"/>
              <a:t>To negate a number, take its "two's complement"</a:t>
            </a:r>
          </a:p>
          <a:p>
            <a:pPr lvl="1"/>
            <a:r>
              <a:rPr lang="en-US" dirty="0"/>
              <a:t>Complement (~) and increment (</a:t>
            </a:r>
            <a:r>
              <a:rPr lang="en-US" dirty="0" err="1"/>
              <a:t>cia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6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0 0 0 0 1 1 0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~6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1 1 1 1 0 0 1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~6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1 1 1 1 0 1 0 = -6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7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0 0 0 0 1 1 1 =  7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---------------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0 0 0 0 0 0 1 =  1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7139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B8A6-E96A-4AD0-843A-538627EF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Signed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44A76-0AD9-4F63-BCA4-0E21FFCF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3603625" algn="l"/>
              </a:tabLst>
            </a:pPr>
            <a:r>
              <a:rPr lang="en-US" dirty="0"/>
              <a:t>What does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1 1 1 1 1 1 1 1</a:t>
            </a:r>
            <a:r>
              <a:rPr lang="en-US" sz="2400" dirty="0"/>
              <a:t> </a:t>
            </a:r>
            <a:r>
              <a:rPr lang="en-US" dirty="0"/>
              <a:t>represent?</a:t>
            </a:r>
          </a:p>
          <a:p>
            <a:pPr>
              <a:tabLst>
                <a:tab pos="3603625" algn="l"/>
              </a:tabLst>
            </a:pPr>
            <a:r>
              <a:rPr lang="en-US" dirty="0"/>
              <a:t>Sign-bit == 1 implies it's a negative number</a:t>
            </a:r>
          </a:p>
          <a:p>
            <a:r>
              <a:rPr lang="en-US" dirty="0"/>
              <a:t>To see its positive value, </a:t>
            </a:r>
            <a:r>
              <a:rPr lang="en-US" dirty="0" err="1"/>
              <a:t>cia</a:t>
            </a:r>
            <a:r>
              <a:rPr lang="en-US" dirty="0"/>
              <a:t> it.</a:t>
            </a:r>
          </a:p>
          <a:p>
            <a:pPr marL="914400" lvl="2" indent="0"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 1 1 1 1 1 1 1 1 = 0 0 0 0 0 0 0 0</a:t>
            </a:r>
          </a:p>
          <a:p>
            <a:pPr marL="914400" lvl="2" indent="0"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+ 1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---------------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0 0 0 0 0 0 0 1</a:t>
            </a:r>
          </a:p>
          <a:p>
            <a:r>
              <a:rPr lang="en-US" dirty="0"/>
              <a:t>So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1 1 1 1 1 1 1 1</a:t>
            </a:r>
            <a:r>
              <a:rPr lang="en-US" dirty="0"/>
              <a:t> represents -1.</a:t>
            </a:r>
          </a:p>
        </p:txBody>
      </p:sp>
    </p:spTree>
    <p:extLst>
      <p:ext uri="{BB962C8B-B14F-4D97-AF65-F5344CB8AC3E}">
        <p14:creationId xmlns:p14="http://schemas.microsoft.com/office/powerpoint/2010/main" val="3012510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B8A6-E96A-4AD0-843A-538627EF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Signed Integers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44A76-0AD9-4F63-BCA4-0E21FFCF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3603625" algn="l"/>
              </a:tabLst>
            </a:pPr>
            <a:r>
              <a:rPr lang="en-US" dirty="0"/>
              <a:t>What does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1 0 0 0 0 0 0 0</a:t>
            </a:r>
            <a:r>
              <a:rPr lang="en-US" sz="2400" dirty="0"/>
              <a:t> </a:t>
            </a:r>
            <a:r>
              <a:rPr lang="en-US" dirty="0"/>
              <a:t>represent?</a:t>
            </a:r>
          </a:p>
          <a:p>
            <a:pPr>
              <a:tabLst>
                <a:tab pos="3603625" algn="l"/>
              </a:tabLst>
            </a:pPr>
            <a:r>
              <a:rPr lang="en-US" dirty="0"/>
              <a:t>Sign-bit == 1 implies it's a negative number</a:t>
            </a:r>
          </a:p>
          <a:p>
            <a:r>
              <a:rPr lang="en-US" dirty="0"/>
              <a:t>To see its positive value, </a:t>
            </a:r>
            <a:r>
              <a:rPr lang="en-US" dirty="0" err="1"/>
              <a:t>cia</a:t>
            </a:r>
            <a:r>
              <a:rPr lang="en-US" dirty="0"/>
              <a:t> it.</a:t>
            </a:r>
          </a:p>
          <a:p>
            <a:pPr marL="914400" lvl="2" indent="0"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 1 0 0 0 0 0 0 0 = 0 1 1 1 1 1 1 1</a:t>
            </a:r>
          </a:p>
          <a:p>
            <a:pPr marL="914400" lvl="2" indent="0"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+ 1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---------------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1 0 0 0 0 0 0 0</a:t>
            </a:r>
          </a:p>
          <a:p>
            <a:r>
              <a:rPr lang="en-US" dirty="0"/>
              <a:t>So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1 0 0 0 0 0 0 0</a:t>
            </a:r>
            <a:r>
              <a:rPr lang="en-US" dirty="0"/>
              <a:t> represents a negative number that can't be negated. </a:t>
            </a:r>
          </a:p>
          <a:p>
            <a:r>
              <a:rPr lang="en-US" dirty="0"/>
              <a:t>So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1 0 0 0 0 0 0 0</a:t>
            </a:r>
            <a:r>
              <a:rPr lang="en-US" dirty="0"/>
              <a:t> represents -128</a:t>
            </a:r>
            <a:r>
              <a:rPr lang="en-US" b="1" baseline="-25000" dirty="0"/>
              <a:t>10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576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A2EE-1171-458A-AE28-5DD9DB8E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and Hexadecimal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E826-C0D3-4A83-823F-D438AC28D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Octal and hexadecimal are useful because their digits are 3 or 4 bits.</a:t>
            </a:r>
          </a:p>
          <a:p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</a:t>
            </a:r>
            <a:r>
              <a:rPr lang="en-US" dirty="0"/>
              <a:t> =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dirty="0"/>
              <a:t> =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1 1 1 1 1 1 1 1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/>
              <a:t> </a:t>
            </a:r>
            <a:r>
              <a:rPr lang="en-US" dirty="0"/>
              <a:t>=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------- -------</a:t>
            </a:r>
            <a:br>
              <a:rPr lang="en-US" dirty="0"/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0377</a:t>
            </a:r>
            <a:r>
              <a:rPr lang="en-US" dirty="0"/>
              <a:t> =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377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dirty="0"/>
              <a:t> =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1 1 1 1 1 1 1 1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/>
              <a:t> =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--- ----- -----</a:t>
            </a:r>
            <a:br>
              <a:rPr lang="en-US" sz="2400" dirty="0"/>
            </a:br>
            <a:endParaRPr lang="en-US" sz="2200" baseline="-25000" dirty="0"/>
          </a:p>
        </p:txBody>
      </p:sp>
    </p:spTree>
    <p:extLst>
      <p:ext uri="{BB962C8B-B14F-4D97-AF65-F5344CB8AC3E}">
        <p14:creationId xmlns:p14="http://schemas.microsoft.com/office/powerpoint/2010/main" val="2617530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E998-4A28-4610-B645-F0F392F0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57FAB-0F13-40A6-AAE4-A1AF816F1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5577840"/>
          </a:xfrm>
        </p:spPr>
        <p:txBody>
          <a:bodyPr>
            <a:normAutofit/>
          </a:bodyPr>
          <a:lstStyle/>
          <a:p>
            <a:r>
              <a:rPr lang="en-US" dirty="0"/>
              <a:t>MIPS data sizes:</a:t>
            </a:r>
          </a:p>
          <a:p>
            <a:r>
              <a:rPr lang="en-US" dirty="0"/>
              <a:t>MIPS memory is byte-addressable</a:t>
            </a:r>
          </a:p>
          <a:p>
            <a:pPr lvl="1"/>
            <a:r>
              <a:rPr lang="en-US" dirty="0"/>
              <a:t>half word's byte address must be divisible by 2</a:t>
            </a:r>
          </a:p>
          <a:p>
            <a:pPr lvl="1"/>
            <a:r>
              <a:rPr lang="en-US" dirty="0"/>
              <a:t>word's byte address must be divisible by 4</a:t>
            </a:r>
          </a:p>
          <a:p>
            <a:r>
              <a:rPr lang="en-US" dirty="0"/>
              <a:t>MIPS has 32-bit general-purpose registers named r0 thru r31.</a:t>
            </a:r>
          </a:p>
          <a:p>
            <a:pPr lvl="1"/>
            <a:r>
              <a:rPr lang="en-US" dirty="0"/>
              <a:t>$t0 thru $t9: “temporary registers” (by convention subroutines </a:t>
            </a:r>
            <a:r>
              <a:rPr lang="en-US" i="1" dirty="0"/>
              <a:t>might</a:t>
            </a:r>
            <a:r>
              <a:rPr lang="en-US" dirty="0"/>
              <a:t> change them).</a:t>
            </a:r>
          </a:p>
          <a:p>
            <a:pPr lvl="1"/>
            <a:r>
              <a:rPr lang="en-US" dirty="0"/>
              <a:t>$s0 thru $s7: “saved registers” (by convention subroutines </a:t>
            </a:r>
            <a:r>
              <a:rPr lang="en-US" i="1" dirty="0"/>
              <a:t>won't</a:t>
            </a:r>
            <a:r>
              <a:rPr lang="en-US" dirty="0"/>
              <a:t> change them).</a:t>
            </a:r>
          </a:p>
          <a:p>
            <a:pPr lvl="1"/>
            <a:r>
              <a:rPr lang="en-US" dirty="0"/>
              <a:t>$a0 thru $a3: argument registers.</a:t>
            </a:r>
          </a:p>
          <a:p>
            <a:pPr lvl="1"/>
            <a:r>
              <a:rPr lang="en-US" dirty="0"/>
              <a:t>$v0 thru $v1: return value registers.</a:t>
            </a:r>
          </a:p>
          <a:p>
            <a:pPr lvl="1"/>
            <a:r>
              <a:rPr lang="en-US" dirty="0"/>
              <a:t>…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E18EFF-C9E6-45B4-8DDC-13093DBE2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728475"/>
              </p:ext>
            </p:extLst>
          </p:nvPr>
        </p:nvGraphicFramePr>
        <p:xfrm>
          <a:off x="3535717" y="632758"/>
          <a:ext cx="5409948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9551">
                  <a:extLst>
                    <a:ext uri="{9D8B030D-6E8A-4147-A177-3AD203B41FA5}">
                      <a16:colId xmlns:a16="http://schemas.microsoft.com/office/drawing/2014/main" val="3399473569"/>
                    </a:ext>
                  </a:extLst>
                </a:gridCol>
                <a:gridCol w="1729213">
                  <a:extLst>
                    <a:ext uri="{9D8B030D-6E8A-4147-A177-3AD203B41FA5}">
                      <a16:colId xmlns:a16="http://schemas.microsoft.com/office/drawing/2014/main" val="4202374269"/>
                    </a:ext>
                  </a:extLst>
                </a:gridCol>
                <a:gridCol w="1339913">
                  <a:extLst>
                    <a:ext uri="{9D8B030D-6E8A-4147-A177-3AD203B41FA5}">
                      <a16:colId xmlns:a16="http://schemas.microsoft.com/office/drawing/2014/main" val="2501834842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67901198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45720" marR="4572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byte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8 bits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775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half-word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 bytes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 bits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2230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2400" dirty="0"/>
                        <a:t>1 word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 half-words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 bytes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32 bits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109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D7ACB0-22A1-465C-8F00-3E2D4E99EB00}"/>
              </a:ext>
            </a:extLst>
          </p:cNvPr>
          <p:cNvSpPr txBox="1"/>
          <p:nvPr/>
        </p:nvSpPr>
        <p:spPr>
          <a:xfrm>
            <a:off x="76200" y="6182581"/>
            <a:ext cx="6517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“Useful MIPS Links &amp; Documents” on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course’s                page</a:t>
            </a:r>
          </a:p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See HelloWorld.asm</a:t>
            </a:r>
            <a:endParaRPr lang="en-US" dirty="0"/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64AB5D83-E464-CD51-994B-44BF1167A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334" y="6192261"/>
            <a:ext cx="706760" cy="4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64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E998-4A28-4610-B645-F0F392F0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57FAB-0F13-40A6-AAE4-A1AF816F1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55778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MIPS is a “load/store” architecture</a:t>
            </a:r>
          </a:p>
          <a:p>
            <a:pPr lvl="1"/>
            <a:r>
              <a:rPr lang="en-US" dirty="0"/>
              <a:t>Load data from memory into registers, do a computation, store result in memory</a:t>
            </a:r>
          </a:p>
          <a:p>
            <a:pPr marL="914400" lvl="2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</a:t>
            </a:r>
            <a:b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sb</a:t>
            </a:r>
            <a:endParaRPr lang="en-US" dirty="0"/>
          </a:p>
          <a:p>
            <a:pPr lvl="1"/>
            <a:r>
              <a:rPr lang="en-US" dirty="0"/>
              <a:t>Can use “immediate operands” stored directly in instructions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   $t0, 99</a:t>
            </a:r>
            <a:b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$t0, 12</a:t>
            </a:r>
            <a:b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$t0, -12  # there is no </a:t>
            </a:r>
            <a:r>
              <a:rPr lang="en-US" sz="2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subi</a:t>
            </a:r>
            <a: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instruction</a:t>
            </a:r>
          </a:p>
          <a:p>
            <a:pPr lvl="1"/>
            <a:r>
              <a:rPr lang="en-US" dirty="0"/>
              <a:t>Indirect addressing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la $t0, table</a:t>
            </a:r>
            <a:b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($t0)</a:t>
            </a:r>
            <a:b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b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addiu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$t0, 4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 loop</a:t>
            </a:r>
          </a:p>
          <a:p>
            <a:pPr lvl="1"/>
            <a:r>
              <a:rPr lang="en-US" dirty="0"/>
              <a:t>Move data between registers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move $t2, $t1 # $t2 contains value in $t1</a:t>
            </a:r>
            <a:b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88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CFC0-1BE9-407F-8D15-57BB518A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5188-612C-4194-9FF6-A1B78AD28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5512526"/>
          </a:xfrm>
        </p:spPr>
        <p:txBody>
          <a:bodyPr>
            <a:normAutofit/>
          </a:bodyPr>
          <a:lstStyle/>
          <a:p>
            <a:r>
              <a:rPr lang="en-US" dirty="0"/>
              <a:t>Branch and jump instructions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              ## b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someLabel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# branch unconditionally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beqz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##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beqz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$a0,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someLabel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# branch if $a0 = 0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bnez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##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$t0, $t1,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someLabel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branch if $t0 ≠ $t1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bltz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bltu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##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$t0, $t1,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someLabel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branch if $t0 &lt; $t1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ble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blez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bleu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bgtz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bgtu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## Use unsigned comparisons with memory addresses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bge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bgez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bgeu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## since memory addresses can’t be negative.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 destination is a 16-bit (±2**15) word offset from current location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   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someLabel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## jump unconditionally to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someLabel</a:t>
            </a:r>
            <a:endParaRPr lang="en-US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endParaRPr lang="en-US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 destination is 23-bit offset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044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E998-4A28-4610-B645-F0F392F0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 writing MIPS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57FAB-0F13-40A6-AAE4-A1AF816F1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5577840"/>
          </a:xfrm>
        </p:spPr>
        <p:txBody>
          <a:bodyPr>
            <a:normAutofit/>
          </a:bodyPr>
          <a:lstStyle/>
          <a:p>
            <a:r>
              <a:rPr lang="en-US" dirty="0"/>
              <a:t>Step 1: Solve the problem in Java</a:t>
            </a:r>
            <a:br>
              <a:rPr lang="en-US" dirty="0"/>
            </a:br>
            <a:r>
              <a:rPr lang="en-US" dirty="0"/>
              <a:t>Step 2: Translate your Java into MIPS</a:t>
            </a:r>
          </a:p>
          <a:p>
            <a:pPr>
              <a:tabLst>
                <a:tab pos="1314450" algn="l"/>
              </a:tabLst>
            </a:pPr>
            <a:r>
              <a:rPr lang="en-US" dirty="0"/>
              <a:t>Java:</a:t>
            </a:r>
            <a:br>
              <a:rPr lang="en-US" dirty="0"/>
            </a:br>
            <a:endParaRPr lang="en-US" dirty="0"/>
          </a:p>
          <a:p>
            <a:pPr>
              <a:tabLst>
                <a:tab pos="1314450" algn="l"/>
              </a:tabLst>
            </a:pPr>
            <a:endParaRPr lang="en-US" dirty="0"/>
          </a:p>
          <a:p>
            <a:pPr>
              <a:tabLst>
                <a:tab pos="1314450" algn="l"/>
              </a:tabLst>
            </a:pPr>
            <a:endParaRPr lang="en-US" dirty="0"/>
          </a:p>
          <a:p>
            <a:pPr marL="0" indent="0">
              <a:buNone/>
              <a:tabLst>
                <a:tab pos="1314450" algn="l"/>
              </a:tabLst>
            </a:pPr>
            <a:endParaRPr lang="en-US" dirty="0"/>
          </a:p>
          <a:p>
            <a:pPr>
              <a:tabLst>
                <a:tab pos="1314450" algn="l"/>
              </a:tabLst>
            </a:pPr>
            <a:r>
              <a:rPr lang="en-US" dirty="0"/>
              <a:t>MIPS: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979DB-8112-1086-AEC8-01C7037B85A0}"/>
              </a:ext>
            </a:extLst>
          </p:cNvPr>
          <p:cNvSpPr txBox="1"/>
          <p:nvPr/>
        </p:nvSpPr>
        <p:spPr>
          <a:xfrm>
            <a:off x="2041863" y="2352580"/>
            <a:ext cx="35702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US" sz="2000" b="1" dirty="0">
                <a:solidFill>
                  <a:srgbClr val="C0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$t0 &lt;= 0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  <a:b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C0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 // $t0 &lt;= zero</a:t>
            </a:r>
            <a:br>
              <a:rPr lang="en-US" sz="2000" b="1" dirty="0">
                <a:solidFill>
                  <a:srgbClr val="C0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  <a:b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 // $t0 &gt; zero</a:t>
            </a:r>
            <a:br>
              <a:rPr lang="en-US" sz="2000" b="1" dirty="0">
                <a:solidFill>
                  <a:srgbClr val="0000F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8480F-B66B-81C3-5A6B-7B2D115696D0}"/>
              </a:ext>
            </a:extLst>
          </p:cNvPr>
          <p:cNvSpPr txBox="1"/>
          <p:nvPr/>
        </p:nvSpPr>
        <p:spPr>
          <a:xfrm>
            <a:off x="6995604" y="2352580"/>
            <a:ext cx="35702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!(</a:t>
            </a:r>
            <a:r>
              <a:rPr lang="en-US" sz="2000" b="1" dirty="0">
                <a:solidFill>
                  <a:srgbClr val="0000F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$t0 &gt; 0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) {</a:t>
            </a:r>
            <a:b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C0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 // $t0 &lt;= zero</a:t>
            </a:r>
            <a:br>
              <a:rPr lang="en-US" sz="2000" b="1" dirty="0">
                <a:solidFill>
                  <a:srgbClr val="C0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  <a:b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 // $t0 &gt; zero</a:t>
            </a:r>
            <a:br>
              <a:rPr lang="en-US" sz="2000" b="1" dirty="0">
                <a:solidFill>
                  <a:srgbClr val="0000F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A63596-4CB0-76C9-0EE1-9C35F9716B6F}"/>
              </a:ext>
            </a:extLst>
          </p:cNvPr>
          <p:cNvSpPr txBox="1"/>
          <p:nvPr/>
        </p:nvSpPr>
        <p:spPr>
          <a:xfrm>
            <a:off x="6995604" y="4903582"/>
            <a:ext cx="43396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if:	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2000" b="1" dirty="0">
                <a:solidFill>
                  <a:srgbClr val="0000F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$t0, $zero, else</a:t>
            </a:r>
            <a:b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2000" b="1" dirty="0">
                <a:solidFill>
                  <a:srgbClr val="C0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 # $t0 &lt;= zero</a:t>
            </a:r>
            <a:br>
              <a:rPr lang="en-US" sz="2000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b    done</a:t>
            </a:r>
            <a:b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 </a:t>
            </a:r>
            <a:b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 </a:t>
            </a:r>
            <a:r>
              <a:rPr lang="en-US" sz="2000" b="1" dirty="0">
                <a:solidFill>
                  <a:srgbClr val="0000F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$t0 &gt; zero</a:t>
            </a:r>
            <a:b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done:</a:t>
            </a:r>
            <a:endParaRPr lang="en-US" sz="2000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9B32169E-E0AA-3D7C-494E-0077D48E8331}"/>
              </a:ext>
            </a:extLst>
          </p:cNvPr>
          <p:cNvSpPr/>
          <p:nvPr/>
        </p:nvSpPr>
        <p:spPr>
          <a:xfrm>
            <a:off x="5740097" y="2388086"/>
            <a:ext cx="1157057" cy="153583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BC9AA626-63C2-107D-EACB-E756A00A9465}"/>
              </a:ext>
            </a:extLst>
          </p:cNvPr>
          <p:cNvSpPr/>
          <p:nvPr/>
        </p:nvSpPr>
        <p:spPr>
          <a:xfrm>
            <a:off x="5740097" y="5140168"/>
            <a:ext cx="1157057" cy="153583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1C2CD9-DF3E-24E6-DAD9-531A4B3D6E8E}"/>
              </a:ext>
            </a:extLst>
          </p:cNvPr>
          <p:cNvCxnSpPr/>
          <p:nvPr/>
        </p:nvCxnSpPr>
        <p:spPr>
          <a:xfrm>
            <a:off x="1162975" y="4562586"/>
            <a:ext cx="10022889" cy="0"/>
          </a:xfrm>
          <a:prstGeom prst="line">
            <a:avLst/>
          </a:prstGeom>
          <a:ln w="152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E4A042F-D3A0-BA1E-A4DC-57E4031FFAB1}"/>
              </a:ext>
            </a:extLst>
          </p:cNvPr>
          <p:cNvSpPr txBox="1"/>
          <p:nvPr/>
        </p:nvSpPr>
        <p:spPr>
          <a:xfrm>
            <a:off x="76200" y="6200337"/>
            <a:ext cx="5115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96875" algn="l"/>
              </a:tabLst>
            </a:pPr>
            <a:r>
              <a:rPr lang="en-US" dirty="0"/>
              <a:t>See	for1.asm, for2.asm, for3.asm, if_then_else.asm, </a:t>
            </a:r>
            <a:br>
              <a:rPr lang="en-US" dirty="0"/>
            </a:br>
            <a:r>
              <a:rPr lang="en-US" dirty="0"/>
              <a:t>	while.asm, process_a_table.asm</a:t>
            </a:r>
          </a:p>
        </p:txBody>
      </p:sp>
    </p:spTree>
    <p:extLst>
      <p:ext uri="{BB962C8B-B14F-4D97-AF65-F5344CB8AC3E}">
        <p14:creationId xmlns:p14="http://schemas.microsoft.com/office/powerpoint/2010/main" val="3850437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6FD4-5C85-49DF-BBD2-3EFB3E25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Sample Code: </a:t>
            </a:r>
            <a:r>
              <a:rPr lang="en-US" dirty="0" err="1"/>
              <a:t>Syscalls</a:t>
            </a:r>
            <a:r>
              <a:rPr lang="en-US" dirty="0"/>
              <a:t> &amp; Assembler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F6FAF-8C67-4A84-9434-DEA09D097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46AE03A-011C-4B8E-A7A8-8A94A587B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75059"/>
              </p:ext>
            </p:extLst>
          </p:nvPr>
        </p:nvGraphicFramePr>
        <p:xfrm>
          <a:off x="1209808" y="3705381"/>
          <a:ext cx="8214278" cy="2682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5241">
                  <a:extLst>
                    <a:ext uri="{9D8B030D-6E8A-4147-A177-3AD203B41FA5}">
                      <a16:colId xmlns:a16="http://schemas.microsoft.com/office/drawing/2014/main" val="3026618602"/>
                    </a:ext>
                  </a:extLst>
                </a:gridCol>
                <a:gridCol w="6409037">
                  <a:extLst>
                    <a:ext uri="{9D8B030D-6E8A-4147-A177-3AD203B41FA5}">
                      <a16:colId xmlns:a16="http://schemas.microsoft.com/office/drawing/2014/main" val="1211982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600" b="1" dirty="0"/>
                        <a:t>Directive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9036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.data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next items are data to be put in the user data segment.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84094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.text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next items are instructions to be put in the user text segment.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9147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.ascii "string"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 the string in memory, but do not null-terminate it.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2050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asciiz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"string"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 the string in memory and null-terminate it.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3260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.byte b</a:t>
                      </a:r>
                      <a:r>
                        <a:rPr lang="en-US" sz="1600" b="0" i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..., b</a:t>
                      </a:r>
                      <a:r>
                        <a:rPr lang="en-US" sz="1600" b="0" i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1600" i="1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 the </a:t>
                      </a:r>
                      <a:r>
                        <a:rPr lang="en-US" sz="16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8-bit quantities in successive bytes of memory.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6532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.half h</a:t>
                      </a:r>
                      <a:r>
                        <a:rPr lang="en-US" sz="1600" b="0" i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...,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600" b="0" i="1" kern="1200" baseline="-250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1600" i="1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 the </a:t>
                      </a:r>
                      <a:r>
                        <a:rPr lang="en-US" sz="1600" i="1" dirty="0"/>
                        <a:t>n</a:t>
                      </a:r>
                      <a:r>
                        <a:rPr lang="en-US" sz="1600" dirty="0"/>
                        <a:t> 16-bit quantities in successive halfwords of memory.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733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.word w</a:t>
                      </a:r>
                      <a:r>
                        <a:rPr lang="en-US" sz="1600" b="0" i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...,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sz="1600" b="0" i="1" kern="1200" baseline="-250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1600" i="1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 the </a:t>
                      </a:r>
                      <a:r>
                        <a:rPr lang="en-US" sz="16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32-bit quantities in successive words of memory.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6797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6A5F94F-B874-4BD4-A7C6-5D8A1C9BF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019780"/>
              </p:ext>
            </p:extLst>
          </p:nvPr>
        </p:nvGraphicFramePr>
        <p:xfrm>
          <a:off x="1209808" y="1387991"/>
          <a:ext cx="8230754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5111">
                  <a:extLst>
                    <a:ext uri="{9D8B030D-6E8A-4147-A177-3AD203B41FA5}">
                      <a16:colId xmlns:a16="http://schemas.microsoft.com/office/drawing/2014/main" val="3026618602"/>
                    </a:ext>
                  </a:extLst>
                </a:gridCol>
                <a:gridCol w="1787611">
                  <a:extLst>
                    <a:ext uri="{9D8B030D-6E8A-4147-A177-3AD203B41FA5}">
                      <a16:colId xmlns:a16="http://schemas.microsoft.com/office/drawing/2014/main" val="12119825"/>
                    </a:ext>
                  </a:extLst>
                </a:gridCol>
                <a:gridCol w="3435178">
                  <a:extLst>
                    <a:ext uri="{9D8B030D-6E8A-4147-A177-3AD203B41FA5}">
                      <a16:colId xmlns:a16="http://schemas.microsoft.com/office/drawing/2014/main" val="111479883"/>
                    </a:ext>
                  </a:extLst>
                </a:gridCol>
                <a:gridCol w="1622854">
                  <a:extLst>
                    <a:ext uri="{9D8B030D-6E8A-4147-A177-3AD203B41FA5}">
                      <a16:colId xmlns:a16="http://schemas.microsoft.com/office/drawing/2014/main" val="211863676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600" b="1" dirty="0"/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Syscall</a:t>
                      </a:r>
                      <a:r>
                        <a:rPr lang="en-US" sz="1600" b="1" dirty="0"/>
                        <a:t> Code in $v0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Arguments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9036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print int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$a0 = integer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 is printed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2050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print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$a0 = string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 is printed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3260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read int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$v0 = int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6532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read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$a0 = buffer address, $a1 = max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 is 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06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exit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Program exits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73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32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A8E4-BE44-42E3-B693-5C05D614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Dates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980DC2-3F15-4AD9-936F-D4450CD12E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681493"/>
              </p:ext>
            </p:extLst>
          </p:nvPr>
        </p:nvGraphicFramePr>
        <p:xfrm>
          <a:off x="822325" y="1279525"/>
          <a:ext cx="9442904" cy="512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8989">
                  <a:extLst>
                    <a:ext uri="{9D8B030D-6E8A-4147-A177-3AD203B41FA5}">
                      <a16:colId xmlns:a16="http://schemas.microsoft.com/office/drawing/2014/main" val="1345463011"/>
                    </a:ext>
                  </a:extLst>
                </a:gridCol>
                <a:gridCol w="7913915">
                  <a:extLst>
                    <a:ext uri="{9D8B030D-6E8A-4147-A177-3AD203B41FA5}">
                      <a16:colId xmlns:a16="http://schemas.microsoft.com/office/drawing/2014/main" val="3523291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  <a:r>
                        <a:rPr lang="en-US" sz="24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Nov 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Submit term project proposals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Submit pset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26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Dec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Submit pset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0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Dec 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Practice final posted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005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Dec 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Practice final review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75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Dec 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Submit pset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Submit term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35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Pset 6 late submission window closes at 9:00 AM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Term project late submission window closes at 9:00 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52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Dec 20-21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Final exam window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5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Jan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Grades available at Online Services</a:t>
                      </a:r>
                    </a:p>
                    <a:p>
                      <a:r>
                        <a:rPr lang="en-US" sz="2400" dirty="0">
                          <a:hlinkClick r:id="rId2"/>
                        </a:rPr>
                        <a:t>https://extension.harvard.edu/login/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575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27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CFC0-1BE9-407F-8D15-57BB518A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5188-612C-4194-9FF6-A1B78AD28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+ 0 = 0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+ 1 = 1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+ 0 = 1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 = 0, carry the 1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1              </a:t>
            </a:r>
            <a:r>
              <a:rPr lang="en-US" sz="2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1 1 </a:t>
            </a:r>
            <a:br>
              <a:rPr lang="en-US" sz="2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3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0 0 0 0 0 1 1          </a:t>
            </a:r>
            <a:r>
              <a:rPr lang="en-US" sz="2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</a:t>
            </a:r>
            <a:r>
              <a:rPr lang="en-US" sz="2200" b="1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0 0 0 0 1 1 1</a:t>
            </a:r>
            <a:br>
              <a:rPr lang="en-US" sz="2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+ 2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0 0 0 0 0 1 0          </a:t>
            </a:r>
            <a:r>
              <a:rPr lang="en-US" sz="2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+ 6</a:t>
            </a:r>
            <a:r>
              <a:rPr lang="en-US" sz="2200" b="1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0 0 0 0 1 1 0</a:t>
            </a:r>
            <a:br>
              <a:rPr lang="en-US" sz="2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sz="2200" b="1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---------------          </a:t>
            </a:r>
            <a:r>
              <a:rPr lang="en-US" sz="2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200" b="1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---------------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0 0 0 0 1 0 1           </a:t>
            </a:r>
            <a:r>
              <a:rPr lang="en-US" sz="2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sz="2200" b="1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       1 1 0 1</a:t>
            </a:r>
          </a:p>
        </p:txBody>
      </p:sp>
    </p:spTree>
    <p:extLst>
      <p:ext uri="{BB962C8B-B14F-4D97-AF65-F5344CB8AC3E}">
        <p14:creationId xmlns:p14="http://schemas.microsoft.com/office/powerpoint/2010/main" val="7920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CFC0-1BE9-407F-8D15-57BB518A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5188-612C-4194-9FF6-A1B78AD28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+ 0 = 0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+ 1 = 1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+ 0 = 1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 = 0, carry the 1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1                 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1 1 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3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0 0 0 0 0 1 1            7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0 0 0 0 1 1 1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+ 2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0 0 0 0 0 1 0          + 6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0 0 0 0 1 1 0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sz="2200" b="1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---------------           --</a:t>
            </a:r>
            <a:r>
              <a:rPr lang="en-US" sz="2200" b="1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---------------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0 0 0 0 1 0 1           13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       1 1 0 1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2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B8A6-E96A-4AD0-843A-538627EF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Integers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44A76-0AD9-4F63-BCA4-0E21FFCF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3603625" algn="l"/>
              </a:tabLst>
            </a:pPr>
            <a:r>
              <a:rPr lang="en-US" dirty="0"/>
              <a:t>8 bits can represent 2</a:t>
            </a:r>
            <a:r>
              <a:rPr lang="en-US" b="1" baseline="30000" dirty="0"/>
              <a:t>8</a:t>
            </a:r>
            <a:r>
              <a:rPr lang="en-US" dirty="0"/>
              <a:t>	= 256 numbers = -128 thru 127 = </a:t>
            </a:r>
            <a:r>
              <a:rPr lang="pt-BR" dirty="0"/>
              <a:t>-2</a:t>
            </a:r>
            <a:r>
              <a:rPr lang="pt-BR" b="1" baseline="30000" dirty="0"/>
              <a:t>7</a:t>
            </a:r>
            <a:r>
              <a:rPr lang="pt-BR" dirty="0"/>
              <a:t> thru 2</a:t>
            </a:r>
            <a:r>
              <a:rPr lang="pt-BR" b="1" baseline="30000" dirty="0"/>
              <a:t>7</a:t>
            </a:r>
            <a:r>
              <a:rPr lang="pt-BR" dirty="0"/>
              <a:t>-1</a:t>
            </a:r>
            <a:endParaRPr lang="en-US" dirty="0"/>
          </a:p>
          <a:p>
            <a:pPr>
              <a:tabLst>
                <a:tab pos="3603625" algn="l"/>
              </a:tabLst>
            </a:pPr>
            <a:r>
              <a:rPr lang="en-US" dirty="0"/>
              <a:t>n bits can represent 2</a:t>
            </a:r>
            <a:r>
              <a:rPr lang="en-US" b="1" baseline="30000" dirty="0"/>
              <a:t>n</a:t>
            </a:r>
            <a:r>
              <a:rPr lang="en-US" dirty="0"/>
              <a:t> numbers = </a:t>
            </a:r>
            <a:r>
              <a:rPr lang="pt-BR" dirty="0"/>
              <a:t>-2</a:t>
            </a:r>
            <a:r>
              <a:rPr lang="pt-BR" b="1" baseline="30000" dirty="0"/>
              <a:t>n-1</a:t>
            </a:r>
            <a:r>
              <a:rPr lang="pt-BR" dirty="0"/>
              <a:t> thru 2</a:t>
            </a:r>
            <a:r>
              <a:rPr lang="pt-BR" b="1" baseline="30000" dirty="0"/>
              <a:t>n-1</a:t>
            </a:r>
            <a:r>
              <a:rPr lang="pt-BR" dirty="0"/>
              <a:t>-1</a:t>
            </a:r>
            <a:endParaRPr lang="en-US" dirty="0"/>
          </a:p>
          <a:p>
            <a:r>
              <a:rPr lang="en-US" dirty="0"/>
              <a:t>To negate a number, take its "two's complement"</a:t>
            </a:r>
          </a:p>
          <a:p>
            <a:pPr lvl="1"/>
            <a:r>
              <a:rPr lang="en-US" dirty="0"/>
              <a:t>Complement (~) and increment (</a:t>
            </a:r>
            <a:r>
              <a:rPr lang="en-US" dirty="0" err="1"/>
              <a:t>cia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)</a:t>
            </a:r>
          </a:p>
        </p:txBody>
      </p:sp>
    </p:spTree>
    <p:extLst>
      <p:ext uri="{BB962C8B-B14F-4D97-AF65-F5344CB8AC3E}">
        <p14:creationId xmlns:p14="http://schemas.microsoft.com/office/powerpoint/2010/main" val="38769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B8A6-E96A-4AD0-843A-538627EF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Integers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44A76-0AD9-4F63-BCA4-0E21FFCF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3603625" algn="l"/>
              </a:tabLst>
            </a:pPr>
            <a:r>
              <a:rPr lang="en-US" dirty="0"/>
              <a:t>8 bits can represent 2</a:t>
            </a:r>
            <a:r>
              <a:rPr lang="en-US" b="1" baseline="30000" dirty="0"/>
              <a:t>8</a:t>
            </a:r>
            <a:r>
              <a:rPr lang="en-US" dirty="0"/>
              <a:t>	= 256 numbers = -128 thru 127 = </a:t>
            </a:r>
            <a:r>
              <a:rPr lang="pt-BR" dirty="0"/>
              <a:t>-2</a:t>
            </a:r>
            <a:r>
              <a:rPr lang="pt-BR" b="1" baseline="30000" dirty="0"/>
              <a:t>7</a:t>
            </a:r>
            <a:r>
              <a:rPr lang="pt-BR" dirty="0"/>
              <a:t> thru 2</a:t>
            </a:r>
            <a:r>
              <a:rPr lang="pt-BR" b="1" baseline="30000" dirty="0"/>
              <a:t>7</a:t>
            </a:r>
            <a:r>
              <a:rPr lang="pt-BR" dirty="0"/>
              <a:t>-1</a:t>
            </a:r>
            <a:endParaRPr lang="en-US" dirty="0"/>
          </a:p>
          <a:p>
            <a:pPr>
              <a:tabLst>
                <a:tab pos="3603625" algn="l"/>
              </a:tabLst>
            </a:pPr>
            <a:r>
              <a:rPr lang="en-US" dirty="0"/>
              <a:t>n bits can represent 2</a:t>
            </a:r>
            <a:r>
              <a:rPr lang="en-US" b="1" baseline="30000" dirty="0"/>
              <a:t>n</a:t>
            </a:r>
            <a:r>
              <a:rPr lang="en-US" dirty="0"/>
              <a:t> numbers = </a:t>
            </a:r>
            <a:r>
              <a:rPr lang="pt-BR" dirty="0"/>
              <a:t>-2</a:t>
            </a:r>
            <a:r>
              <a:rPr lang="pt-BR" b="1" baseline="30000" dirty="0"/>
              <a:t>n-1</a:t>
            </a:r>
            <a:r>
              <a:rPr lang="pt-BR" dirty="0"/>
              <a:t> thru 2</a:t>
            </a:r>
            <a:r>
              <a:rPr lang="pt-BR" b="1" baseline="30000" dirty="0"/>
              <a:t>n-1</a:t>
            </a:r>
            <a:r>
              <a:rPr lang="pt-BR" dirty="0"/>
              <a:t>-1</a:t>
            </a:r>
            <a:endParaRPr lang="en-US" dirty="0"/>
          </a:p>
          <a:p>
            <a:r>
              <a:rPr lang="en-US" dirty="0"/>
              <a:t>To negate a number, take its "two's complement"</a:t>
            </a:r>
          </a:p>
          <a:p>
            <a:pPr lvl="1"/>
            <a:r>
              <a:rPr lang="en-US" dirty="0"/>
              <a:t>Complement (~) and increment (</a:t>
            </a:r>
            <a:r>
              <a:rPr lang="en-US" dirty="0" err="1"/>
              <a:t>cia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6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0 0 0 0 1 1 0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6795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B8A6-E96A-4AD0-843A-538627EF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Integers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44A76-0AD9-4F63-BCA4-0E21FFCF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3603625" algn="l"/>
              </a:tabLst>
            </a:pPr>
            <a:r>
              <a:rPr lang="en-US" dirty="0"/>
              <a:t>8 bits can represent 2</a:t>
            </a:r>
            <a:r>
              <a:rPr lang="en-US" b="1" baseline="30000" dirty="0"/>
              <a:t>8</a:t>
            </a:r>
            <a:r>
              <a:rPr lang="en-US" dirty="0"/>
              <a:t>	= 256 numbers = -128 thru 127 = </a:t>
            </a:r>
            <a:r>
              <a:rPr lang="pt-BR" dirty="0"/>
              <a:t>-2</a:t>
            </a:r>
            <a:r>
              <a:rPr lang="pt-BR" b="1" baseline="30000" dirty="0"/>
              <a:t>7</a:t>
            </a:r>
            <a:r>
              <a:rPr lang="pt-BR" dirty="0"/>
              <a:t> thru 2</a:t>
            </a:r>
            <a:r>
              <a:rPr lang="pt-BR" b="1" baseline="30000" dirty="0"/>
              <a:t>7</a:t>
            </a:r>
            <a:r>
              <a:rPr lang="pt-BR" dirty="0"/>
              <a:t>-1</a:t>
            </a:r>
            <a:endParaRPr lang="en-US" dirty="0"/>
          </a:p>
          <a:p>
            <a:pPr>
              <a:tabLst>
                <a:tab pos="3603625" algn="l"/>
              </a:tabLst>
            </a:pPr>
            <a:r>
              <a:rPr lang="en-US" dirty="0"/>
              <a:t>n bits can represent 2</a:t>
            </a:r>
            <a:r>
              <a:rPr lang="en-US" b="1" baseline="30000" dirty="0"/>
              <a:t>n</a:t>
            </a:r>
            <a:r>
              <a:rPr lang="en-US" dirty="0"/>
              <a:t> numbers = </a:t>
            </a:r>
            <a:r>
              <a:rPr lang="pt-BR" dirty="0"/>
              <a:t>-2</a:t>
            </a:r>
            <a:r>
              <a:rPr lang="pt-BR" b="1" baseline="30000" dirty="0"/>
              <a:t>n-1</a:t>
            </a:r>
            <a:r>
              <a:rPr lang="pt-BR" dirty="0"/>
              <a:t> thru 2</a:t>
            </a:r>
            <a:r>
              <a:rPr lang="pt-BR" b="1" baseline="30000" dirty="0"/>
              <a:t>n-1</a:t>
            </a:r>
            <a:r>
              <a:rPr lang="pt-BR" dirty="0"/>
              <a:t>-1</a:t>
            </a:r>
            <a:endParaRPr lang="en-US" dirty="0"/>
          </a:p>
          <a:p>
            <a:r>
              <a:rPr lang="en-US" dirty="0"/>
              <a:t>To negate a number, take its "two's complement"</a:t>
            </a:r>
          </a:p>
          <a:p>
            <a:pPr lvl="1"/>
            <a:r>
              <a:rPr lang="en-US" dirty="0"/>
              <a:t>Complement (~) and increment (</a:t>
            </a:r>
            <a:r>
              <a:rPr lang="en-US" dirty="0" err="1"/>
              <a:t>cia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6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0 0 0 0 1 1 0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~6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1 1 1 1 0 0 1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8089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B8A6-E96A-4AD0-843A-538627EF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Integers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44A76-0AD9-4F63-BCA4-0E21FFCF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3603625" algn="l"/>
              </a:tabLst>
            </a:pPr>
            <a:r>
              <a:rPr lang="en-US" dirty="0"/>
              <a:t>8 bits can represent 2</a:t>
            </a:r>
            <a:r>
              <a:rPr lang="en-US" b="1" baseline="30000" dirty="0"/>
              <a:t>8</a:t>
            </a:r>
            <a:r>
              <a:rPr lang="en-US" dirty="0"/>
              <a:t>	= 256 numbers = -128 thru 127 = </a:t>
            </a:r>
            <a:r>
              <a:rPr lang="pt-BR" dirty="0"/>
              <a:t>-2</a:t>
            </a:r>
            <a:r>
              <a:rPr lang="pt-BR" b="1" baseline="30000" dirty="0"/>
              <a:t>7</a:t>
            </a:r>
            <a:r>
              <a:rPr lang="pt-BR" dirty="0"/>
              <a:t> thru 2</a:t>
            </a:r>
            <a:r>
              <a:rPr lang="pt-BR" b="1" baseline="30000" dirty="0"/>
              <a:t>7</a:t>
            </a:r>
            <a:r>
              <a:rPr lang="pt-BR" dirty="0"/>
              <a:t>-1</a:t>
            </a:r>
            <a:endParaRPr lang="en-US" dirty="0"/>
          </a:p>
          <a:p>
            <a:pPr>
              <a:tabLst>
                <a:tab pos="3603625" algn="l"/>
              </a:tabLst>
            </a:pPr>
            <a:r>
              <a:rPr lang="en-US" dirty="0"/>
              <a:t>n bits can represent 2</a:t>
            </a:r>
            <a:r>
              <a:rPr lang="en-US" b="1" baseline="30000" dirty="0"/>
              <a:t>n</a:t>
            </a:r>
            <a:r>
              <a:rPr lang="en-US" dirty="0"/>
              <a:t> numbers = </a:t>
            </a:r>
            <a:r>
              <a:rPr lang="pt-BR" dirty="0"/>
              <a:t>-2</a:t>
            </a:r>
            <a:r>
              <a:rPr lang="pt-BR" b="1" baseline="30000" dirty="0"/>
              <a:t>n-1</a:t>
            </a:r>
            <a:r>
              <a:rPr lang="pt-BR" dirty="0"/>
              <a:t> thru 2</a:t>
            </a:r>
            <a:r>
              <a:rPr lang="pt-BR" b="1" baseline="30000" dirty="0"/>
              <a:t>n-1</a:t>
            </a:r>
            <a:r>
              <a:rPr lang="pt-BR" dirty="0"/>
              <a:t>-1</a:t>
            </a:r>
            <a:endParaRPr lang="en-US" dirty="0"/>
          </a:p>
          <a:p>
            <a:r>
              <a:rPr lang="en-US" dirty="0"/>
              <a:t>To negate a number, take its "two's complement"</a:t>
            </a:r>
          </a:p>
          <a:p>
            <a:pPr lvl="1"/>
            <a:r>
              <a:rPr lang="en-US" dirty="0"/>
              <a:t>Complement (~) and increment (</a:t>
            </a:r>
            <a:r>
              <a:rPr lang="en-US" dirty="0" err="1"/>
              <a:t>cia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6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0 0 0 0 1 1 0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~6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1 1 1 1 0 0 1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~6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1 1 1 1 0 1 0 = -6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1778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B8A6-E96A-4AD0-843A-538627EF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Integers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44A76-0AD9-4F63-BCA4-0E21FFCF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3603625" algn="l"/>
              </a:tabLst>
            </a:pPr>
            <a:r>
              <a:rPr lang="en-US" dirty="0"/>
              <a:t>8 bits can represent 2</a:t>
            </a:r>
            <a:r>
              <a:rPr lang="en-US" b="1" baseline="30000" dirty="0"/>
              <a:t>8</a:t>
            </a:r>
            <a:r>
              <a:rPr lang="en-US" dirty="0"/>
              <a:t>	= 256 numbers = -128 thru 127 = </a:t>
            </a:r>
            <a:r>
              <a:rPr lang="pt-BR" dirty="0"/>
              <a:t>-2</a:t>
            </a:r>
            <a:r>
              <a:rPr lang="pt-BR" b="1" baseline="30000" dirty="0"/>
              <a:t>7</a:t>
            </a:r>
            <a:r>
              <a:rPr lang="pt-BR" dirty="0"/>
              <a:t> thru 2</a:t>
            </a:r>
            <a:r>
              <a:rPr lang="pt-BR" b="1" baseline="30000" dirty="0"/>
              <a:t>7</a:t>
            </a:r>
            <a:r>
              <a:rPr lang="pt-BR" dirty="0"/>
              <a:t>-1</a:t>
            </a:r>
            <a:endParaRPr lang="en-US" dirty="0"/>
          </a:p>
          <a:p>
            <a:pPr>
              <a:tabLst>
                <a:tab pos="3603625" algn="l"/>
              </a:tabLst>
            </a:pPr>
            <a:r>
              <a:rPr lang="en-US" dirty="0"/>
              <a:t>n bits can represent 2</a:t>
            </a:r>
            <a:r>
              <a:rPr lang="en-US" b="1" baseline="30000" dirty="0"/>
              <a:t>n</a:t>
            </a:r>
            <a:r>
              <a:rPr lang="en-US" dirty="0"/>
              <a:t> numbers = </a:t>
            </a:r>
            <a:r>
              <a:rPr lang="pt-BR" dirty="0"/>
              <a:t>-2</a:t>
            </a:r>
            <a:r>
              <a:rPr lang="pt-BR" b="1" baseline="30000" dirty="0"/>
              <a:t>n-1</a:t>
            </a:r>
            <a:r>
              <a:rPr lang="pt-BR" dirty="0"/>
              <a:t> thru 2</a:t>
            </a:r>
            <a:r>
              <a:rPr lang="pt-BR" b="1" baseline="30000" dirty="0"/>
              <a:t>n-1</a:t>
            </a:r>
            <a:r>
              <a:rPr lang="pt-BR" dirty="0"/>
              <a:t>-1</a:t>
            </a:r>
            <a:endParaRPr lang="en-US" dirty="0"/>
          </a:p>
          <a:p>
            <a:r>
              <a:rPr lang="en-US" dirty="0"/>
              <a:t>To negate a number, take its "two's complement"</a:t>
            </a:r>
          </a:p>
          <a:p>
            <a:pPr lvl="1"/>
            <a:r>
              <a:rPr lang="en-US" dirty="0"/>
              <a:t>Complement (~) and increment (</a:t>
            </a:r>
            <a:r>
              <a:rPr lang="en-US" dirty="0" err="1"/>
              <a:t>cia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6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0 0 0 0 1 1 0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~6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1 1 1 1 0 0 1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~6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1 1 1 1 0 1 0 = -6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7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0 0 0 0 1 1 1 =  7</a:t>
            </a:r>
            <a:r>
              <a:rPr lang="en-US" sz="2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---------------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63681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5208</TotalTime>
  <Words>1895</Words>
  <Application>Microsoft Office PowerPoint</Application>
  <PresentationFormat>Widescreen</PresentationFormat>
  <Paragraphs>194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1_Office Theme</vt:lpstr>
      <vt:lpstr>Section 13 (week of Dec 4): Computer Architecture, part 1</vt:lpstr>
      <vt:lpstr>Important Dates</vt:lpstr>
      <vt:lpstr>Binary Arithmetic</vt:lpstr>
      <vt:lpstr>Binary Arithmetic</vt:lpstr>
      <vt:lpstr>Signed Integers In Binary</vt:lpstr>
      <vt:lpstr>Signed Integers In Binary</vt:lpstr>
      <vt:lpstr>Signed Integers In Binary</vt:lpstr>
      <vt:lpstr>Signed Integers In Binary</vt:lpstr>
      <vt:lpstr>Signed Integers In Binary</vt:lpstr>
      <vt:lpstr>Signed Integers In Binary</vt:lpstr>
      <vt:lpstr>Challenge: Signed Integers</vt:lpstr>
      <vt:lpstr>Challenge: Signed Integers (continued)</vt:lpstr>
      <vt:lpstr>Octal and Hexadecimal Numbers</vt:lpstr>
      <vt:lpstr>MIPS Architecture</vt:lpstr>
      <vt:lpstr>MIPS Architecture</vt:lpstr>
      <vt:lpstr>MIPS Architecture</vt:lpstr>
      <vt:lpstr>Strategy for writing MIPS programs</vt:lpstr>
      <vt:lpstr>MIPS Sample Code: Syscalls &amp; Assembler Directives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September 11 Section Agenda</dc:title>
  <dc:creator>David</dc:creator>
  <cp:lastModifiedBy>David Habermehl</cp:lastModifiedBy>
  <cp:revision>401</cp:revision>
  <cp:lastPrinted>2021-04-28T17:37:02Z</cp:lastPrinted>
  <dcterms:created xsi:type="dcterms:W3CDTF">2018-09-11T21:34:45Z</dcterms:created>
  <dcterms:modified xsi:type="dcterms:W3CDTF">2023-12-03T03:45:40Z</dcterms:modified>
</cp:coreProperties>
</file>