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320" r:id="rId5"/>
    <p:sldId id="430" r:id="rId6"/>
    <p:sldId id="431" r:id="rId7"/>
    <p:sldId id="432" r:id="rId8"/>
    <p:sldId id="433" r:id="rId9"/>
    <p:sldId id="434" r:id="rId10"/>
    <p:sldId id="425" r:id="rId1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1A3AFFB-C324-421C-92DD-4E87FB2713BA}">
          <p14:sldIdLst>
            <p14:sldId id="320"/>
            <p14:sldId id="430"/>
            <p14:sldId id="431"/>
            <p14:sldId id="432"/>
            <p14:sldId id="433"/>
            <p14:sldId id="43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0000"/>
    <a:srgbClr val="EBF0F9"/>
    <a:srgbClr val="FFFFFF"/>
    <a:srgbClr val="D3E3ED"/>
    <a:srgbClr val="EDE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3" autoAdjust="0"/>
  </p:normalViewPr>
  <p:slideViewPr>
    <p:cSldViewPr snapToGrid="0">
      <p:cViewPr varScale="1">
        <p:scale>
          <a:sx n="126" d="100"/>
          <a:sy n="126" d="100"/>
        </p:scale>
        <p:origin x="186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C522-4215-4AEF-8AB2-FE5231FC597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6B0FE-440B-4C54-9D91-0DDE60E77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1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18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7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449874" y="476250"/>
            <a:ext cx="312420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662"/>
          </a:p>
        </p:txBody>
      </p:sp>
      <p:sp>
        <p:nvSpPr>
          <p:cNvPr id="11446" name="Rectangle 18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75185" y="3133726"/>
            <a:ext cx="5257800" cy="371475"/>
          </a:xfrm>
        </p:spPr>
        <p:txBody>
          <a:bodyPr/>
          <a:lstStyle>
            <a:lvl1pPr algn="ctr">
              <a:defRPr sz="1662" b="1" u="sng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メイリオ　～</a:t>
            </a:r>
            <a:r>
              <a:rPr lang="en-US" altLang="ja-JP" noProof="0"/>
              <a:t>22pt</a:t>
            </a:r>
          </a:p>
        </p:txBody>
      </p:sp>
      <p:pic>
        <p:nvPicPr>
          <p:cNvPr id="11448" name="Picture 184" descr="RICOH_LOGO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5" y="477838"/>
            <a:ext cx="1625112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  <a:gradFill>
            <a:gsLst>
              <a:gs pos="0">
                <a:schemeClr val="bg1"/>
              </a:gs>
              <a:gs pos="48000">
                <a:srgbClr val="D3E3ED"/>
              </a:gs>
            </a:gsLst>
            <a:path path="circle">
              <a:fillToRect l="100000" t="100000" r="100000" b="100000"/>
            </a:path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4478"/>
            <a:ext cx="7886700" cy="5983721"/>
          </a:xfrm>
        </p:spPr>
        <p:txBody>
          <a:bodyPr/>
          <a:lstStyle>
            <a:lvl1pPr marL="342900" indent="-342900"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n"/>
              <a:defRPr sz="2400"/>
            </a:lvl1pPr>
            <a:lvl2pPr marL="811213" indent="-354013">
              <a:buClr>
                <a:schemeClr val="accent2">
                  <a:lumMod val="50000"/>
                </a:schemeClr>
              </a:buClr>
              <a:buSzPct val="75000"/>
              <a:buFont typeface="Wingdings" panose="05000000000000000000" pitchFamily="2" charset="2"/>
              <a:buChar char="u"/>
              <a:defRPr sz="2000">
                <a:latin typeface="Century Gothic" panose="020B0502020202020204" pitchFamily="34" charset="0"/>
                <a:ea typeface="+mj-ea"/>
              </a:defRPr>
            </a:lvl2pPr>
            <a:lvl3pPr marL="1081088" indent="-249238">
              <a:buClr>
                <a:schemeClr val="accent6">
                  <a:lumMod val="50000"/>
                </a:schemeClr>
              </a:buClr>
              <a:buSzPct val="75000"/>
              <a:buFont typeface="Wingdings" panose="05000000000000000000" pitchFamily="2" charset="2"/>
              <a:buChar char="l"/>
              <a:defRPr sz="1800">
                <a:latin typeface="Century Gothic" panose="020B0502020202020204" pitchFamily="34" charset="0"/>
                <a:ea typeface="+mj-ea"/>
              </a:defRPr>
            </a:lvl3pPr>
            <a:lvl4pPr marL="1433513" indent="-228600">
              <a:defRPr sz="1600">
                <a:latin typeface="Century Gothic" panose="020B0502020202020204" pitchFamily="34" charset="0"/>
                <a:ea typeface="+mn-ea"/>
              </a:defRPr>
            </a:lvl4pPr>
            <a:lvl5pPr marL="1703388" indent="-228600">
              <a:defRPr sz="160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8668" y="6443952"/>
            <a:ext cx="2057400" cy="365125"/>
          </a:xfrm>
        </p:spPr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4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0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0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6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3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9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07A7-D893-4A3D-940E-D14EC094638F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8984-116D-4C83-9B4E-2997C3734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8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448EFA0E-B87A-4824-8FC7-EB88D3316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2" y="1026084"/>
            <a:ext cx="2660908" cy="240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1800" b="1" u="sng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AI</a:t>
            </a:r>
            <a:r>
              <a:rPr lang="ja-JP" altLang="en-US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人財育成</a:t>
            </a:r>
            <a:br>
              <a:rPr lang="ja-JP" altLang="en-US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ja-JP" altLang="en-US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プログラム</a:t>
            </a:r>
            <a:br>
              <a:rPr lang="en-US" altLang="ja-JP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altLang="ja-JP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2019</a:t>
            </a:r>
            <a:r>
              <a:rPr lang="ja-JP" altLang="en-US" sz="20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年度</a:t>
            </a:r>
            <a:br>
              <a:rPr lang="ja-JP" altLang="en-US" sz="2400" u="none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ja-JP" altLang="en-US" sz="105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　</a:t>
            </a:r>
          </a:p>
          <a:p>
            <a:pPr>
              <a:lnSpc>
                <a:spcPct val="130000"/>
              </a:lnSpc>
            </a:pPr>
            <a:r>
              <a:rPr lang="ja-JP" altLang="en-US" sz="2400" u="none" dirty="0">
                <a:solidFill>
                  <a:schemeClr val="bg1"/>
                </a:solidFill>
                <a:latin typeface="Century Gothic" panose="020B0502020202020204" pitchFamily="34" charset="0"/>
              </a:rPr>
              <a:t>先端技術クラス</a:t>
            </a:r>
            <a:br>
              <a:rPr lang="ja-JP" altLang="en-US" sz="2400" u="none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altLang="ja-JP" sz="2400" u="none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CE2913-4076-439C-A48F-CD8DF0A2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691" y="4493537"/>
            <a:ext cx="3962400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2C8870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422041">
              <a:lnSpc>
                <a:spcPct val="130000"/>
              </a:lnSpc>
              <a:buClr>
                <a:srgbClr val="333399"/>
              </a:buClr>
              <a:buSzPct val="120000"/>
              <a:defRPr/>
            </a:pPr>
            <a:r>
              <a:rPr kumimoji="0" lang="en-US" altLang="ja-JP" sz="200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Chap.9</a:t>
            </a:r>
            <a:endParaRPr kumimoji="0" lang="en-US" altLang="ja-JP" sz="2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422041">
              <a:lnSpc>
                <a:spcPct val="130000"/>
              </a:lnSpc>
              <a:buClr>
                <a:srgbClr val="333399"/>
              </a:buClr>
              <a:buSzPct val="120000"/>
              <a:defRPr/>
            </a:pPr>
            <a:r>
              <a:rPr kumimoji="0" lang="en-US" altLang="ja-JP" sz="2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0" lang="ja-JP" altLang="en-US" sz="2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演習問題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AB6732-5723-45CD-9A47-CDF493B9EA3F}"/>
              </a:ext>
            </a:extLst>
          </p:cNvPr>
          <p:cNvSpPr txBox="1"/>
          <p:nvPr/>
        </p:nvSpPr>
        <p:spPr>
          <a:xfrm>
            <a:off x="3976451" y="1465303"/>
            <a:ext cx="475488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ベイズ統計モデリングと</a:t>
            </a:r>
            <a:br>
              <a:rPr lang="ja-JP" altLang="en-US" sz="2400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ja-JP" altLang="en-US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マルコフチェインモンテカルロ法</a:t>
            </a:r>
            <a:br>
              <a:rPr lang="ja-JP" altLang="en-US" sz="2400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US" altLang="ja-JP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(Markov Chain Monte Carlo</a:t>
            </a:r>
            <a:r>
              <a:rPr lang="ja-JP" altLang="en-US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法</a:t>
            </a:r>
            <a:r>
              <a:rPr lang="en-US" altLang="ja-JP" sz="2400" dirty="0">
                <a:solidFill>
                  <a:srgbClr val="002060"/>
                </a:solidFill>
                <a:latin typeface="Century Gothic" panose="020B0502020202020204" pitchFamily="34" charset="0"/>
              </a:rPr>
              <a:t>)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5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EF92-1831-46D0-9E0A-0B576B8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9</a:t>
            </a:r>
            <a:r>
              <a:rPr lang="ja-JP" altLang="en-US" sz="2800" dirty="0"/>
              <a:t>章の演習問題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DBD5E-6B4D-4EE3-9FB5-88B883D2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41" y="578417"/>
            <a:ext cx="8707272" cy="62795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9-1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緑本第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章の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サンプルを予測に用いたい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章の演習問題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も参照のこと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このデータを用いて得られた生存確率の分布をもとに、このデータが観測された個体と同じ生存確率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の分布を持つ個体から、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個の種子を取り出した時、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ℓ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個生き残っている確率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予測確率分布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として、事後予測分布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(posterior predictive distribution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豊田テキスト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§3.5(p68))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を用いると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で与えられる。この事後確率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法では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と近似している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アンサンブル近似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近似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また、生存確率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の個体から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個の種子を取り出した時、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ℓ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個生き残っている確率は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であることから、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(ℓ|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を積分を含まないコンピュータ処理可能な式で表現せよ。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これに基づいて、緑本第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章図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8.1(p172)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のデータをもとに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サンプルを作成し、それから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(ℓ|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L=10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の値を求め、グラフにせよ。もし、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を用いるならば、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load(“output2.mcmc.RData”)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サンプルを読み込むことができる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output2.mcmc.Rdata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は、演習問題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で作成されたものである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EBBC17-FF09-4580-AFCB-931F3FCB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7" y="4573315"/>
            <a:ext cx="2570355" cy="2515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05B3DE-8063-45A3-8869-7BCD15DFC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7" y="2218174"/>
            <a:ext cx="3426436" cy="61134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DA99814-F4ED-430C-BA19-952416D69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7" y="3215586"/>
            <a:ext cx="2258480" cy="6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6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EF92-1831-46D0-9E0A-0B576B8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9</a:t>
            </a:r>
            <a:r>
              <a:rPr lang="ja-JP" altLang="en-US" sz="2800" dirty="0"/>
              <a:t>章の演習問題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DBD5E-6B4D-4EE3-9FB5-88B883D2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90" y="548643"/>
            <a:ext cx="8707272" cy="630935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9-1(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続き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9625" lvl="1" indent="-352425">
              <a:lnSpc>
                <a:spcPct val="130000"/>
              </a:lnSpc>
              <a:spcBef>
                <a:spcPts val="0"/>
              </a:spcBef>
              <a:buAutoNum type="arabicParenBoth" startAt="3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の予測確率分布として、「事後予測分布」を用いてたが、一方、生存確率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自体を予測し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それを二項分布に代入して確率分布を直接求める方法もある。これは、上記テキストにおける「条件付き予測分布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(conditional predictive distribution)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」に相当する。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事後期待値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(expected a posteriori)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をこの    の値として用い、上記の条件付き予測分布を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=10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に対して求めよ。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ℓ=0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に対する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値を示すとともに、グラフを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のグラフに重ね書きすること。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9625" lvl="1" indent="-352425">
              <a:lnSpc>
                <a:spcPct val="130000"/>
              </a:lnSpc>
              <a:spcBef>
                <a:spcPts val="0"/>
              </a:spcBef>
              <a:buAutoNum type="arabicParenBoth" startAt="3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一方、予測確率分布を与える前頁最初の式は、今回の場合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p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がベータ分布であることから、解析的に求めることができる。この式を導出せよ。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ここで、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は採取された種の個数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この場合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=8), </a:t>
            </a:r>
            <a:r>
              <a:rPr lang="en-US" altLang="ja-JP" sz="16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baseline="-25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=1,..,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はその時生存していた種の個数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は採取された個体数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(=20)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を示している。また、　　　　　　である。これを用いて、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600" i="1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an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(ℓ|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L=10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の値を求め、それをグラフにせよ。グラフは、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(2),(3)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のグラフに重ねて表示すること。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ℓ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choose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という関数で与えられるが、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が大きいとすぐにオーバーフローする。このため、この対数の　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lchoose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という関数を使って求め、最後にその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exp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を取ると計算可能である。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5F92CB-4877-4FF0-B3E8-55D73EF1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5" y="2082002"/>
            <a:ext cx="2922434" cy="2877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E9B318D-D1F2-41AB-9BBC-A1A5CBC14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04" y="2439403"/>
            <a:ext cx="117320" cy="25534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B3F01DB-ABC1-4635-8AEB-835A9A57A4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46" y="4870184"/>
            <a:ext cx="565238" cy="3864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0B04CCC-A61F-4D14-8FB4-5EE5CB65D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75" y="4071815"/>
            <a:ext cx="3605836" cy="49146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B39881-0B7F-47EF-8233-568B350A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70" y="1416369"/>
            <a:ext cx="117320" cy="2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EF92-1831-46D0-9E0A-0B576B8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9</a:t>
            </a:r>
            <a:r>
              <a:rPr lang="ja-JP" altLang="en-US" sz="2800" dirty="0"/>
              <a:t>章の演習問題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DBD5E-6B4D-4EE3-9FB5-88B883D2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90" y="773084"/>
            <a:ext cx="8707272" cy="573439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9-2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緑本第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章のデータ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(data3a.csv)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章では、ポアソン分布モデル、対数リンク関数、個体の体のサイズ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と施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肥効果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の一次関数の線形予測子を構成し、一般化線形モデルで回帰係数を予測した。これを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を用いて再現し、それぞれの回帰係数と標準誤差を求めよ。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と同様の回帰係数推定を、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を用いて行い、回帰係数、標準誤差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事後標準偏差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を比較せよ。それぞれの値と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で得られた値の相対誤差を表にして示せ。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ここで、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実行時は、コンパイルとサンプリングを分けて、それぞれの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cpu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時間、経過時間も求めよ。コンパイルは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stan_model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(…),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サンプリングは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sampling(…)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という関数を用いるとよい。</a:t>
            </a:r>
          </a:p>
        </p:txBody>
      </p:sp>
    </p:spTree>
    <p:extLst>
      <p:ext uri="{BB962C8B-B14F-4D97-AF65-F5344CB8AC3E}">
        <p14:creationId xmlns:p14="http://schemas.microsoft.com/office/powerpoint/2010/main" val="18302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EF92-1831-46D0-9E0A-0B576B8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9</a:t>
            </a:r>
            <a:r>
              <a:rPr lang="ja-JP" altLang="en-US" sz="2800" dirty="0"/>
              <a:t>章の演習問題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DBD5E-6B4D-4EE3-9FB5-88B883D2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90" y="773084"/>
            <a:ext cx="8707272" cy="57267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9-3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緑本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§6.4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のデータ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(data4a.csv)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§6.4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項分布モデル、ロジットリンク関数、個体の体のサイズ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と施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肥効果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altLang="ja-JP" sz="16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の一次関数の線形予測子を構成し、一般化線形モデルで回帰係数を予測した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ロジスティック回帰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これを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を用いて再現し、それぞれの回帰係数と標準誤差を求めよ。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と同様の回帰係数推定を、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を用いて行い、回帰係数、標準誤差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事後標準偏差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を比較せよ。それぞれの値と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で得られた値の相対誤差を表にして示せ。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9-2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と同様、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Stan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実行時は、コンパイルとサンプリングを分けて、それぞれの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cpu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時間、経過時間も求めよ。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76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EF92-1831-46D0-9E0A-0B576B81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922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第</a:t>
            </a:r>
            <a:r>
              <a:rPr lang="en-US" altLang="ja-JP" sz="2800" dirty="0"/>
              <a:t>9</a:t>
            </a:r>
            <a:r>
              <a:rPr lang="ja-JP" altLang="en-US" sz="2800" dirty="0"/>
              <a:t>章の演習問題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DBD5E-6B4D-4EE3-9FB5-88B883D2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5" y="565612"/>
            <a:ext cx="8707272" cy="57267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9-3(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続き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809625" lvl="1" indent="-352425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AutoNum type="arabicParenBoth" startAt="3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(1),(2)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は、設計行列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(design matrix 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と応答変数行列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が与えられた時の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事後確率分布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lang="en-US" altLang="ja-JP" sz="1600" b="1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を求めたこととなっている。これを用いて、種子を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個取り出した時、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生存種子の数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(ℓ)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の事後予測分布を求める。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では、説明変数がない場合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ナルモデル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の事後予測分布であったが、この問題は、回帰モデル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ロジスティック回帰モデル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の分布となる。したがって、新たに説明変数 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を与えたときの　応答変数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の確率分布を以下の式により求めることになる。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この式に対して、具体的にロジスティック回帰の式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二項分布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によるアンサンブル近似を与えて、事後確率分布の式を求めよ。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9625" lvl="1" indent="-352425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AutoNum type="arabicParenBoth" startAt="3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上記に結果を用いて、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または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script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を具体的に書き下し、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=12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としたときの種々の 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に対する </a:t>
            </a:r>
            <a:r>
              <a:rPr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を求めて図示せよ。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註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アンサンブル近似で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θ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がベクトルの場合、たとえば　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=(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14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14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14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の時は以下のように積になる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9363C1-8F64-409A-9096-755E03D6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3209925"/>
            <a:ext cx="7576457" cy="63305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804E70-6F01-4104-AFEC-64228970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5945307"/>
            <a:ext cx="5495925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115E4-9E65-42F7-B924-C48EF54B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B130E-FB05-4E38-A696-0F469C16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050" dirty="0"/>
              <a:t>\hat{q}_{</a:t>
            </a:r>
            <a:r>
              <a:rPr lang="en-US" altLang="ja-JP" sz="1050" dirty="0" err="1"/>
              <a:t>eap</a:t>
            </a:r>
            <a:r>
              <a:rPr lang="en-US" altLang="ja-JP" sz="1050" dirty="0"/>
              <a:t>}=E(q|\bold Y)=\int_{0}^{1}q\, p(q|\bold Y)</a:t>
            </a:r>
            <a:r>
              <a:rPr lang="en-US" altLang="ja-JP" sz="1050" dirty="0" err="1"/>
              <a:t>dq</a:t>
            </a:r>
            <a:endParaRPr lang="en-US" altLang="ja-JP" sz="1050" dirty="0"/>
          </a:p>
          <a:p>
            <a:r>
              <a:rPr lang="en-US" altLang="ja-JP" sz="1050" dirty="0"/>
              <a:t>V(q|\bold Y)=E[(q-\hat q_{</a:t>
            </a:r>
            <a:r>
              <a:rPr lang="en-US" altLang="ja-JP" sz="1050" dirty="0" err="1"/>
              <a:t>eap</a:t>
            </a:r>
            <a:r>
              <a:rPr lang="en-US" altLang="ja-JP" sz="1050" dirty="0"/>
              <a:t>})^2|\bold Y]=\int_{0}^{1}(q-q_{</a:t>
            </a:r>
            <a:r>
              <a:rPr lang="en-US" altLang="ja-JP" sz="1050" dirty="0" err="1"/>
              <a:t>eap</a:t>
            </a:r>
            <a:r>
              <a:rPr lang="en-US" altLang="ja-JP" sz="1050" dirty="0"/>
              <a:t>})^2\, p(q|\bold Y)</a:t>
            </a:r>
            <a:r>
              <a:rPr lang="en-US" altLang="ja-JP" sz="1050" dirty="0" err="1"/>
              <a:t>dq</a:t>
            </a:r>
            <a:endParaRPr lang="ja-JP" altLang="en-US" sz="1050" dirty="0"/>
          </a:p>
          <a:p>
            <a:r>
              <a:rPr lang="en-US" altLang="ja-JP" sz="1050" dirty="0"/>
              <a:t>p(q|\bold Y)=(NK+1)\,_{NK}\</a:t>
            </a:r>
            <a:r>
              <a:rPr lang="en-US" altLang="ja-JP" sz="1050" dirty="0" err="1"/>
              <a:t>textrm</a:t>
            </a:r>
            <a:r>
              <a:rPr lang="en-US" altLang="ja-JP" sz="1050" dirty="0"/>
              <a:t>{C}_{Y} q^{Y}(1-q)^{NK-Y}</a:t>
            </a:r>
            <a:endParaRPr lang="ja-JP" altLang="en-US" sz="1050" dirty="0"/>
          </a:p>
          <a:p>
            <a:r>
              <a:rPr lang="en-US" altLang="ja-JP" sz="1050" dirty="0"/>
              <a:t>E(q|\bold Y)=\frac{Y+1}{NK+2}\,\,,\, \, \, V(q|\bold Y)=\frac{(Y+1)(NK-Y+1)}{(NK+2)^2(NK+3)}</a:t>
            </a:r>
            <a:endParaRPr lang="ja-JP" altLang="en-US" sz="1050" dirty="0"/>
          </a:p>
          <a:p>
            <a:r>
              <a:rPr lang="pt-BR" altLang="ja-JP" sz="1050" dirty="0"/>
              <a:t>p(x;m,n)=\frac{x^{m-1}(1-x)^{n-1}}{B(m,n)}</a:t>
            </a:r>
            <a:endParaRPr lang="ja-JP" altLang="en-US" sz="1050" dirty="0"/>
          </a:p>
          <a:p>
            <a:r>
              <a:rPr lang="en-US" altLang="ja-JP" sz="1050" dirty="0"/>
              <a:t>p(</a:t>
            </a:r>
            <a:r>
              <a:rPr lang="en-US" altLang="ja-JP" sz="1050" dirty="0" err="1"/>
              <a:t>l|q,L</a:t>
            </a:r>
            <a:r>
              <a:rPr lang="en-US" altLang="ja-JP" sz="1050" dirty="0"/>
              <a:t>)=\,_{L}\</a:t>
            </a:r>
            <a:r>
              <a:rPr lang="en-US" altLang="ja-JP" sz="1050" dirty="0" err="1"/>
              <a:t>textrm</a:t>
            </a:r>
            <a:r>
              <a:rPr lang="en-US" altLang="ja-JP" sz="1050" dirty="0"/>
              <a:t>{C}_{l} \,q^{l}(1-q)^{L-l}</a:t>
            </a:r>
            <a:endParaRPr lang="ja-JP" altLang="en-US" sz="1050" dirty="0"/>
          </a:p>
          <a:p>
            <a:r>
              <a:rPr lang="en-US" altLang="ja-JP" sz="1050" dirty="0"/>
              <a:t>p(</a:t>
            </a:r>
            <a:r>
              <a:rPr lang="en-US" altLang="ja-JP" sz="1050" dirty="0" err="1"/>
              <a:t>l|L</a:t>
            </a:r>
            <a:r>
              <a:rPr lang="en-US" altLang="ja-JP" sz="1050" dirty="0"/>
              <a:t>,\bold Y)=\frac{NK+1}{L+NK+1}\,\frac{_{L}\</a:t>
            </a:r>
            <a:r>
              <a:rPr lang="en-US" altLang="ja-JP" sz="1050" dirty="0" err="1"/>
              <a:t>textrm</a:t>
            </a:r>
            <a:r>
              <a:rPr lang="en-US" altLang="ja-JP" sz="1050" dirty="0"/>
              <a:t>{C}_{l}\,\</a:t>
            </a:r>
            <a:r>
              <a:rPr lang="en-US" altLang="ja-JP" sz="1050" dirty="0" err="1"/>
              <a:t>cdot</a:t>
            </a:r>
            <a:r>
              <a:rPr lang="en-US" altLang="ja-JP" sz="1050" dirty="0"/>
              <a:t> \,_{NK}\</a:t>
            </a:r>
            <a:r>
              <a:rPr lang="en-US" altLang="ja-JP" sz="1050" dirty="0" err="1"/>
              <a:t>textrm</a:t>
            </a:r>
            <a:r>
              <a:rPr lang="en-US" altLang="ja-JP" sz="1050" dirty="0"/>
              <a:t>{C}_{Y} }{_{L+NK}\</a:t>
            </a:r>
            <a:r>
              <a:rPr lang="en-US" altLang="ja-JP" sz="1050" dirty="0" err="1"/>
              <a:t>textrm</a:t>
            </a:r>
            <a:r>
              <a:rPr lang="en-US" altLang="ja-JP" sz="1050" dirty="0"/>
              <a:t>{C}_{</a:t>
            </a:r>
            <a:r>
              <a:rPr lang="en-US" altLang="ja-JP" sz="1050" dirty="0" err="1"/>
              <a:t>l+Y</a:t>
            </a:r>
            <a:r>
              <a:rPr lang="en-US" altLang="ja-JP" sz="1050" dirty="0"/>
              <a:t>}}</a:t>
            </a:r>
            <a:endParaRPr lang="ja-JP" altLang="en-US" sz="1050" dirty="0"/>
          </a:p>
          <a:p>
            <a:r>
              <a:rPr lang="en-US" altLang="ja-JP" sz="1050" dirty="0"/>
              <a:t>p(y^*|\bold x^*,\bold y, X)=\int_{-\</a:t>
            </a:r>
            <a:r>
              <a:rPr lang="en-US" altLang="ja-JP" sz="1050" dirty="0" err="1"/>
              <a:t>infty</a:t>
            </a:r>
            <a:r>
              <a:rPr lang="en-US" altLang="ja-JP" sz="1050" dirty="0"/>
              <a:t> }^{\</a:t>
            </a:r>
            <a:r>
              <a:rPr lang="en-US" altLang="ja-JP" sz="1050" dirty="0" err="1"/>
              <a:t>infty</a:t>
            </a:r>
            <a:r>
              <a:rPr lang="en-US" altLang="ja-JP" sz="1050" dirty="0"/>
              <a:t>}p(y^*|\bold x^*,\theta)</a:t>
            </a:r>
            <a:r>
              <a:rPr lang="ja-JP" altLang="en-US" sz="1050" dirty="0"/>
              <a:t>　</a:t>
            </a:r>
            <a:r>
              <a:rPr lang="en-US" altLang="ja-JP" sz="1050" dirty="0"/>
              <a:t>p(\theta |\bold y, X)d\theta \, \,\,\, where\, \, \theta=({\beta_1, \beta_2, \beta_3})</a:t>
            </a:r>
            <a:endParaRPr lang="ja-JP" altLang="en-US" sz="1050" dirty="0"/>
          </a:p>
          <a:p>
            <a:r>
              <a:rPr lang="en-US" altLang="ja-JP" sz="1050" dirty="0"/>
              <a:t>p(\theta |\bold y, X)\</a:t>
            </a:r>
            <a:r>
              <a:rPr lang="en-US" altLang="ja-JP" sz="1050" dirty="0" err="1"/>
              <a:t>doteq</a:t>
            </a:r>
            <a:r>
              <a:rPr lang="en-US" altLang="ja-JP" sz="1050" dirty="0"/>
              <a:t> \frac{1}{M}\sum_{j=1}^{M}\delta(\theta^{(1)}-\</a:t>
            </a:r>
            <a:r>
              <a:rPr lang="en-US" altLang="ja-JP" sz="1050" dirty="0" err="1"/>
              <a:t>theta_j</a:t>
            </a:r>
            <a:r>
              <a:rPr lang="en-US" altLang="ja-JP" sz="1050" dirty="0"/>
              <a:t>^{(1)})\delta(\theta^{(2)}-\</a:t>
            </a:r>
            <a:r>
              <a:rPr lang="en-US" altLang="ja-JP" sz="1050" dirty="0" err="1"/>
              <a:t>theta_j</a:t>
            </a:r>
            <a:r>
              <a:rPr lang="en-US" altLang="ja-JP" sz="1050" dirty="0"/>
              <a:t>^{(2)})\delta(\theta^{(3)}-\</a:t>
            </a:r>
            <a:r>
              <a:rPr lang="en-US" altLang="ja-JP" sz="1050" dirty="0" err="1"/>
              <a:t>theta_j</a:t>
            </a:r>
            <a:r>
              <a:rPr lang="en-US" altLang="ja-JP" sz="1050" dirty="0"/>
              <a:t>^{(3)})</a:t>
            </a:r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lang="ja-JP" altLang="en-US" sz="1050" dirty="0"/>
          </a:p>
          <a:p>
            <a:endParaRPr kumimoji="1" lang="ja-JP" altLang="en-US" sz="1050" dirty="0"/>
          </a:p>
          <a:p>
            <a:endParaRPr lang="ja-JP" altLang="en-US" sz="1050" dirty="0"/>
          </a:p>
          <a:p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612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縞模様のエッジ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CB924F7A94D1843B3033E6EB6C54FA1" ma:contentTypeVersion="6" ma:contentTypeDescription="新しいドキュメントを作成します。" ma:contentTypeScope="" ma:versionID="2e5d8c4f0ffb57674236357d7b8d50df">
  <xsd:schema xmlns:xsd="http://www.w3.org/2001/XMLSchema" xmlns:xs="http://www.w3.org/2001/XMLSchema" xmlns:p="http://schemas.microsoft.com/office/2006/metadata/properties" xmlns:ns2="9f10bcae-fe0a-4002-b838-911b99908c93" targetNamespace="http://schemas.microsoft.com/office/2006/metadata/properties" ma:root="true" ma:fieldsID="c547e9a05117536c1935e2197fa4bf84" ns2:_="">
    <xsd:import namespace="9f10bcae-fe0a-4002-b838-911b99908c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bcae-fe0a-4002-b838-911b99908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D726C3-0A8E-4520-B5A4-060E3E1BF1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BFD71-5851-4E0E-9C2E-3C45CA72893E}"/>
</file>

<file path=customXml/itemProps3.xml><?xml version="1.0" encoding="utf-8"?>
<ds:datastoreItem xmlns:ds="http://schemas.openxmlformats.org/officeDocument/2006/customXml" ds:itemID="{8E69F17D-D717-4490-B9BE-CDF477A6D81A}">
  <ds:schemaRefs>
    <ds:schemaRef ds:uri="d9e556f2-94f2-4af3-8d79-3b3a5d4781f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11540</TotalTime>
  <Words>329</Words>
  <Application>Microsoft Office PowerPoint</Application>
  <PresentationFormat>画面に合わせる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メイリオ</vt:lpstr>
      <vt:lpstr>Arial</vt:lpstr>
      <vt:lpstr>Calibri</vt:lpstr>
      <vt:lpstr>Calibri Light</vt:lpstr>
      <vt:lpstr>Century Gothic</vt:lpstr>
      <vt:lpstr>Wingdings</vt:lpstr>
      <vt:lpstr>Office テーマ</vt:lpstr>
      <vt:lpstr>PowerPoint プレゼンテーション</vt:lpstr>
      <vt:lpstr>第9章の演習問題</vt:lpstr>
      <vt:lpstr>第9章の演習問題</vt:lpstr>
      <vt:lpstr>第9章の演習問題</vt:lpstr>
      <vt:lpstr>第9章の演習問題</vt:lpstr>
      <vt:lpstr>第9章の演習問題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データサイエンティスト 育成システム</dc:title>
  <dc:creator>Watanabe Yoshio</dc:creator>
  <cp:lastModifiedBy>Watanabe Yoshio W11 (渡邉 好夫)</cp:lastModifiedBy>
  <cp:revision>724</cp:revision>
  <cp:lastPrinted>2019-05-23T05:53:38Z</cp:lastPrinted>
  <dcterms:created xsi:type="dcterms:W3CDTF">1601-01-01T00:00:00Z</dcterms:created>
  <dcterms:modified xsi:type="dcterms:W3CDTF">2019-09-06T06:00:25Z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0x010100ECB924F7A94D1843B3033E6EB6C54FA1</vt:lpwstr>
  </property>
</Properties>
</file>