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DB2E-88CF-49CF-BB5D-C6F60225BE9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E9ED-CD88-4099-8112-F3DE6A43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58AA989-6FD3-4032-B486-41926BCEE852}"/>
              </a:ext>
            </a:extLst>
          </p:cNvPr>
          <p:cNvCxnSpPr>
            <a:cxnSpLocks/>
            <a:stCxn id="31" idx="2"/>
            <a:endCxn id="65" idx="1"/>
          </p:cNvCxnSpPr>
          <p:nvPr/>
        </p:nvCxnSpPr>
        <p:spPr>
          <a:xfrm rot="5400000">
            <a:off x="-591333" y="3168762"/>
            <a:ext cx="2589585" cy="640248"/>
          </a:xfrm>
          <a:prstGeom prst="bentConnector4">
            <a:avLst>
              <a:gd name="adj1" fmla="val 16476"/>
              <a:gd name="adj2" fmla="val 135705"/>
            </a:avLst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DCBBE06-6681-444E-AA0D-EA032EEB5BF6}"/>
              </a:ext>
            </a:extLst>
          </p:cNvPr>
          <p:cNvCxnSpPr>
            <a:cxnSpLocks/>
            <a:stCxn id="53" idx="2"/>
            <a:endCxn id="65" idx="1"/>
          </p:cNvCxnSpPr>
          <p:nvPr/>
        </p:nvCxnSpPr>
        <p:spPr>
          <a:xfrm rot="5400000">
            <a:off x="86561" y="3769515"/>
            <a:ext cx="1310938" cy="717390"/>
          </a:xfrm>
          <a:prstGeom prst="bentConnector4">
            <a:avLst>
              <a:gd name="adj1" fmla="val 34970"/>
              <a:gd name="adj2" fmla="val 131866"/>
            </a:avLst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ED76C8F-CDB7-48CF-9058-3935A38CF5C1}"/>
              </a:ext>
            </a:extLst>
          </p:cNvPr>
          <p:cNvSpPr/>
          <p:nvPr/>
        </p:nvSpPr>
        <p:spPr>
          <a:xfrm>
            <a:off x="121989" y="627169"/>
            <a:ext cx="478314" cy="43411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GDB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D2238878-8F15-4B9C-BE22-AE4EEEC59731}"/>
              </a:ext>
            </a:extLst>
          </p:cNvPr>
          <p:cNvSpPr/>
          <p:nvPr/>
        </p:nvSpPr>
        <p:spPr>
          <a:xfrm>
            <a:off x="1067097" y="705067"/>
            <a:ext cx="677646" cy="278287"/>
          </a:xfrm>
          <a:prstGeom prst="flowChartOnlineStorag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PARCELS</a:t>
            </a:r>
            <a:br>
              <a:rPr lang="en-US" sz="900" dirty="0"/>
            </a:br>
            <a:r>
              <a:rPr lang="en-US" sz="800" dirty="0"/>
              <a:t>&lt;&lt;FC&gt;&gt;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8A3E2A-1BC0-42BA-97C1-532E9202FE7F}"/>
              </a:ext>
            </a:extLst>
          </p:cNvPr>
          <p:cNvGrpSpPr/>
          <p:nvPr/>
        </p:nvGrpSpPr>
        <p:grpSpPr>
          <a:xfrm>
            <a:off x="2272368" y="573976"/>
            <a:ext cx="2400300" cy="384211"/>
            <a:chOff x="1099179" y="1667171"/>
            <a:chExt cx="1143000" cy="41629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8D0808C-4096-41F1-A787-C5867232C57C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C900712E-E1B0-474E-B61F-E35567E0E172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54EE29-9B6B-4039-A2BF-C312DEF1F72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V="1">
            <a:off x="600303" y="844211"/>
            <a:ext cx="466794" cy="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C8854-FEA6-4E46-AF3A-BE55DA42836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631802" y="844211"/>
            <a:ext cx="640566" cy="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566E019-ABAE-43A7-BA56-021B3138A8F2}"/>
              </a:ext>
            </a:extLst>
          </p:cNvPr>
          <p:cNvSpPr/>
          <p:nvPr/>
        </p:nvSpPr>
        <p:spPr>
          <a:xfrm>
            <a:off x="5175126" y="635524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88099A0D-C7BC-46B7-AA6E-A4A27E74BBE1}"/>
              </a:ext>
            </a:extLst>
          </p:cNvPr>
          <p:cNvSpPr/>
          <p:nvPr/>
        </p:nvSpPr>
        <p:spPr>
          <a:xfrm>
            <a:off x="6254305" y="770897"/>
            <a:ext cx="800100" cy="1524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SINGLE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11AE3-D3AC-4B9E-A407-34289DBACBE2}"/>
              </a:ext>
            </a:extLst>
          </p:cNvPr>
          <p:cNvSpPr txBox="1"/>
          <p:nvPr/>
        </p:nvSpPr>
        <p:spPr>
          <a:xfrm>
            <a:off x="5681368" y="732191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88C20-B099-4B6D-8829-E198D08EB576}"/>
              </a:ext>
            </a:extLst>
          </p:cNvPr>
          <p:cNvSpPr txBox="1"/>
          <p:nvPr/>
        </p:nvSpPr>
        <p:spPr>
          <a:xfrm>
            <a:off x="4981684" y="1429323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1</a:t>
            </a: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3371F50D-C8A0-47BC-8C26-A258F65DDF96}"/>
              </a:ext>
            </a:extLst>
          </p:cNvPr>
          <p:cNvSpPr/>
          <p:nvPr/>
        </p:nvSpPr>
        <p:spPr>
          <a:xfrm>
            <a:off x="7131699" y="449601"/>
            <a:ext cx="569437" cy="152401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3BD887-5517-4EC8-921B-DC1C91205AE7}"/>
              </a:ext>
            </a:extLst>
          </p:cNvPr>
          <p:cNvCxnSpPr>
            <a:cxnSpLocks/>
            <a:stCxn id="16" idx="0"/>
            <a:endCxn id="20" idx="1"/>
          </p:cNvCxnSpPr>
          <p:nvPr/>
        </p:nvCxnSpPr>
        <p:spPr>
          <a:xfrm rot="5400000" flipH="1" flipV="1">
            <a:off x="6212851" y="-283323"/>
            <a:ext cx="109722" cy="17279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2C944E-5599-47D0-AD2C-D83EABDA9497}"/>
              </a:ext>
            </a:extLst>
          </p:cNvPr>
          <p:cNvSpPr txBox="1"/>
          <p:nvPr/>
        </p:nvSpPr>
        <p:spPr>
          <a:xfrm>
            <a:off x="5481012" y="415210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C66B19-6EDD-4A27-B700-E1547E19738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632326" y="845074"/>
            <a:ext cx="621979" cy="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A49E1-29E1-4F3E-80E1-F06B9DBB698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4672668" y="845074"/>
            <a:ext cx="502458" cy="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04C5BD-6BB1-4A08-BFA9-EEDE2825F314}"/>
              </a:ext>
            </a:extLst>
          </p:cNvPr>
          <p:cNvGrpSpPr/>
          <p:nvPr/>
        </p:nvGrpSpPr>
        <p:grpSpPr>
          <a:xfrm>
            <a:off x="1719573" y="1152269"/>
            <a:ext cx="2948459" cy="606164"/>
            <a:chOff x="1104900" y="1627850"/>
            <a:chExt cx="850517" cy="566619"/>
          </a:xfrm>
        </p:grpSpPr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42781B8C-9B4F-4429-94FB-EDC19FB2D289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Polygon Neighbor Analysis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1C0B0BBE-4EE9-495E-A1CB-D45F2E982EAF}"/>
                </a:ext>
              </a:extLst>
            </p:cNvPr>
            <p:cNvSpPr/>
            <p:nvPr/>
          </p:nvSpPr>
          <p:spPr>
            <a:xfrm>
              <a:off x="1104900" y="1790700"/>
              <a:ext cx="850517" cy="40376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PolygonNeighbors_analysis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“PARCELS”, “NEIGHBORS”, “OBJECTID; 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Shape_Area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“AREA_OVERLAP”, “BOTH_SIDES”, </a:t>
              </a:r>
              <a:r>
                <a:rPr lang="en-US" sz="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None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, “FEET”, “SQUARE_FEET”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ADF8ABB-FE1C-4544-9AD0-8E19C0E6119A}"/>
              </a:ext>
            </a:extLst>
          </p:cNvPr>
          <p:cNvCxnSpPr>
            <a:stCxn id="16" idx="2"/>
            <a:endCxn id="28" idx="3"/>
          </p:cNvCxnSpPr>
          <p:nvPr/>
        </p:nvCxnSpPr>
        <p:spPr>
          <a:xfrm rot="5400000">
            <a:off x="4791962" y="930694"/>
            <a:ext cx="487835" cy="735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AE78B56D-EF22-4D75-B1CA-3B7A6BB18E26}"/>
              </a:ext>
            </a:extLst>
          </p:cNvPr>
          <p:cNvSpPr/>
          <p:nvPr/>
        </p:nvSpPr>
        <p:spPr>
          <a:xfrm>
            <a:off x="606179" y="1865098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NEIGHBORS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1EA525-1A3A-42D3-A460-4CC04B5AB0C4}"/>
              </a:ext>
            </a:extLst>
          </p:cNvPr>
          <p:cNvCxnSpPr>
            <a:stCxn id="28" idx="1"/>
            <a:endCxn id="31" idx="0"/>
          </p:cNvCxnSpPr>
          <p:nvPr/>
        </p:nvCxnSpPr>
        <p:spPr>
          <a:xfrm rot="10800000" flipV="1">
            <a:off x="1023583" y="1542458"/>
            <a:ext cx="695990" cy="322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2F25E4E-DEA0-434E-8486-850D726A9C78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rot="10800000">
            <a:off x="361147" y="1061288"/>
            <a:ext cx="245033" cy="9683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CA6067-18D1-4854-868B-F2AF61DCFF2B}"/>
              </a:ext>
            </a:extLst>
          </p:cNvPr>
          <p:cNvGrpSpPr/>
          <p:nvPr/>
        </p:nvGrpSpPr>
        <p:grpSpPr>
          <a:xfrm>
            <a:off x="2170319" y="1946181"/>
            <a:ext cx="2510008" cy="384211"/>
            <a:chOff x="1099179" y="1667171"/>
            <a:chExt cx="1143000" cy="416296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73459618-4EB0-4A7B-B9F5-B64FFA019EF1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Count Rows</a:t>
              </a:r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CC34DA47-185F-416D-82A8-F289E9BF0CFD}"/>
                </a:ext>
              </a:extLst>
            </p:cNvPr>
            <p:cNvSpPr/>
            <p:nvPr/>
          </p:nvSpPr>
          <p:spPr>
            <a:xfrm>
              <a:off x="1099179" y="1838450"/>
              <a:ext cx="1143000" cy="24501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GetCount_management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</a:t>
              </a:r>
              <a:r>
                <a:rPr lang="en-US" sz="700" dirty="0">
                  <a:latin typeface="Consolas" panose="020B0609020204030204" pitchFamily="49" charset="0"/>
                </a:rPr>
                <a:t>)[</a:t>
              </a:r>
              <a:r>
                <a:rPr lang="en-US" sz="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latin typeface="Consolas" panose="020B0609020204030204" pitchFamily="49" charset="0"/>
                </a:rPr>
                <a:t>])</a:t>
              </a:r>
            </a:p>
          </p:txBody>
        </p:sp>
      </p:grp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EB7DE77D-0E0F-4E13-82EE-A0F5B2E1354A}"/>
              </a:ext>
            </a:extLst>
          </p:cNvPr>
          <p:cNvSpPr/>
          <p:nvPr/>
        </p:nvSpPr>
        <p:spPr>
          <a:xfrm>
            <a:off x="5388629" y="2005864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8878AFBA-C76C-48BB-A1A0-67749FC1F86C}"/>
              </a:ext>
            </a:extLst>
          </p:cNvPr>
          <p:cNvSpPr/>
          <p:nvPr/>
        </p:nvSpPr>
        <p:spPr>
          <a:xfrm>
            <a:off x="6312146" y="1672926"/>
            <a:ext cx="800100" cy="1524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SEPARATE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C365A43-61CF-4082-9A4F-AD7D7C8C1090}"/>
              </a:ext>
            </a:extLst>
          </p:cNvPr>
          <p:cNvCxnSpPr>
            <a:stCxn id="41" idx="0"/>
            <a:endCxn id="42" idx="1"/>
          </p:cNvCxnSpPr>
          <p:nvPr/>
        </p:nvCxnSpPr>
        <p:spPr>
          <a:xfrm rot="5400000" flipH="1" flipV="1">
            <a:off x="5836318" y="1530037"/>
            <a:ext cx="256738" cy="6949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53E1A9-AE2B-4705-88EA-A0C38F4F14FA}"/>
              </a:ext>
            </a:extLst>
          </p:cNvPr>
          <p:cNvSpPr txBox="1"/>
          <p:nvPr/>
        </p:nvSpPr>
        <p:spPr>
          <a:xfrm>
            <a:off x="5682008" y="1634040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9052-375F-4A88-861D-BEE2E04C8AA8}"/>
              </a:ext>
            </a:extLst>
          </p:cNvPr>
          <p:cNvSpPr txBox="1"/>
          <p:nvPr/>
        </p:nvSpPr>
        <p:spPr>
          <a:xfrm>
            <a:off x="5902863" y="2099762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Count &gt; 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B5535C-5E21-4855-AF54-91A7581F0012}"/>
              </a:ext>
            </a:extLst>
          </p:cNvPr>
          <p:cNvGrpSpPr/>
          <p:nvPr/>
        </p:nvGrpSpPr>
        <p:grpSpPr>
          <a:xfrm>
            <a:off x="2747600" y="3107990"/>
            <a:ext cx="3354597" cy="908239"/>
            <a:chOff x="1104900" y="1627850"/>
            <a:chExt cx="1143000" cy="848988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6775C70E-1B2F-4C3B-B39F-9078D73865D2}"/>
                </a:ext>
              </a:extLst>
            </p:cNvPr>
            <p:cNvSpPr/>
            <p:nvPr/>
          </p:nvSpPr>
          <p:spPr>
            <a:xfrm>
              <a:off x="1104900" y="1627850"/>
              <a:ext cx="457200" cy="17456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Dual Looping Structure</a:t>
              </a:r>
            </a:p>
          </p:txBody>
        </p: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F56C8D30-A2ED-4F17-840D-542FBB88D4BE}"/>
                </a:ext>
              </a:extLst>
            </p:cNvPr>
            <p:cNvSpPr/>
            <p:nvPr/>
          </p:nvSpPr>
          <p:spPr>
            <a:xfrm>
              <a:off x="1104900" y="1790701"/>
              <a:ext cx="1143000" cy="68613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(“PARCELS”, ...)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  <a:b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cursor1: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poid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row1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 (...)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with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arcpy.da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SearchCursor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(“NEIGHBORS”, …)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7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cursor2:</a:t>
              </a:r>
            </a:p>
            <a:p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 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src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7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nbr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area = </a:t>
              </a:r>
              <a:r>
                <a:rPr lang="en-US" sz="7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row2</a:t>
              </a:r>
              <a:r>
                <a:rPr lang="en-US" sz="7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[...] (...)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05EAC5C-7F06-45BF-8418-E217720465E5}"/>
              </a:ext>
            </a:extLst>
          </p:cNvPr>
          <p:cNvCxnSpPr>
            <a:cxnSpLocks/>
            <a:stCxn id="41" idx="3"/>
            <a:endCxn id="50" idx="3"/>
          </p:cNvCxnSpPr>
          <p:nvPr/>
        </p:nvCxnSpPr>
        <p:spPr>
          <a:xfrm>
            <a:off x="5845829" y="2215414"/>
            <a:ext cx="256368" cy="1433804"/>
          </a:xfrm>
          <a:prstGeom prst="bentConnector3">
            <a:avLst>
              <a:gd name="adj1" fmla="val 1891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lowchart: Predefined Process 52">
            <a:extLst>
              <a:ext uri="{FF2B5EF4-FFF2-40B4-BE49-F238E27FC236}">
                <a16:creationId xmlns:a16="http://schemas.microsoft.com/office/drawing/2014/main" id="{B82D3418-8BC4-47CD-B565-8101D7919629}"/>
              </a:ext>
            </a:extLst>
          </p:cNvPr>
          <p:cNvSpPr/>
          <p:nvPr/>
        </p:nvSpPr>
        <p:spPr>
          <a:xfrm>
            <a:off x="683321" y="3143745"/>
            <a:ext cx="834807" cy="328996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NBRSUM</a:t>
            </a:r>
            <a:br>
              <a:rPr lang="en-US" sz="800" dirty="0"/>
            </a:br>
            <a:r>
              <a:rPr lang="en-US" sz="800" dirty="0"/>
              <a:t>&lt;&lt;TBL&gt;&gt;</a:t>
            </a:r>
            <a:endParaRPr lang="en-US" sz="9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C84EF9-8491-45C1-AFE5-FD62EE138304}"/>
              </a:ext>
            </a:extLst>
          </p:cNvPr>
          <p:cNvGrpSpPr/>
          <p:nvPr/>
        </p:nvGrpSpPr>
        <p:grpSpPr>
          <a:xfrm>
            <a:off x="2194683" y="2510331"/>
            <a:ext cx="2600158" cy="439590"/>
            <a:chOff x="1099179" y="1667171"/>
            <a:chExt cx="1143000" cy="476296"/>
          </a:xfrm>
        </p:grpSpPr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D3D763AF-DA6D-4170-AF15-A11F80EC96EA}"/>
                </a:ext>
              </a:extLst>
            </p:cNvPr>
            <p:cNvSpPr/>
            <p:nvPr/>
          </p:nvSpPr>
          <p:spPr>
            <a:xfrm>
              <a:off x="1099179" y="1667171"/>
              <a:ext cx="457200" cy="18798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</a:rPr>
                <a:t>Summary Attributes</a:t>
              </a:r>
            </a:p>
          </p:txBody>
        </p: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BDE33DFA-6C98-4405-8D5E-4B9AC481A0B1}"/>
                </a:ext>
              </a:extLst>
            </p:cNvPr>
            <p:cNvSpPr/>
            <p:nvPr/>
          </p:nvSpPr>
          <p:spPr>
            <a:xfrm>
              <a:off x="1099179" y="1838439"/>
              <a:ext cx="1143000" cy="3050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91440" rIns="91440" bIns="91440" rtlCol="0" anchor="ctr" anchorCtr="0"/>
            <a:lstStyle/>
            <a:p>
              <a:r>
                <a:rPr lang="en-US" sz="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arcpy.gapro</a:t>
              </a:r>
              <a:r>
                <a:rPr lang="en-US" sz="700" dirty="0" err="1">
                  <a:latin typeface="Consolas" panose="020B0609020204030204" pitchFamily="49" charset="0"/>
                </a:rPr>
                <a:t>.</a:t>
              </a:r>
              <a:r>
                <a:rPr lang="en-US" sz="7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SummaryAttributes</a:t>
              </a:r>
              <a:r>
                <a:rPr lang="en-US" sz="700" dirty="0">
                  <a:latin typeface="Consolas" panose="020B0609020204030204" pitchFamily="49" charset="0"/>
                </a:rPr>
                <a:t>(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“NEIGHBORS”, “NBRSUM”,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”, “</a:t>
              </a:r>
              <a:r>
                <a:rPr lang="en-US" sz="700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src_OBJECTID</a:t>
              </a: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SUM”</a:t>
              </a:r>
              <a:r>
                <a:rPr lang="en-US" sz="700" dirty="0"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40172FD-8487-4B3D-9F04-14B8B19F7EDC}"/>
              </a:ext>
            </a:extLst>
          </p:cNvPr>
          <p:cNvCxnSpPr>
            <a:cxnSpLocks/>
            <a:stCxn id="31" idx="3"/>
            <a:endCxn id="55" idx="1"/>
          </p:cNvCxnSpPr>
          <p:nvPr/>
        </p:nvCxnSpPr>
        <p:spPr>
          <a:xfrm>
            <a:off x="1440986" y="2029596"/>
            <a:ext cx="753697" cy="567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30B3C84-51CD-45A9-B5C4-98058A4815D4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rot="10800000" flipV="1">
            <a:off x="1100725" y="2809161"/>
            <a:ext cx="1093958" cy="3345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1786FDD-245E-4813-B862-4C07E0064740}"/>
              </a:ext>
            </a:extLst>
          </p:cNvPr>
          <p:cNvCxnSpPr>
            <a:cxnSpLocks/>
            <a:stCxn id="53" idx="1"/>
            <a:endCxn id="4" idx="3"/>
          </p:cNvCxnSpPr>
          <p:nvPr/>
        </p:nvCxnSpPr>
        <p:spPr>
          <a:xfrm rot="10800000">
            <a:off x="361147" y="1061287"/>
            <a:ext cx="322175" cy="22469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Table 150">
            <a:extLst>
              <a:ext uri="{FF2B5EF4-FFF2-40B4-BE49-F238E27FC236}">
                <a16:creationId xmlns:a16="http://schemas.microsoft.com/office/drawing/2014/main" id="{7FF82B32-E2F0-4FE1-9F31-90A209DDF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80894"/>
              </p:ext>
            </p:extLst>
          </p:nvPr>
        </p:nvGraphicFramePr>
        <p:xfrm>
          <a:off x="383335" y="4389622"/>
          <a:ext cx="1730574" cy="78811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2113175673"/>
                    </a:ext>
                  </a:extLst>
                </a:gridCol>
                <a:gridCol w="1538309">
                  <a:extLst>
                    <a:ext uri="{9D8B030D-6E8A-4147-A177-3AD203B41FA5}">
                      <a16:colId xmlns:a16="http://schemas.microsoft.com/office/drawing/2014/main" val="2425931665"/>
                    </a:ext>
                  </a:extLst>
                </a:gridCol>
              </a:tblGrid>
              <a:tr h="139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Table Query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5011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POID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ID (OBJECTID from PARCELS FC)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576236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SRC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source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2101175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NBR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Parcel neighbor ID from NEIGHBORS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8526184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AREA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Areas in sq. feet (for SRC-NBR)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892889"/>
                  </a:ext>
                </a:extLst>
              </a:tr>
              <a:tr h="129807">
                <a:tc>
                  <a:txBody>
                    <a:bodyPr/>
                    <a:lstStyle/>
                    <a:p>
                      <a:r>
                        <a:rPr lang="en-US" sz="700" dirty="0"/>
                        <a:t>SUM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Count parcels from NBRSUM TBL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894215"/>
                  </a:ext>
                </a:extLst>
              </a:tr>
            </a:tbl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7B88D74-F62D-4814-A3CC-227F5C81114B}"/>
              </a:ext>
            </a:extLst>
          </p:cNvPr>
          <p:cNvCxnSpPr>
            <a:cxnSpLocks/>
            <a:stCxn id="65" idx="3"/>
            <a:endCxn id="50" idx="1"/>
          </p:cNvCxnSpPr>
          <p:nvPr/>
        </p:nvCxnSpPr>
        <p:spPr>
          <a:xfrm flipV="1">
            <a:off x="2113909" y="3649218"/>
            <a:ext cx="633691" cy="1134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886B6C6-47CA-420B-BF4A-C058CD6BFA0C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5400000">
            <a:off x="-1005534" y="2372224"/>
            <a:ext cx="3800325" cy="1022585"/>
          </a:xfrm>
          <a:prstGeom prst="bentConnector4">
            <a:avLst>
              <a:gd name="adj1" fmla="val 10379"/>
              <a:gd name="adj2" fmla="val 122355"/>
            </a:avLst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B2B0FACB-B373-4AEE-86B0-235FC16F735E}"/>
              </a:ext>
            </a:extLst>
          </p:cNvPr>
          <p:cNvSpPr/>
          <p:nvPr/>
        </p:nvSpPr>
        <p:spPr>
          <a:xfrm>
            <a:off x="4192586" y="4211071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5190A2-0A87-4528-888F-9F60E64F360B}"/>
              </a:ext>
            </a:extLst>
          </p:cNvPr>
          <p:cNvSpPr txBox="1"/>
          <p:nvPr/>
        </p:nvSpPr>
        <p:spPr>
          <a:xfrm>
            <a:off x="4726534" y="4303042"/>
            <a:ext cx="5866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Not in SRC</a:t>
            </a:r>
          </a:p>
        </p:txBody>
      </p: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07FA7F5-6708-465E-8253-C2AB168CC76E}"/>
              </a:ext>
            </a:extLst>
          </p:cNvPr>
          <p:cNvSpPr/>
          <p:nvPr/>
        </p:nvSpPr>
        <p:spPr>
          <a:xfrm>
            <a:off x="4997230" y="4707901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EE01CD8-8973-4E46-BCB2-4BA98BE3D182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4565568" y="4485789"/>
            <a:ext cx="287280" cy="576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D3308AE-3E36-4CCA-BD15-E3F6522449E2}"/>
              </a:ext>
            </a:extLst>
          </p:cNvPr>
          <p:cNvSpPr txBox="1"/>
          <p:nvPr/>
        </p:nvSpPr>
        <p:spPr>
          <a:xfrm>
            <a:off x="4482994" y="4790588"/>
            <a:ext cx="4087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POID n SRC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539661D-423D-48E4-8ACA-20BF6929FB6F}"/>
              </a:ext>
            </a:extLst>
          </p:cNvPr>
          <p:cNvSpPr txBox="1"/>
          <p:nvPr/>
        </p:nvSpPr>
        <p:spPr>
          <a:xfrm>
            <a:off x="5521911" y="4801979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&gt; 0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B5E937CD-E82C-4FEC-AAA5-97BB81619E66}"/>
              </a:ext>
            </a:extLst>
          </p:cNvPr>
          <p:cNvSpPr/>
          <p:nvPr/>
        </p:nvSpPr>
        <p:spPr>
          <a:xfrm>
            <a:off x="5842842" y="5358527"/>
            <a:ext cx="457200" cy="4191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IF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39AA47D-3C89-4BA7-9035-A0E0C71CC741}"/>
              </a:ext>
            </a:extLst>
          </p:cNvPr>
          <p:cNvCxnSpPr>
            <a:cxnSpLocks/>
            <a:stCxn id="99" idx="2"/>
            <a:endCxn id="103" idx="1"/>
          </p:cNvCxnSpPr>
          <p:nvPr/>
        </p:nvCxnSpPr>
        <p:spPr>
          <a:xfrm rot="16200000" flipH="1">
            <a:off x="5313798" y="5039033"/>
            <a:ext cx="441076" cy="6170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DF921E-07EB-440A-96AC-1740BFCC266A}"/>
              </a:ext>
            </a:extLst>
          </p:cNvPr>
          <p:cNvSpPr txBox="1"/>
          <p:nvPr/>
        </p:nvSpPr>
        <p:spPr>
          <a:xfrm>
            <a:off x="5279385" y="5452503"/>
            <a:ext cx="4183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Overlap = 0</a:t>
            </a:r>
          </a:p>
        </p:txBody>
      </p: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2EC9F442-790A-4772-AA95-039B004EEAE3}"/>
              </a:ext>
            </a:extLst>
          </p:cNvPr>
          <p:cNvSpPr/>
          <p:nvPr/>
        </p:nvSpPr>
        <p:spPr>
          <a:xfrm>
            <a:off x="6696217" y="5117666"/>
            <a:ext cx="1065491" cy="152401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NOT A PART</a:t>
            </a:r>
          </a:p>
        </p:txBody>
      </p: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6C81A3CA-5FCB-4FC3-9772-B3D5B9B1653F}"/>
              </a:ext>
            </a:extLst>
          </p:cNvPr>
          <p:cNvSpPr/>
          <p:nvPr/>
        </p:nvSpPr>
        <p:spPr>
          <a:xfrm>
            <a:off x="6688424" y="5929026"/>
            <a:ext cx="1131555" cy="173584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MAIN PARCEL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120ADC-24FE-4A2F-9A95-53029EA894A7}"/>
              </a:ext>
            </a:extLst>
          </p:cNvPr>
          <p:cNvCxnSpPr>
            <a:stCxn id="103" idx="0"/>
            <a:endCxn id="106" idx="1"/>
          </p:cNvCxnSpPr>
          <p:nvPr/>
        </p:nvCxnSpPr>
        <p:spPr>
          <a:xfrm rot="5400000" flipH="1" flipV="1">
            <a:off x="6301499" y="4963810"/>
            <a:ext cx="164660" cy="6247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E335409-1157-42F7-B314-923A7E2CF31C}"/>
              </a:ext>
            </a:extLst>
          </p:cNvPr>
          <p:cNvCxnSpPr>
            <a:stCxn id="103" idx="2"/>
            <a:endCxn id="107" idx="1"/>
          </p:cNvCxnSpPr>
          <p:nvPr/>
        </p:nvCxnSpPr>
        <p:spPr>
          <a:xfrm rot="16200000" flipH="1">
            <a:off x="6260838" y="5588231"/>
            <a:ext cx="238191" cy="6169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6592B0E-7021-4CD8-A0A1-290995E5DED0}"/>
              </a:ext>
            </a:extLst>
          </p:cNvPr>
          <p:cNvSpPr txBox="1"/>
          <p:nvPr/>
        </p:nvSpPr>
        <p:spPr>
          <a:xfrm>
            <a:off x="6145033" y="5077836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689FD-68BC-4A03-B0E3-70D6400DE1FD}"/>
              </a:ext>
            </a:extLst>
          </p:cNvPr>
          <p:cNvSpPr txBox="1"/>
          <p:nvPr/>
        </p:nvSpPr>
        <p:spPr>
          <a:xfrm>
            <a:off x="6162624" y="5908165"/>
            <a:ext cx="3077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SUM &gt;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7A5FC5-5BB9-4966-B41F-03C3A3600553}"/>
              </a:ext>
            </a:extLst>
          </p:cNvPr>
          <p:cNvSpPr txBox="1"/>
          <p:nvPr/>
        </p:nvSpPr>
        <p:spPr>
          <a:xfrm>
            <a:off x="5973795" y="615112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1" dirty="0"/>
              <a:t>if SUM = N-1, then</a:t>
            </a:r>
            <a:br>
              <a:rPr lang="en-US" sz="600" i="1" dirty="0"/>
            </a:br>
            <a:r>
              <a:rPr lang="en-US" sz="600" i="1" dirty="0"/>
              <a:t>single main parcel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0B6E613-0C4D-4DBA-ABE3-3AECC2BE6437}"/>
              </a:ext>
            </a:extLst>
          </p:cNvPr>
          <p:cNvCxnSpPr>
            <a:cxnSpLocks/>
            <a:stCxn id="50" idx="2"/>
            <a:endCxn id="97" idx="0"/>
          </p:cNvCxnSpPr>
          <p:nvPr/>
        </p:nvCxnSpPr>
        <p:spPr>
          <a:xfrm flipH="1">
            <a:off x="4421186" y="4016229"/>
            <a:ext cx="3713" cy="194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1A94F72-FAEC-437A-B16B-61677D60CB26}"/>
              </a:ext>
            </a:extLst>
          </p:cNvPr>
          <p:cNvCxnSpPr>
            <a:cxnSpLocks/>
            <a:stCxn id="97" idx="3"/>
            <a:endCxn id="42" idx="2"/>
          </p:cNvCxnSpPr>
          <p:nvPr/>
        </p:nvCxnSpPr>
        <p:spPr>
          <a:xfrm flipV="1">
            <a:off x="4649786" y="1825326"/>
            <a:ext cx="2062410" cy="2595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1E5E570-02C3-4F1B-8AD1-391A04BFD886}"/>
              </a:ext>
            </a:extLst>
          </p:cNvPr>
          <p:cNvCxnSpPr>
            <a:stCxn id="99" idx="3"/>
            <a:endCxn id="20" idx="2"/>
          </p:cNvCxnSpPr>
          <p:nvPr/>
        </p:nvCxnSpPr>
        <p:spPr>
          <a:xfrm flipV="1">
            <a:off x="5454430" y="602002"/>
            <a:ext cx="1961988" cy="4315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11676B9D-047F-4639-AE72-D9F330AFC9FF}"/>
              </a:ext>
            </a:extLst>
          </p:cNvPr>
          <p:cNvSpPr/>
          <p:nvPr/>
        </p:nvSpPr>
        <p:spPr>
          <a:xfrm>
            <a:off x="7768385" y="157344"/>
            <a:ext cx="905830" cy="205485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PARCEL TYPE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68C971E9-3E2C-4363-8E99-B9D8F8966AB0}"/>
              </a:ext>
            </a:extLst>
          </p:cNvPr>
          <p:cNvCxnSpPr>
            <a:cxnSpLocks/>
            <a:stCxn id="17" idx="3"/>
            <a:endCxn id="165" idx="2"/>
          </p:cNvCxnSpPr>
          <p:nvPr/>
        </p:nvCxnSpPr>
        <p:spPr>
          <a:xfrm flipV="1">
            <a:off x="7054405" y="362829"/>
            <a:ext cx="1166895" cy="4842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D13D99C-F47F-4FED-A9A4-4E2FDB8E48D8}"/>
              </a:ext>
            </a:extLst>
          </p:cNvPr>
          <p:cNvCxnSpPr>
            <a:cxnSpLocks/>
            <a:stCxn id="42" idx="3"/>
            <a:endCxn id="165" idx="2"/>
          </p:cNvCxnSpPr>
          <p:nvPr/>
        </p:nvCxnSpPr>
        <p:spPr>
          <a:xfrm flipV="1">
            <a:off x="7112246" y="362829"/>
            <a:ext cx="1109054" cy="13862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4FDE3BC-2EEC-420D-8CA3-5C3540E46850}"/>
              </a:ext>
            </a:extLst>
          </p:cNvPr>
          <p:cNvCxnSpPr>
            <a:cxnSpLocks/>
            <a:stCxn id="106" idx="3"/>
            <a:endCxn id="165" idx="2"/>
          </p:cNvCxnSpPr>
          <p:nvPr/>
        </p:nvCxnSpPr>
        <p:spPr>
          <a:xfrm flipV="1">
            <a:off x="7761708" y="362829"/>
            <a:ext cx="459592" cy="48310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BD59EC-E61E-4FAC-A3DD-F57A204ED3DE}"/>
              </a:ext>
            </a:extLst>
          </p:cNvPr>
          <p:cNvCxnSpPr>
            <a:cxnSpLocks/>
            <a:stCxn id="107" idx="3"/>
            <a:endCxn id="165" idx="2"/>
          </p:cNvCxnSpPr>
          <p:nvPr/>
        </p:nvCxnSpPr>
        <p:spPr>
          <a:xfrm flipV="1">
            <a:off x="7819979" y="362829"/>
            <a:ext cx="401321" cy="5652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C9B33C0-5086-45E8-97F1-EF306495695B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1440986" y="2029596"/>
            <a:ext cx="729333" cy="3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08C768C-8844-49FA-B7D0-8C21CC452EBA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4680327" y="2215414"/>
            <a:ext cx="708302" cy="1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BF66E3C-AA8A-4B63-8CDF-42BF8C68FE57}"/>
              </a:ext>
            </a:extLst>
          </p:cNvPr>
          <p:cNvCxnSpPr>
            <a:cxnSpLocks/>
            <a:stCxn id="165" idx="1"/>
            <a:endCxn id="6" idx="0"/>
          </p:cNvCxnSpPr>
          <p:nvPr/>
        </p:nvCxnSpPr>
        <p:spPr>
          <a:xfrm rot="10800000" flipV="1">
            <a:off x="1405921" y="260087"/>
            <a:ext cx="6362465" cy="444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FD2BE86-6D2B-40B0-B530-4978926707B3}"/>
              </a:ext>
            </a:extLst>
          </p:cNvPr>
          <p:cNvGrpSpPr/>
          <p:nvPr/>
        </p:nvGrpSpPr>
        <p:grpSpPr>
          <a:xfrm>
            <a:off x="2984037" y="5929598"/>
            <a:ext cx="2399181" cy="734023"/>
            <a:chOff x="191619" y="7151411"/>
            <a:chExt cx="2399181" cy="734023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C7DDC3A-1BBF-4E2B-A0CB-1EAB2E8ACAEE}"/>
                </a:ext>
              </a:extLst>
            </p:cNvPr>
            <p:cNvSpPr/>
            <p:nvPr/>
          </p:nvSpPr>
          <p:spPr>
            <a:xfrm>
              <a:off x="191619" y="7151411"/>
              <a:ext cx="2399181" cy="734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35" name="Flowchart: Magnetic Disk 234">
              <a:extLst>
                <a:ext uri="{FF2B5EF4-FFF2-40B4-BE49-F238E27FC236}">
                  <a16:creationId xmlns:a16="http://schemas.microsoft.com/office/drawing/2014/main" id="{458F7EDA-4D42-4E47-906C-4F77E42C3DF9}"/>
                </a:ext>
              </a:extLst>
            </p:cNvPr>
            <p:cNvSpPr/>
            <p:nvPr/>
          </p:nvSpPr>
          <p:spPr>
            <a:xfrm>
              <a:off x="316045" y="7251179"/>
              <a:ext cx="184019" cy="13932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36" name="Flowchart: Predefined Process 235">
              <a:extLst>
                <a:ext uri="{FF2B5EF4-FFF2-40B4-BE49-F238E27FC236}">
                  <a16:creationId xmlns:a16="http://schemas.microsoft.com/office/drawing/2014/main" id="{C91D0193-7D1C-4A53-A285-7175ADBB0401}"/>
                </a:ext>
              </a:extLst>
            </p:cNvPr>
            <p:cNvSpPr/>
            <p:nvPr/>
          </p:nvSpPr>
          <p:spPr>
            <a:xfrm>
              <a:off x="322643" y="7453585"/>
              <a:ext cx="177421" cy="130454"/>
            </a:xfrm>
            <a:prstGeom prst="flowChartPredefined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636E6DC-12BA-4CD6-BA50-645642E637A8}"/>
                </a:ext>
              </a:extLst>
            </p:cNvPr>
            <p:cNvGrpSpPr/>
            <p:nvPr/>
          </p:nvGrpSpPr>
          <p:grpSpPr>
            <a:xfrm>
              <a:off x="338005" y="7658088"/>
              <a:ext cx="177421" cy="116887"/>
              <a:chOff x="1099179" y="1667173"/>
              <a:chExt cx="1143000" cy="416294"/>
            </a:xfrm>
          </p:grpSpPr>
          <p:sp>
            <p:nvSpPr>
              <p:cNvPr id="247" name="Flowchart: Alternate Process 246">
                <a:extLst>
                  <a:ext uri="{FF2B5EF4-FFF2-40B4-BE49-F238E27FC236}">
                    <a16:creationId xmlns:a16="http://schemas.microsoft.com/office/drawing/2014/main" id="{D2D15C18-AC21-497F-B431-FBBF53E6B3A3}"/>
                  </a:ext>
                </a:extLst>
              </p:cNvPr>
              <p:cNvSpPr/>
              <p:nvPr/>
            </p:nvSpPr>
            <p:spPr>
              <a:xfrm>
                <a:off x="1099179" y="1667173"/>
                <a:ext cx="457200" cy="18798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>
                <a:noAutofit/>
              </a:bodyPr>
              <a:lstStyle/>
              <a:p>
                <a:pPr algn="ctr"/>
                <a:endParaRPr lang="en-US" sz="9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8" name="Flowchart: Process 247">
                <a:extLst>
                  <a:ext uri="{FF2B5EF4-FFF2-40B4-BE49-F238E27FC236}">
                    <a16:creationId xmlns:a16="http://schemas.microsoft.com/office/drawing/2014/main" id="{0382E7F3-F549-4372-872D-74F97942522D}"/>
                  </a:ext>
                </a:extLst>
              </p:cNvPr>
              <p:cNvSpPr/>
              <p:nvPr/>
            </p:nvSpPr>
            <p:spPr>
              <a:xfrm>
                <a:off x="1099179" y="1838450"/>
                <a:ext cx="1143000" cy="24501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91440" rIns="91440" bIns="91440" rtlCol="0" anchor="ctr" anchorCtr="0"/>
              <a:lstStyle/>
              <a:p>
                <a:endParaRPr lang="en-US" sz="7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8" name="Flowchart: Decision 237">
              <a:extLst>
                <a:ext uri="{FF2B5EF4-FFF2-40B4-BE49-F238E27FC236}">
                  <a16:creationId xmlns:a16="http://schemas.microsoft.com/office/drawing/2014/main" id="{D15E8CC2-6FD6-4463-94F2-1C0C88215A9D}"/>
                </a:ext>
              </a:extLst>
            </p:cNvPr>
            <p:cNvSpPr/>
            <p:nvPr/>
          </p:nvSpPr>
          <p:spPr>
            <a:xfrm>
              <a:off x="1476601" y="7242557"/>
              <a:ext cx="184020" cy="165107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39" name="Flowchart: Preparation 238">
              <a:extLst>
                <a:ext uri="{FF2B5EF4-FFF2-40B4-BE49-F238E27FC236}">
                  <a16:creationId xmlns:a16="http://schemas.microsoft.com/office/drawing/2014/main" id="{6130EE68-A409-4FB4-BAF4-558B8EF2DD27}"/>
                </a:ext>
              </a:extLst>
            </p:cNvPr>
            <p:cNvSpPr/>
            <p:nvPr/>
          </p:nvSpPr>
          <p:spPr>
            <a:xfrm>
              <a:off x="1461532" y="7475127"/>
              <a:ext cx="220458" cy="110100"/>
            </a:xfrm>
            <a:prstGeom prst="flowChartPreparat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D9BCF8E-AA48-4C5F-B290-5EFD54A60D71}"/>
                </a:ext>
              </a:extLst>
            </p:cNvPr>
            <p:cNvSpPr/>
            <p:nvPr/>
          </p:nvSpPr>
          <p:spPr>
            <a:xfrm>
              <a:off x="1470998" y="7669846"/>
              <a:ext cx="210992" cy="110100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1925460-E462-4257-8623-558EF7D6383D}"/>
                </a:ext>
              </a:extLst>
            </p:cNvPr>
            <p:cNvSpPr txBox="1"/>
            <p:nvPr/>
          </p:nvSpPr>
          <p:spPr>
            <a:xfrm>
              <a:off x="577640" y="7277287"/>
              <a:ext cx="48250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Geodatabase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B7CD86A-CDA7-4719-BAD0-271A57E8022A}"/>
                </a:ext>
              </a:extLst>
            </p:cNvPr>
            <p:cNvSpPr txBox="1"/>
            <p:nvPr/>
          </p:nvSpPr>
          <p:spPr>
            <a:xfrm>
              <a:off x="568333" y="7476316"/>
              <a:ext cx="72135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Feature Class/Table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E2E5BB5-C5CC-4B74-909F-EAD53F257EA4}"/>
                </a:ext>
              </a:extLst>
            </p:cNvPr>
            <p:cNvSpPr txBox="1"/>
            <p:nvPr/>
          </p:nvSpPr>
          <p:spPr>
            <a:xfrm>
              <a:off x="568333" y="7669846"/>
              <a:ext cx="65081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Python Operation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B99C33B-D2E6-4C74-BBA9-E03D8B8971FC}"/>
                </a:ext>
              </a:extLst>
            </p:cNvPr>
            <p:cNvSpPr txBox="1"/>
            <p:nvPr/>
          </p:nvSpPr>
          <p:spPr>
            <a:xfrm>
              <a:off x="1707412" y="7253902"/>
              <a:ext cx="52738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Decision Node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D57E9B9-A375-43CE-9CDD-BE614BBFD312}"/>
                </a:ext>
              </a:extLst>
            </p:cNvPr>
            <p:cNvSpPr txBox="1"/>
            <p:nvPr/>
          </p:nvSpPr>
          <p:spPr>
            <a:xfrm>
              <a:off x="1725456" y="7464951"/>
              <a:ext cx="7790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Output Process Node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98DBE65-5964-4434-A90D-314479A8946A}"/>
                </a:ext>
              </a:extLst>
            </p:cNvPr>
            <p:cNvSpPr txBox="1"/>
            <p:nvPr/>
          </p:nvSpPr>
          <p:spPr>
            <a:xfrm>
              <a:off x="1728383" y="7669846"/>
              <a:ext cx="54181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dirty="0"/>
                <a:t>Terminal Node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79836C1-C445-494D-B5D7-690B6ADBC85D}"/>
              </a:ext>
            </a:extLst>
          </p:cNvPr>
          <p:cNvGrpSpPr/>
          <p:nvPr/>
        </p:nvGrpSpPr>
        <p:grpSpPr>
          <a:xfrm>
            <a:off x="85170" y="5965283"/>
            <a:ext cx="1994831" cy="808827"/>
            <a:chOff x="114300" y="8200656"/>
            <a:chExt cx="1994831" cy="80882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EF623A6-F0AB-48D7-95FB-01E0A368D7DC}"/>
                </a:ext>
              </a:extLst>
            </p:cNvPr>
            <p:cNvGrpSpPr/>
            <p:nvPr/>
          </p:nvGrpSpPr>
          <p:grpSpPr>
            <a:xfrm>
              <a:off x="114300" y="8470874"/>
              <a:ext cx="1994831" cy="538609"/>
              <a:chOff x="261110" y="8458200"/>
              <a:chExt cx="1994831" cy="538609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D5CB8170-8F74-4E60-B5F0-50995F7A10BF}"/>
                  </a:ext>
                </a:extLst>
              </p:cNvPr>
              <p:cNvSpPr txBox="1"/>
              <p:nvPr/>
            </p:nvSpPr>
            <p:spPr>
              <a:xfrm>
                <a:off x="261110" y="8458200"/>
                <a:ext cx="199125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0070C0"/>
                    </a:solidFill>
                  </a:rPr>
                  <a:t>Parcel Detection Algorithm Flowchart</a:t>
                </a:r>
                <a:br>
                  <a:rPr lang="en-US" sz="900" dirty="0"/>
                </a:br>
                <a:r>
                  <a:rPr lang="en-US" sz="800" dirty="0">
                    <a:solidFill>
                      <a:schemeClr val="accent2">
                        <a:lumMod val="75000"/>
                      </a:schemeClr>
                    </a:solidFill>
                  </a:rPr>
                  <a:t>AMC Python Script, version 1.6</a:t>
                </a:r>
                <a:endParaRPr lang="en-US" sz="9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14F7220-B1C4-47ED-B4F8-E24FB8721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87" y="8812143"/>
                <a:ext cx="10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5FA5FC4-A01B-4E84-B036-32A71799FB4A}"/>
                  </a:ext>
                </a:extLst>
              </p:cNvPr>
              <p:cNvSpPr txBox="1"/>
              <p:nvPr/>
            </p:nvSpPr>
            <p:spPr>
              <a:xfrm>
                <a:off x="338429" y="8812143"/>
                <a:ext cx="191751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accent6"/>
                    </a:solidFill>
                  </a:rPr>
                  <a:t>Dr. Kostas Alexandridis | OC Survey Geospatial Services</a:t>
                </a:r>
              </a:p>
            </p:txBody>
          </p:sp>
        </p:grpSp>
        <p:pic>
          <p:nvPicPr>
            <p:cNvPr id="251" name="Picture 2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93F777-956E-4CC4-A9F5-26472209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30" y="8200656"/>
              <a:ext cx="914402" cy="286513"/>
            </a:xfrm>
            <a:prstGeom prst="rect">
              <a:avLst/>
            </a:prstGeom>
          </p:spPr>
        </p:pic>
      </p:grp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14A54451-3CAA-499D-979C-F9DD6BDE7CAB}"/>
              </a:ext>
            </a:extLst>
          </p:cNvPr>
          <p:cNvSpPr/>
          <p:nvPr/>
        </p:nvSpPr>
        <p:spPr>
          <a:xfrm rot="16200000">
            <a:off x="6292193" y="5832795"/>
            <a:ext cx="80802" cy="5558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C7C27DB-98A3-4C6A-AE11-996F33251341}"/>
              </a:ext>
            </a:extLst>
          </p:cNvPr>
          <p:cNvSpPr txBox="1"/>
          <p:nvPr/>
        </p:nvSpPr>
        <p:spPr>
          <a:xfrm>
            <a:off x="6969000" y="145707"/>
            <a:ext cx="71493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i="1" dirty="0"/>
              <a:t>add/modify FC field</a:t>
            </a:r>
          </a:p>
        </p:txBody>
      </p:sp>
      <p:sp>
        <p:nvSpPr>
          <p:cNvPr id="343" name="Flowchart: Terminator 342">
            <a:extLst>
              <a:ext uri="{FF2B5EF4-FFF2-40B4-BE49-F238E27FC236}">
                <a16:creationId xmlns:a16="http://schemas.microsoft.com/office/drawing/2014/main" id="{0EE7DFE2-D901-429D-8E27-17E51CF19282}"/>
              </a:ext>
            </a:extLst>
          </p:cNvPr>
          <p:cNvSpPr/>
          <p:nvPr/>
        </p:nvSpPr>
        <p:spPr>
          <a:xfrm>
            <a:off x="8610689" y="792853"/>
            <a:ext cx="419100" cy="1905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END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83C5FF90-96F7-4442-BD1F-D8DAD0B87991}"/>
              </a:ext>
            </a:extLst>
          </p:cNvPr>
          <p:cNvCxnSpPr>
            <a:stCxn id="165" idx="3"/>
            <a:endCxn id="343" idx="0"/>
          </p:cNvCxnSpPr>
          <p:nvPr/>
        </p:nvCxnSpPr>
        <p:spPr>
          <a:xfrm>
            <a:off x="8674215" y="260087"/>
            <a:ext cx="146024" cy="5327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1F9B9BF4-55F3-418A-B212-9421F77CEE9C}"/>
              </a:ext>
            </a:extLst>
          </p:cNvPr>
          <p:cNvCxnSpPr>
            <a:stCxn id="20" idx="3"/>
            <a:endCxn id="343" idx="0"/>
          </p:cNvCxnSpPr>
          <p:nvPr/>
        </p:nvCxnSpPr>
        <p:spPr>
          <a:xfrm>
            <a:off x="7701136" y="525802"/>
            <a:ext cx="1119103" cy="26705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5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308</Words>
  <Application>Microsoft Office PowerPoint</Application>
  <PresentationFormat>Letter Paper (8.5x11 in)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Alexandridis</dc:creator>
  <cp:lastModifiedBy>Kostas Alexandridis</cp:lastModifiedBy>
  <cp:revision>10</cp:revision>
  <dcterms:created xsi:type="dcterms:W3CDTF">2020-09-01T19:04:43Z</dcterms:created>
  <dcterms:modified xsi:type="dcterms:W3CDTF">2020-09-01T20:26:39Z</dcterms:modified>
</cp:coreProperties>
</file>