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56" r:id="rId4"/>
    <p:sldId id="259" r:id="rId5"/>
    <p:sldId id="260" r:id="rId6"/>
    <p:sldId id="261" r:id="rId7"/>
    <p:sldId id="258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77C03-F595-4C3C-85C4-AABB3B37AB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862D8-6FE3-4276-8342-6CB7A2C1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862D8-6FE3-4276-8342-6CB7A2C178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379-2310-435D-AF40-C64F560F49C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3E3-5E7C-4B90-A342-2E3173CB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379-2310-435D-AF40-C64F560F49C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3E3-5E7C-4B90-A342-2E3173CB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379-2310-435D-AF40-C64F560F49C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3E3-5E7C-4B90-A342-2E3173CB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379-2310-435D-AF40-C64F560F49C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3E3-5E7C-4B90-A342-2E3173CB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379-2310-435D-AF40-C64F560F49C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3E3-5E7C-4B90-A342-2E3173CB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3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379-2310-435D-AF40-C64F560F49C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3E3-5E7C-4B90-A342-2E3173CB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379-2310-435D-AF40-C64F560F49C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3E3-5E7C-4B90-A342-2E3173CB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379-2310-435D-AF40-C64F560F49C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3E3-5E7C-4B90-A342-2E3173CB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379-2310-435D-AF40-C64F560F49C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3E3-5E7C-4B90-A342-2E3173CB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7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379-2310-435D-AF40-C64F560F49C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3E3-5E7C-4B90-A342-2E3173CB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3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379-2310-435D-AF40-C64F560F49C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3E3-5E7C-4B90-A342-2E3173CB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7379-2310-435D-AF40-C64F560F49C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03E3-5E7C-4B90-A342-2E3173CB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deogramma cinese, tao vector de Stock | Adobe 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5" r="27368"/>
          <a:stretch/>
        </p:blipFill>
        <p:spPr bwMode="auto">
          <a:xfrm>
            <a:off x="8483600" y="3522663"/>
            <a:ext cx="3157940" cy="312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454400" y="2051155"/>
            <a:ext cx="4231375" cy="2943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500" cap="all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GALE 21</a:t>
            </a:r>
            <a:endParaRPr lang="en-US" sz="11500" cap="all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50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0275" y="571124"/>
            <a:ext cx="622300" cy="546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User1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081315" y="571124"/>
            <a:ext cx="622300" cy="546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56747" y="571124"/>
            <a:ext cx="622300" cy="546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62526" y="1798901"/>
            <a:ext cx="787400" cy="546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</a:t>
            </a:r>
            <a:r>
              <a:rPr lang="en-US" sz="1200" dirty="0" err="1" smtClean="0"/>
              <a:t>aja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394075" y="1803024"/>
            <a:ext cx="788987" cy="546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Casino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51125" y="2870200"/>
            <a:ext cx="622300" cy="546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M1</a:t>
            </a:r>
          </a:p>
        </p:txBody>
      </p:sp>
      <p:cxnSp>
        <p:nvCxnSpPr>
          <p:cNvPr id="13" name="Elbow Connector 12"/>
          <p:cNvCxnSpPr>
            <a:stCxn id="4" idx="2"/>
            <a:endCxn id="8" idx="1"/>
          </p:cNvCxnSpPr>
          <p:nvPr/>
        </p:nvCxnSpPr>
        <p:spPr>
          <a:xfrm rot="16200000" flipH="1">
            <a:off x="2473325" y="1155324"/>
            <a:ext cx="958850" cy="88265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8" idx="0"/>
          </p:cNvCxnSpPr>
          <p:nvPr/>
        </p:nvCxnSpPr>
        <p:spPr>
          <a:xfrm rot="16200000" flipH="1">
            <a:off x="3247617" y="1262072"/>
            <a:ext cx="685800" cy="39610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735333" y="1170460"/>
            <a:ext cx="685800" cy="57932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2"/>
            <a:endCxn id="9" idx="1"/>
          </p:cNvCxnSpPr>
          <p:nvPr/>
        </p:nvCxnSpPr>
        <p:spPr>
          <a:xfrm rot="5400000">
            <a:off x="3604552" y="1391575"/>
            <a:ext cx="798249" cy="2705101"/>
          </a:xfrm>
          <a:prstGeom prst="bentConnector4">
            <a:avLst>
              <a:gd name="adj1" fmla="val 32897"/>
              <a:gd name="adj2" fmla="val 105424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1" idx="0"/>
          </p:cNvCxnSpPr>
          <p:nvPr/>
        </p:nvCxnSpPr>
        <p:spPr>
          <a:xfrm rot="5400000">
            <a:off x="5112594" y="2588633"/>
            <a:ext cx="487264" cy="12700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035550" y="571124"/>
            <a:ext cx="622300" cy="546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User4</a:t>
            </a:r>
          </a:p>
        </p:txBody>
      </p:sp>
      <p:cxnSp>
        <p:nvCxnSpPr>
          <p:cNvPr id="32" name="Elbow Connector 31"/>
          <p:cNvCxnSpPr>
            <a:stCxn id="31" idx="2"/>
            <a:endCxn id="8" idx="0"/>
          </p:cNvCxnSpPr>
          <p:nvPr/>
        </p:nvCxnSpPr>
        <p:spPr>
          <a:xfrm rot="5400000">
            <a:off x="4224735" y="681059"/>
            <a:ext cx="685800" cy="155813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7" idx="1"/>
          </p:cNvCxnSpPr>
          <p:nvPr/>
        </p:nvCxnSpPr>
        <p:spPr>
          <a:xfrm flipV="1">
            <a:off x="4183062" y="2071951"/>
            <a:ext cx="779464" cy="412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198558" y="4459293"/>
            <a:ext cx="965201" cy="4111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TIMER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911456" y="3805013"/>
            <a:ext cx="1028701" cy="1309445"/>
            <a:chOff x="5756276" y="3732202"/>
            <a:chExt cx="1028701" cy="2438400"/>
          </a:xfrm>
        </p:grpSpPr>
        <p:sp>
          <p:nvSpPr>
            <p:cNvPr id="56" name="Rounded Rectangle 55"/>
            <p:cNvSpPr/>
            <p:nvPr/>
          </p:nvSpPr>
          <p:spPr>
            <a:xfrm>
              <a:off x="5756276" y="3732202"/>
              <a:ext cx="1028701" cy="2438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918201" y="5529258"/>
              <a:ext cx="704850" cy="5461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DISP1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918201" y="3959222"/>
              <a:ext cx="704850" cy="5461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DISP3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918201" y="4756144"/>
              <a:ext cx="704850" cy="5461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DISP2</a:t>
              </a:r>
              <a:endParaRPr lang="en-US" sz="1200" dirty="0"/>
            </a:p>
          </p:txBody>
        </p:sp>
      </p:grpSp>
      <p:cxnSp>
        <p:nvCxnSpPr>
          <p:cNvPr id="79" name="Elbow Connector 78"/>
          <p:cNvCxnSpPr>
            <a:stCxn id="72" idx="3"/>
            <a:endCxn id="56" idx="3"/>
          </p:cNvCxnSpPr>
          <p:nvPr/>
        </p:nvCxnSpPr>
        <p:spPr>
          <a:xfrm flipH="1">
            <a:off x="6940157" y="4105269"/>
            <a:ext cx="2348310" cy="354467"/>
          </a:xfrm>
          <a:prstGeom prst="bentConnector3">
            <a:avLst>
              <a:gd name="adj1" fmla="val -973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9" idx="3"/>
            <a:endCxn id="56" idx="3"/>
          </p:cNvCxnSpPr>
          <p:nvPr/>
        </p:nvCxnSpPr>
        <p:spPr>
          <a:xfrm flipH="1">
            <a:off x="6940157" y="3334546"/>
            <a:ext cx="2348310" cy="1125190"/>
          </a:xfrm>
          <a:prstGeom prst="bentConnector3">
            <a:avLst>
              <a:gd name="adj1" fmla="val -973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8" idx="3"/>
            <a:endCxn id="56" idx="3"/>
          </p:cNvCxnSpPr>
          <p:nvPr/>
        </p:nvCxnSpPr>
        <p:spPr>
          <a:xfrm flipH="1">
            <a:off x="6940157" y="2529679"/>
            <a:ext cx="2348310" cy="1930057"/>
          </a:xfrm>
          <a:prstGeom prst="bentConnector3">
            <a:avLst>
              <a:gd name="adj1" fmla="val -973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01910" y="4264035"/>
            <a:ext cx="1679576" cy="787400"/>
            <a:chOff x="4317999" y="4368801"/>
            <a:chExt cx="1679576" cy="787400"/>
          </a:xfrm>
        </p:grpSpPr>
        <p:sp>
          <p:nvSpPr>
            <p:cNvPr id="91" name="Rounded Rectangle 90"/>
            <p:cNvSpPr/>
            <p:nvPr/>
          </p:nvSpPr>
          <p:spPr>
            <a:xfrm>
              <a:off x="4317999" y="4368801"/>
              <a:ext cx="1679576" cy="787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406900" y="4495800"/>
              <a:ext cx="704850" cy="5461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GO</a:t>
              </a:r>
              <a:endParaRPr lang="en-US" sz="12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5194301" y="4483094"/>
              <a:ext cx="704850" cy="5461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STOP</a:t>
              </a:r>
              <a:endParaRPr lang="en-US" sz="1200" dirty="0"/>
            </a:p>
          </p:txBody>
        </p:sp>
      </p:grpSp>
      <p:cxnSp>
        <p:nvCxnSpPr>
          <p:cNvPr id="101" name="Elbow Connector 100"/>
          <p:cNvCxnSpPr>
            <a:stCxn id="9" idx="2"/>
            <a:endCxn id="91" idx="0"/>
          </p:cNvCxnSpPr>
          <p:nvPr/>
        </p:nvCxnSpPr>
        <p:spPr>
          <a:xfrm rot="16200000" flipH="1">
            <a:off x="2778119" y="3600455"/>
            <a:ext cx="847735" cy="47942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0" idx="2"/>
            <a:endCxn id="91" idx="0"/>
          </p:cNvCxnSpPr>
          <p:nvPr/>
        </p:nvCxnSpPr>
        <p:spPr>
          <a:xfrm rot="5400000">
            <a:off x="3270245" y="3587754"/>
            <a:ext cx="847735" cy="50482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1" idx="2"/>
            <a:endCxn id="91" idx="0"/>
          </p:cNvCxnSpPr>
          <p:nvPr/>
        </p:nvCxnSpPr>
        <p:spPr>
          <a:xfrm rot="5400000">
            <a:off x="3956127" y="2863936"/>
            <a:ext cx="885670" cy="191452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6" idx="0"/>
            <a:endCxn id="11" idx="3"/>
          </p:cNvCxnSpPr>
          <p:nvPr/>
        </p:nvCxnSpPr>
        <p:spPr>
          <a:xfrm rot="16200000" flipV="1">
            <a:off x="5696743" y="3075948"/>
            <a:ext cx="699698" cy="75843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635375" y="2870200"/>
            <a:ext cx="622300" cy="546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45076" y="2832265"/>
            <a:ext cx="622300" cy="546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M3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7651751" y="1363464"/>
            <a:ext cx="1041401" cy="546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BETCRIS</a:t>
            </a:r>
            <a:endParaRPr lang="en-US" sz="1200" dirty="0"/>
          </a:p>
        </p:txBody>
      </p:sp>
      <p:cxnSp>
        <p:nvCxnSpPr>
          <p:cNvPr id="114" name="Elbow Connector 113"/>
          <p:cNvCxnSpPr>
            <a:stCxn id="48" idx="1"/>
            <a:endCxn id="109" idx="2"/>
          </p:cNvCxnSpPr>
          <p:nvPr/>
        </p:nvCxnSpPr>
        <p:spPr>
          <a:xfrm rot="10800000">
            <a:off x="8172453" y="1909565"/>
            <a:ext cx="411165" cy="62011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49" idx="1"/>
            <a:endCxn id="109" idx="2"/>
          </p:cNvCxnSpPr>
          <p:nvPr/>
        </p:nvCxnSpPr>
        <p:spPr>
          <a:xfrm rot="10800000">
            <a:off x="8172453" y="1909564"/>
            <a:ext cx="411165" cy="142498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72" idx="1"/>
            <a:endCxn id="109" idx="2"/>
          </p:cNvCxnSpPr>
          <p:nvPr/>
        </p:nvCxnSpPr>
        <p:spPr>
          <a:xfrm rot="10800000">
            <a:off x="8172453" y="1909565"/>
            <a:ext cx="411165" cy="219570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10254798" y="2256629"/>
            <a:ext cx="1138697" cy="2298700"/>
            <a:chOff x="10501255" y="3454400"/>
            <a:chExt cx="1138697" cy="2298700"/>
          </a:xfrm>
        </p:grpSpPr>
        <p:sp>
          <p:nvSpPr>
            <p:cNvPr id="131" name="Rounded Rectangle 130"/>
            <p:cNvSpPr/>
            <p:nvPr/>
          </p:nvSpPr>
          <p:spPr>
            <a:xfrm>
              <a:off x="10501255" y="3454400"/>
              <a:ext cx="1138697" cy="22987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0616410" y="3575050"/>
              <a:ext cx="914399" cy="48895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ADM1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0616411" y="4092575"/>
              <a:ext cx="914398" cy="48895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ADM2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0616411" y="4630336"/>
              <a:ext cx="914398" cy="48895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ADM3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10616411" y="5147861"/>
              <a:ext cx="914398" cy="48895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ADMN</a:t>
              </a: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8583617" y="2256629"/>
            <a:ext cx="704850" cy="546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VM1</a:t>
            </a:r>
          </a:p>
        </p:txBody>
      </p:sp>
      <p:cxnSp>
        <p:nvCxnSpPr>
          <p:cNvPr id="136" name="Elbow Connector 135"/>
          <p:cNvCxnSpPr>
            <a:stCxn id="131" idx="2"/>
            <a:endCxn id="72" idx="2"/>
          </p:cNvCxnSpPr>
          <p:nvPr/>
        </p:nvCxnSpPr>
        <p:spPr>
          <a:xfrm rot="5400000" flipH="1">
            <a:off x="9791590" y="3522772"/>
            <a:ext cx="177010" cy="1888105"/>
          </a:xfrm>
          <a:prstGeom prst="bentConnector3">
            <a:avLst>
              <a:gd name="adj1" fmla="val -12914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583617" y="3061496"/>
            <a:ext cx="704850" cy="546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VM2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8583617" y="3832219"/>
            <a:ext cx="704850" cy="546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VM3</a:t>
            </a:r>
            <a:endParaRPr lang="en-US" sz="1200" dirty="0"/>
          </a:p>
        </p:txBody>
      </p:sp>
      <p:sp>
        <p:nvSpPr>
          <p:cNvPr id="155" name="Rounded Rectangle 154"/>
          <p:cNvSpPr/>
          <p:nvPr/>
        </p:nvSpPr>
        <p:spPr>
          <a:xfrm>
            <a:off x="5952400" y="5538129"/>
            <a:ext cx="965201" cy="4111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FLASK</a:t>
            </a:r>
            <a:endParaRPr lang="en-US" sz="1200" dirty="0"/>
          </a:p>
        </p:txBody>
      </p:sp>
      <p:sp>
        <p:nvSpPr>
          <p:cNvPr id="156" name="Rounded Rectangle 155"/>
          <p:cNvSpPr/>
          <p:nvPr/>
        </p:nvSpPr>
        <p:spPr>
          <a:xfrm>
            <a:off x="8490297" y="5516348"/>
            <a:ext cx="965201" cy="46388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PANEL</a:t>
            </a:r>
          </a:p>
          <a:p>
            <a:pPr algn="ctr"/>
            <a:r>
              <a:rPr lang="en-US" sz="1200" dirty="0" smtClean="0"/>
              <a:t>ADM</a:t>
            </a:r>
            <a:endParaRPr lang="en-US" sz="1200" dirty="0"/>
          </a:p>
        </p:txBody>
      </p:sp>
      <p:cxnSp>
        <p:nvCxnSpPr>
          <p:cNvPr id="158" name="Elbow Connector 157"/>
          <p:cNvCxnSpPr>
            <a:stCxn id="152" idx="3"/>
            <a:endCxn id="131" idx="3"/>
          </p:cNvCxnSpPr>
          <p:nvPr/>
        </p:nvCxnSpPr>
        <p:spPr>
          <a:xfrm flipV="1">
            <a:off x="11059966" y="3405979"/>
            <a:ext cx="333529" cy="2340228"/>
          </a:xfrm>
          <a:prstGeom prst="bentConnector3">
            <a:avLst>
              <a:gd name="adj1" fmla="val 16854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91" idx="2"/>
            <a:endCxn id="170" idx="1"/>
          </p:cNvCxnSpPr>
          <p:nvPr/>
        </p:nvCxnSpPr>
        <p:spPr>
          <a:xfrm rot="16200000" flipH="1">
            <a:off x="3362446" y="5130687"/>
            <a:ext cx="688593" cy="530088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55" idx="2"/>
            <a:endCxn id="50" idx="2"/>
          </p:cNvCxnSpPr>
          <p:nvPr/>
        </p:nvCxnSpPr>
        <p:spPr>
          <a:xfrm rot="5400000" flipH="1">
            <a:off x="3518662" y="3032941"/>
            <a:ext cx="1078836" cy="4753842"/>
          </a:xfrm>
          <a:prstGeom prst="bentConnector3">
            <a:avLst>
              <a:gd name="adj1" fmla="val -211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50" idx="3"/>
            <a:endCxn id="91" idx="1"/>
          </p:cNvCxnSpPr>
          <p:nvPr/>
        </p:nvCxnSpPr>
        <p:spPr>
          <a:xfrm flipV="1">
            <a:off x="2163759" y="4657735"/>
            <a:ext cx="438151" cy="71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9884474" y="6288040"/>
            <a:ext cx="2012339" cy="300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CASINO ONLINE</a:t>
            </a:r>
            <a:endParaRPr lang="en-US" sz="20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168" name="Rounded Rectangular Callout 167"/>
          <p:cNvSpPr/>
          <p:nvPr/>
        </p:nvSpPr>
        <p:spPr>
          <a:xfrm>
            <a:off x="792166" y="3414816"/>
            <a:ext cx="1524000" cy="496880"/>
          </a:xfrm>
          <a:prstGeom prst="wedgeRoundRectCallout">
            <a:avLst>
              <a:gd name="adj1" fmla="val 70658"/>
              <a:gd name="adj2" fmla="val -56867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94.5% </a:t>
            </a:r>
            <a:r>
              <a:rPr lang="en-US" sz="1200" dirty="0" smtClean="0"/>
              <a:t>c/m</a:t>
            </a:r>
          </a:p>
          <a:p>
            <a:pPr algn="ctr"/>
            <a:r>
              <a:rPr lang="en-US" sz="1200" dirty="0" smtClean="0"/>
              <a:t>max: ? users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3971786" y="5503479"/>
            <a:ext cx="1015414" cy="47309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 </a:t>
            </a:r>
            <a:r>
              <a:rPr lang="en-US" sz="1200" dirty="0" smtClean="0"/>
              <a:t>GO </a:t>
            </a:r>
            <a:r>
              <a:rPr lang="en-US" sz="1200" dirty="0"/>
              <a:t>users</a:t>
            </a:r>
          </a:p>
        </p:txBody>
      </p:sp>
      <p:cxnSp>
        <p:nvCxnSpPr>
          <p:cNvPr id="23" name="Straight Arrow Connector 22"/>
          <p:cNvCxnSpPr>
            <a:stCxn id="170" idx="3"/>
            <a:endCxn id="155" idx="1"/>
          </p:cNvCxnSpPr>
          <p:nvPr/>
        </p:nvCxnSpPr>
        <p:spPr>
          <a:xfrm>
            <a:off x="4987200" y="5740028"/>
            <a:ext cx="965200" cy="367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" idx="0"/>
            <a:endCxn id="7" idx="2"/>
          </p:cNvCxnSpPr>
          <p:nvPr/>
        </p:nvCxnSpPr>
        <p:spPr>
          <a:xfrm rot="5400000" flipH="1" flipV="1">
            <a:off x="4388776" y="1902751"/>
            <a:ext cx="525199" cy="1409701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" idx="3"/>
            <a:endCxn id="10" idx="3"/>
          </p:cNvCxnSpPr>
          <p:nvPr/>
        </p:nvCxnSpPr>
        <p:spPr>
          <a:xfrm>
            <a:off x="3273425" y="3143250"/>
            <a:ext cx="984250" cy="12700"/>
          </a:xfrm>
          <a:prstGeom prst="bentConnector5">
            <a:avLst>
              <a:gd name="adj1" fmla="val 18387"/>
              <a:gd name="adj2" fmla="val 3950000"/>
              <a:gd name="adj3" fmla="val 1232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" idx="3"/>
            <a:endCxn id="11" idx="3"/>
          </p:cNvCxnSpPr>
          <p:nvPr/>
        </p:nvCxnSpPr>
        <p:spPr>
          <a:xfrm flipV="1">
            <a:off x="4257675" y="3105315"/>
            <a:ext cx="1409701" cy="37935"/>
          </a:xfrm>
          <a:prstGeom prst="bentConnector5">
            <a:avLst>
              <a:gd name="adj1" fmla="val 27928"/>
              <a:gd name="adj2" fmla="val -1275859"/>
              <a:gd name="adj3" fmla="val 1162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ular Callout 123"/>
          <p:cNvSpPr/>
          <p:nvPr/>
        </p:nvSpPr>
        <p:spPr>
          <a:xfrm>
            <a:off x="10427193" y="1743478"/>
            <a:ext cx="1037230" cy="383749"/>
          </a:xfrm>
          <a:prstGeom prst="wedgeRoundRectCallout">
            <a:avLst>
              <a:gd name="adj1" fmla="val -19517"/>
              <a:gd name="adj2" fmla="val 83838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  <p:cxnSp>
        <p:nvCxnSpPr>
          <p:cNvPr id="127" name="Elbow Connector 126"/>
          <p:cNvCxnSpPr/>
          <p:nvPr/>
        </p:nvCxnSpPr>
        <p:spPr>
          <a:xfrm rot="5400000">
            <a:off x="8533609" y="3205163"/>
            <a:ext cx="804867" cy="12700"/>
          </a:xfrm>
          <a:prstGeom prst="bentConnector5">
            <a:avLst>
              <a:gd name="adj1" fmla="val 16075"/>
              <a:gd name="adj2" fmla="val 4575000"/>
              <a:gd name="adj3" fmla="val 1131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49" idx="2"/>
            <a:endCxn id="72" idx="2"/>
          </p:cNvCxnSpPr>
          <p:nvPr/>
        </p:nvCxnSpPr>
        <p:spPr>
          <a:xfrm rot="5400000">
            <a:off x="8550681" y="3992957"/>
            <a:ext cx="770723" cy="12700"/>
          </a:xfrm>
          <a:prstGeom prst="bentConnector5">
            <a:avLst>
              <a:gd name="adj1" fmla="val 14572"/>
              <a:gd name="adj2" fmla="val 4575000"/>
              <a:gd name="adj3" fmla="val 170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10094765" y="5514265"/>
            <a:ext cx="965201" cy="46388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AMOUNTS</a:t>
            </a:r>
            <a:endParaRPr lang="en-US" sz="1200" dirty="0"/>
          </a:p>
        </p:txBody>
      </p:sp>
      <p:cxnSp>
        <p:nvCxnSpPr>
          <p:cNvPr id="144" name="Straight Arrow Connector 143"/>
          <p:cNvCxnSpPr>
            <a:stCxn id="156" idx="3"/>
            <a:endCxn id="152" idx="1"/>
          </p:cNvCxnSpPr>
          <p:nvPr/>
        </p:nvCxnSpPr>
        <p:spPr>
          <a:xfrm flipV="1">
            <a:off x="9455498" y="5746207"/>
            <a:ext cx="639267" cy="20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55" idx="3"/>
            <a:endCxn id="156" idx="1"/>
          </p:cNvCxnSpPr>
          <p:nvPr/>
        </p:nvCxnSpPr>
        <p:spPr>
          <a:xfrm>
            <a:off x="6917601" y="5743705"/>
            <a:ext cx="1572696" cy="458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6062389" y="574197"/>
            <a:ext cx="877768" cy="546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accounts</a:t>
            </a:r>
            <a:endParaRPr lang="en-US" sz="1200" dirty="0"/>
          </a:p>
        </p:txBody>
      </p:sp>
      <p:cxnSp>
        <p:nvCxnSpPr>
          <p:cNvPr id="149" name="Elbow Connector 148"/>
          <p:cNvCxnSpPr>
            <a:stCxn id="4" idx="0"/>
            <a:endCxn id="161" idx="3"/>
          </p:cNvCxnSpPr>
          <p:nvPr/>
        </p:nvCxnSpPr>
        <p:spPr>
          <a:xfrm rot="16200000" flipH="1">
            <a:off x="4587729" y="-1505181"/>
            <a:ext cx="276123" cy="4428732"/>
          </a:xfrm>
          <a:prstGeom prst="bentConnector4">
            <a:avLst>
              <a:gd name="adj1" fmla="val -117388"/>
              <a:gd name="adj2" fmla="val 105162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" idx="0"/>
            <a:endCxn id="161" idx="0"/>
          </p:cNvCxnSpPr>
          <p:nvPr/>
        </p:nvCxnSpPr>
        <p:spPr>
          <a:xfrm rot="16200000" flipH="1">
            <a:off x="4945332" y="-981744"/>
            <a:ext cx="3073" cy="3108808"/>
          </a:xfrm>
          <a:prstGeom prst="bentConnector3">
            <a:avLst>
              <a:gd name="adj1" fmla="val -9215522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6" idx="0"/>
            <a:endCxn id="161" idx="1"/>
          </p:cNvCxnSpPr>
          <p:nvPr/>
        </p:nvCxnSpPr>
        <p:spPr>
          <a:xfrm rot="16200000" flipH="1">
            <a:off x="5077081" y="-138061"/>
            <a:ext cx="276123" cy="1694492"/>
          </a:xfrm>
          <a:prstGeom prst="bentConnector4">
            <a:avLst>
              <a:gd name="adj1" fmla="val -82789"/>
              <a:gd name="adj2" fmla="val 88982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31" idx="3"/>
            <a:endCxn id="161" idx="2"/>
          </p:cNvCxnSpPr>
          <p:nvPr/>
        </p:nvCxnSpPr>
        <p:spPr>
          <a:xfrm>
            <a:off x="5657850" y="844174"/>
            <a:ext cx="843423" cy="276123"/>
          </a:xfrm>
          <a:prstGeom prst="bentConnector4">
            <a:avLst>
              <a:gd name="adj1" fmla="val 23982"/>
              <a:gd name="adj2" fmla="val 22233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7" idx="3"/>
            <a:endCxn id="161" idx="2"/>
          </p:cNvCxnSpPr>
          <p:nvPr/>
        </p:nvCxnSpPr>
        <p:spPr>
          <a:xfrm flipV="1">
            <a:off x="5749926" y="1120297"/>
            <a:ext cx="751347" cy="951654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6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9103" y="349658"/>
            <a:ext cx="3954396" cy="68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USUARIO PIERDE</a:t>
            </a:r>
            <a:endParaRPr lang="en-US" sz="40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1896" y="1206473"/>
            <a:ext cx="636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Rulette</a:t>
            </a:r>
            <a:r>
              <a:rPr lang="en-US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36, </a:t>
            </a:r>
            <a:r>
              <a:rPr lang="en-US" dirty="0" err="1" smtClean="0"/>
              <a:t>yo</a:t>
            </a:r>
            <a:r>
              <a:rPr lang="en-US" dirty="0" smtClean="0"/>
              <a:t> me </a:t>
            </a:r>
            <a:r>
              <a:rPr lang="en-US" dirty="0" err="1" smtClean="0"/>
              <a:t>quedo</a:t>
            </a:r>
            <a:r>
              <a:rPr lang="en-US" dirty="0" smtClean="0"/>
              <a:t> con 17u y </a:t>
            </a:r>
            <a:r>
              <a:rPr lang="en-US" dirty="0" err="1" smtClean="0"/>
              <a:t>entrego</a:t>
            </a:r>
            <a:r>
              <a:rPr lang="en-US" dirty="0" smtClean="0"/>
              <a:t> 19u al </a:t>
            </a:r>
            <a:r>
              <a:rPr lang="en-US" dirty="0" err="1" smtClean="0"/>
              <a:t>usuario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89103" y="2111613"/>
            <a:ext cx="3954396" cy="68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USUARIO GANA</a:t>
            </a:r>
            <a:endParaRPr lang="en-US" sz="40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1201" y="2944800"/>
            <a:ext cx="683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Rulette</a:t>
            </a:r>
            <a:r>
              <a:rPr lang="en-US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21-2=19,  </a:t>
            </a:r>
            <a:r>
              <a:rPr lang="en-US" dirty="0" err="1" smtClean="0"/>
              <a:t>yo</a:t>
            </a:r>
            <a:r>
              <a:rPr lang="en-US" dirty="0" smtClean="0"/>
              <a:t> me </a:t>
            </a:r>
            <a:r>
              <a:rPr lang="en-US" dirty="0" err="1" smtClean="0"/>
              <a:t>quedo</a:t>
            </a:r>
            <a:r>
              <a:rPr lang="en-US" dirty="0" smtClean="0"/>
              <a:t> con 1u y </a:t>
            </a:r>
            <a:r>
              <a:rPr lang="en-US" dirty="0" err="1" smtClean="0"/>
              <a:t>entrego</a:t>
            </a:r>
            <a:r>
              <a:rPr lang="en-US" dirty="0" smtClean="0"/>
              <a:t> 18u al </a:t>
            </a:r>
            <a:r>
              <a:rPr lang="en-US" dirty="0" err="1" smtClean="0"/>
              <a:t>usuario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4019" y="4165477"/>
            <a:ext cx="7524563" cy="68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solidFill>
                  <a:srgbClr val="00B050"/>
                </a:solidFill>
              </a:rPr>
              <a:t>CASA SIEMPRE GANA 18U </a:t>
            </a:r>
            <a:r>
              <a:rPr lang="en-US" sz="4000" cap="all" dirty="0" err="1" smtClean="0">
                <a:solidFill>
                  <a:srgbClr val="00B050"/>
                </a:solidFill>
              </a:rPr>
              <a:t>minimo</a:t>
            </a:r>
            <a:endParaRPr lang="en-US" sz="4000" cap="all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6517" y="5328278"/>
            <a:ext cx="607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Hasta el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haber</a:t>
            </a:r>
            <a:r>
              <a:rPr lang="en-US" dirty="0" smtClean="0"/>
              <a:t> </a:t>
            </a:r>
            <a:r>
              <a:rPr lang="en-US" dirty="0" err="1" smtClean="0"/>
              <a:t>máximo</a:t>
            </a:r>
            <a:r>
              <a:rPr lang="en-US" dirty="0" smtClean="0"/>
              <a:t> 10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mesa.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deogramma cinese, tao vector de Stock | Adobe 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5" r="27368"/>
          <a:stretch/>
        </p:blipFill>
        <p:spPr bwMode="auto">
          <a:xfrm>
            <a:off x="8483600" y="3522663"/>
            <a:ext cx="3157940" cy="312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454400" y="2051155"/>
            <a:ext cx="4231375" cy="2943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500" cap="all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GALE 666</a:t>
            </a:r>
            <a:endParaRPr lang="en-US" sz="11500" cap="all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34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62050"/>
            <a:ext cx="8874422" cy="498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3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9161669" y="5437952"/>
            <a:ext cx="2845065" cy="600502"/>
          </a:xfrm>
          <a:prstGeom prst="wedgeRoundRectCallout">
            <a:avLst>
              <a:gd name="adj1" fmla="val 21824"/>
              <a:gd name="adj2" fmla="val -8144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+735U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(integer mode)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529421" y="5437952"/>
            <a:ext cx="2455725" cy="600502"/>
          </a:xfrm>
          <a:prstGeom prst="wedgeRoundRectCallout">
            <a:avLst>
              <a:gd name="adj1" fmla="val 21192"/>
              <a:gd name="adj2" fmla="val -85985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+741U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(float mode)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59048"/>
              </p:ext>
            </p:extLst>
          </p:nvPr>
        </p:nvGraphicFramePr>
        <p:xfrm>
          <a:off x="9034817" y="1778523"/>
          <a:ext cx="2023428" cy="22250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43255"/>
                <a:gridCol w="582930"/>
                <a:gridCol w="7972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23/36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16/21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22/24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13/15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49107"/>
              </p:ext>
            </p:extLst>
          </p:nvPr>
        </p:nvGraphicFramePr>
        <p:xfrm>
          <a:off x="1119989" y="1778523"/>
          <a:ext cx="2023428" cy="22250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43255"/>
                <a:gridCol w="582930"/>
                <a:gridCol w="7972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23/36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16/21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22/24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13/15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1971868" y="4696654"/>
            <a:ext cx="1201236" cy="600502"/>
          </a:xfrm>
          <a:prstGeom prst="wedgeRoundRectCallout">
            <a:avLst>
              <a:gd name="adj1" fmla="val -40184"/>
              <a:gd name="adj2" fmla="val -158712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Inv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71771" y="4696654"/>
            <a:ext cx="1201236" cy="600502"/>
          </a:xfrm>
          <a:prstGeom prst="wedgeRoundRectCallout">
            <a:avLst>
              <a:gd name="adj1" fmla="val 22304"/>
              <a:gd name="adj2" fmla="val -158712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Inv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/100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9861148" y="4696654"/>
            <a:ext cx="1201236" cy="600502"/>
          </a:xfrm>
          <a:prstGeom prst="wedgeRoundRectCallout">
            <a:avLst>
              <a:gd name="adj1" fmla="val -40184"/>
              <a:gd name="adj2" fmla="val -158712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Inv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561051" y="4696654"/>
            <a:ext cx="1201236" cy="600502"/>
          </a:xfrm>
          <a:prstGeom prst="wedgeRoundRectCallout">
            <a:avLst>
              <a:gd name="adj1" fmla="val 22304"/>
              <a:gd name="adj2" fmla="val -158712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Inv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/100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46812" y="429344"/>
            <a:ext cx="3275463" cy="68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DISTRIBUTION</a:t>
            </a:r>
            <a:endParaRPr lang="en-US" sz="4000" cap="all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67534" y="1778523"/>
            <a:ext cx="2634018" cy="184244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4741025" y="4696653"/>
            <a:ext cx="2914142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Americana = 92.10%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4741023" y="5229826"/>
            <a:ext cx="2914143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Ink Free" panose="03080402000500000000" pitchFamily="66" charset="0"/>
              </a:rPr>
              <a:t>Eurpea</a:t>
            </a:r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 = 94.5%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27695" y="3754791"/>
                <a:ext cx="1340367" cy="832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741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95" y="3754791"/>
                <a:ext cx="1340367" cy="8328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1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360"/>
          <a:stretch/>
        </p:blipFill>
        <p:spPr>
          <a:xfrm>
            <a:off x="2478632" y="2770677"/>
            <a:ext cx="7096125" cy="237671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539041" y="5212787"/>
            <a:ext cx="1136959" cy="723331"/>
          </a:xfrm>
          <a:prstGeom prst="wedgeRoundRectCallout">
            <a:avLst>
              <a:gd name="adj1" fmla="val 27729"/>
              <a:gd name="adj2" fmla="val -163375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252(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404219" y="5212786"/>
            <a:ext cx="973185" cy="723331"/>
          </a:xfrm>
          <a:prstGeom prst="wedgeRoundRectCallout">
            <a:avLst>
              <a:gd name="adj1" fmla="val 32079"/>
              <a:gd name="adj2" fmla="val -292096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42(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972459" y="5212787"/>
            <a:ext cx="973185" cy="723331"/>
          </a:xfrm>
          <a:prstGeom prst="wedgeRoundRectCallout">
            <a:avLst>
              <a:gd name="adj1" fmla="val -26286"/>
              <a:gd name="adj2" fmla="val -194702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126(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8005289" y="5234886"/>
            <a:ext cx="1184369" cy="723331"/>
          </a:xfrm>
          <a:prstGeom prst="wedgeRoundRectCallout">
            <a:avLst>
              <a:gd name="adj1" fmla="val -38334"/>
              <a:gd name="adj2" fmla="val -167935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252(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53674" y="1628386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+21U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si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aciertas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58371" y="1614189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-735 U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si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fallas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513868" y="1628386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35/38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89103" y="349658"/>
            <a:ext cx="2796961" cy="68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BASIC</a:t>
            </a:r>
            <a:endParaRPr lang="en-US" sz="40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988874" y="5210106"/>
            <a:ext cx="973185" cy="723331"/>
          </a:xfrm>
          <a:prstGeom prst="wedgeRoundRectCallout">
            <a:avLst>
              <a:gd name="adj1" fmla="val -63438"/>
              <a:gd name="adj2" fmla="val -19652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63(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29" name="Octagon 28"/>
          <p:cNvSpPr/>
          <p:nvPr/>
        </p:nvSpPr>
        <p:spPr>
          <a:xfrm>
            <a:off x="4328756" y="4227691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0" name="Octagon 29"/>
          <p:cNvSpPr/>
          <p:nvPr/>
        </p:nvSpPr>
        <p:spPr>
          <a:xfrm>
            <a:off x="6090065" y="3974274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1" name="Octagon 30"/>
          <p:cNvSpPr/>
          <p:nvPr/>
        </p:nvSpPr>
        <p:spPr>
          <a:xfrm>
            <a:off x="6759007" y="3974274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2" name="Octagon 31"/>
          <p:cNvSpPr/>
          <p:nvPr/>
        </p:nvSpPr>
        <p:spPr>
          <a:xfrm>
            <a:off x="8054586" y="4250551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3" name="Octagon 32"/>
          <p:cNvSpPr/>
          <p:nvPr/>
        </p:nvSpPr>
        <p:spPr>
          <a:xfrm>
            <a:off x="3090095" y="3381925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4" name="Explosion 1 33"/>
          <p:cNvSpPr/>
          <p:nvPr/>
        </p:nvSpPr>
        <p:spPr>
          <a:xfrm>
            <a:off x="1253674" y="2361362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40349" y="2373688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you loss</a:t>
            </a:r>
            <a:endParaRPr lang="en-US" dirty="0"/>
          </a:p>
        </p:txBody>
      </p:sp>
      <p:sp>
        <p:nvSpPr>
          <p:cNvPr id="36" name="Explosion 1 35"/>
          <p:cNvSpPr/>
          <p:nvPr/>
        </p:nvSpPr>
        <p:spPr>
          <a:xfrm>
            <a:off x="5375920" y="3672522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xplosion 1 36"/>
          <p:cNvSpPr/>
          <p:nvPr/>
        </p:nvSpPr>
        <p:spPr>
          <a:xfrm>
            <a:off x="5375920" y="3264708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xplosion 1 37"/>
          <p:cNvSpPr/>
          <p:nvPr/>
        </p:nvSpPr>
        <p:spPr>
          <a:xfrm>
            <a:off x="5375920" y="2856894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ular Callout 38"/>
          <p:cNvSpPr/>
          <p:nvPr/>
        </p:nvSpPr>
        <p:spPr>
          <a:xfrm>
            <a:off x="7669365" y="1614189"/>
            <a:ext cx="3810785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Americana = 92.10%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7669364" y="2147362"/>
            <a:ext cx="3810785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Ink Free" panose="03080402000500000000" pitchFamily="66" charset="0"/>
              </a:rPr>
              <a:t>Europea</a:t>
            </a:r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 = 94.5%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360"/>
          <a:stretch/>
        </p:blipFill>
        <p:spPr>
          <a:xfrm>
            <a:off x="2478632" y="2770677"/>
            <a:ext cx="7096125" cy="237671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539041" y="5212787"/>
            <a:ext cx="1136959" cy="723331"/>
          </a:xfrm>
          <a:prstGeom prst="wedgeRoundRectCallout">
            <a:avLst>
              <a:gd name="adj1" fmla="val 27729"/>
              <a:gd name="adj2" fmla="val -163375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252(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404219" y="5212786"/>
            <a:ext cx="973185" cy="723331"/>
          </a:xfrm>
          <a:prstGeom prst="wedgeRoundRectCallout">
            <a:avLst>
              <a:gd name="adj1" fmla="val 32079"/>
              <a:gd name="adj2" fmla="val -292096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42(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8005289" y="5234886"/>
            <a:ext cx="1184369" cy="723331"/>
          </a:xfrm>
          <a:prstGeom prst="wedgeRoundRectCallout">
            <a:avLst>
              <a:gd name="adj1" fmla="val -18459"/>
              <a:gd name="adj2" fmla="val -12027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378(</a:t>
            </a:r>
            <a:r>
              <a:rPr lang="en-US" sz="16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18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53674" y="1628386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+21U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si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aciertas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58371" y="1614189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-735 U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si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fallas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513868" y="1628386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35/38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6713" y="336671"/>
            <a:ext cx="4250097" cy="68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BASIC-SIMPLIFIED 1</a:t>
            </a:r>
            <a:endParaRPr lang="en-US" sz="40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5540101" y="5212786"/>
            <a:ext cx="973185" cy="723331"/>
          </a:xfrm>
          <a:prstGeom prst="wedgeRoundRectCallout">
            <a:avLst>
              <a:gd name="adj1" fmla="val -7417"/>
              <a:gd name="adj2" fmla="val -200668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63(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31" name="Octagon 30"/>
          <p:cNvSpPr/>
          <p:nvPr/>
        </p:nvSpPr>
        <p:spPr>
          <a:xfrm>
            <a:off x="8275005" y="4557713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2" name="Octagon 31"/>
          <p:cNvSpPr/>
          <p:nvPr/>
        </p:nvSpPr>
        <p:spPr>
          <a:xfrm>
            <a:off x="5838259" y="4013644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3" name="Octagon 32"/>
          <p:cNvSpPr/>
          <p:nvPr/>
        </p:nvSpPr>
        <p:spPr>
          <a:xfrm>
            <a:off x="4308115" y="4232084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4" name="Octagon 33"/>
          <p:cNvSpPr/>
          <p:nvPr/>
        </p:nvSpPr>
        <p:spPr>
          <a:xfrm>
            <a:off x="3110451" y="3332607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5" name="Explosion 1 34"/>
          <p:cNvSpPr/>
          <p:nvPr/>
        </p:nvSpPr>
        <p:spPr>
          <a:xfrm>
            <a:off x="1253674" y="2361362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640349" y="2373688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you loss</a:t>
            </a:r>
            <a:endParaRPr lang="en-US" dirty="0"/>
          </a:p>
        </p:txBody>
      </p:sp>
      <p:sp>
        <p:nvSpPr>
          <p:cNvPr id="37" name="Explosion 1 36"/>
          <p:cNvSpPr/>
          <p:nvPr/>
        </p:nvSpPr>
        <p:spPr>
          <a:xfrm>
            <a:off x="5402153" y="2798342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xplosion 1 37"/>
          <p:cNvSpPr/>
          <p:nvPr/>
        </p:nvSpPr>
        <p:spPr>
          <a:xfrm>
            <a:off x="5375920" y="3259678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xplosion 1 38"/>
          <p:cNvSpPr/>
          <p:nvPr/>
        </p:nvSpPr>
        <p:spPr>
          <a:xfrm>
            <a:off x="5375920" y="3714518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ular Callout 45"/>
          <p:cNvSpPr/>
          <p:nvPr/>
        </p:nvSpPr>
        <p:spPr>
          <a:xfrm>
            <a:off x="7669365" y="1614189"/>
            <a:ext cx="3810785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Americana = 92.10%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7669364" y="2147362"/>
            <a:ext cx="3810785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Ink Free" panose="03080402000500000000" pitchFamily="66" charset="0"/>
              </a:rPr>
              <a:t>Europea</a:t>
            </a:r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 = 94.5%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360"/>
          <a:stretch/>
        </p:blipFill>
        <p:spPr>
          <a:xfrm>
            <a:off x="2478632" y="2770677"/>
            <a:ext cx="7096125" cy="237671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336861" y="5212786"/>
            <a:ext cx="1136959" cy="723331"/>
          </a:xfrm>
          <a:prstGeom prst="wedgeRoundRectCallout">
            <a:avLst>
              <a:gd name="adj1" fmla="val 43367"/>
              <a:gd name="adj2" fmla="val -170398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252(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142750" y="5206970"/>
            <a:ext cx="973185" cy="723331"/>
          </a:xfrm>
          <a:prstGeom prst="wedgeRoundRectCallout">
            <a:avLst>
              <a:gd name="adj1" fmla="val -69710"/>
              <a:gd name="adj2" fmla="val -26259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42(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8005289" y="5234886"/>
            <a:ext cx="1184369" cy="723331"/>
          </a:xfrm>
          <a:prstGeom prst="wedgeRoundRectCallout">
            <a:avLst>
              <a:gd name="adj1" fmla="val -18459"/>
              <a:gd name="adj2" fmla="val -12027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378(</a:t>
            </a:r>
            <a:r>
              <a:rPr lang="en-US" sz="16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18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53674" y="1628386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+21U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si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aciertas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58371" y="1614189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-735 U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si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fallas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513868" y="1628386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35/38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6713" y="336671"/>
            <a:ext cx="4972445" cy="68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BASIC-SIMPLIFIED 2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(NO ZERO)</a:t>
            </a:r>
            <a:endParaRPr lang="en-US" sz="40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5064989" y="5206970"/>
            <a:ext cx="973185" cy="723331"/>
          </a:xfrm>
          <a:prstGeom prst="wedgeRoundRectCallout">
            <a:avLst>
              <a:gd name="adj1" fmla="val -7417"/>
              <a:gd name="adj2" fmla="val -200668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63(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31" name="Octagon 30"/>
          <p:cNvSpPr/>
          <p:nvPr/>
        </p:nvSpPr>
        <p:spPr>
          <a:xfrm>
            <a:off x="8275005" y="4557713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2" name="Octagon 31"/>
          <p:cNvSpPr/>
          <p:nvPr/>
        </p:nvSpPr>
        <p:spPr>
          <a:xfrm>
            <a:off x="5363147" y="4007828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3" name="Octagon 32"/>
          <p:cNvSpPr/>
          <p:nvPr/>
        </p:nvSpPr>
        <p:spPr>
          <a:xfrm>
            <a:off x="4308115" y="4232084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4" name="Octagon 33"/>
          <p:cNvSpPr/>
          <p:nvPr/>
        </p:nvSpPr>
        <p:spPr>
          <a:xfrm>
            <a:off x="5838257" y="3568827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3082475" y="3267075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5838257" y="2842257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xplosion 1 18"/>
          <p:cNvSpPr/>
          <p:nvPr/>
        </p:nvSpPr>
        <p:spPr>
          <a:xfrm>
            <a:off x="1253674" y="2361362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40349" y="2373688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you loss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7669365" y="1614189"/>
            <a:ext cx="3810785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Americana = 92.10%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7669364" y="2147362"/>
            <a:ext cx="3810785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Ink Free" panose="03080402000500000000" pitchFamily="66" charset="0"/>
              </a:rPr>
              <a:t>Europea</a:t>
            </a:r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 = 94.5%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360"/>
          <a:stretch/>
        </p:blipFill>
        <p:spPr>
          <a:xfrm>
            <a:off x="2478632" y="2770677"/>
            <a:ext cx="7096125" cy="237671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493864" y="5206969"/>
            <a:ext cx="1136959" cy="723331"/>
          </a:xfrm>
          <a:prstGeom prst="wedgeRoundRectCallout">
            <a:avLst>
              <a:gd name="adj1" fmla="val 17396"/>
              <a:gd name="adj2" fmla="val -165131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252(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351664" y="5206969"/>
            <a:ext cx="973185" cy="723331"/>
          </a:xfrm>
          <a:prstGeom prst="wedgeRoundRectCallout">
            <a:avLst>
              <a:gd name="adj1" fmla="val 59484"/>
              <a:gd name="adj2" fmla="val -258648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42(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443493" y="5227098"/>
            <a:ext cx="1184369" cy="723331"/>
          </a:xfrm>
          <a:prstGeom prst="wedgeRoundRectCallout">
            <a:avLst>
              <a:gd name="adj1" fmla="val -18459"/>
              <a:gd name="adj2" fmla="val -12027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378(</a:t>
            </a:r>
            <a:r>
              <a:rPr lang="en-US" sz="16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18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53674" y="1628386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+21U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si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aciertas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58371" y="1614189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-735 U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si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fallas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513868" y="1628386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35/38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6713" y="336671"/>
            <a:ext cx="4972445" cy="68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BASIC-SIMPLIFIED 2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(NO ZERO)</a:t>
            </a:r>
            <a:endParaRPr lang="en-US" sz="40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433465" y="5206970"/>
            <a:ext cx="973185" cy="723331"/>
          </a:xfrm>
          <a:prstGeom prst="wedgeRoundRectCallout">
            <a:avLst>
              <a:gd name="adj1" fmla="val -7417"/>
              <a:gd name="adj2" fmla="val -200668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63(</a:t>
            </a:r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31" name="Octagon 30"/>
          <p:cNvSpPr/>
          <p:nvPr/>
        </p:nvSpPr>
        <p:spPr>
          <a:xfrm>
            <a:off x="3713209" y="4549925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2" name="Octagon 31"/>
          <p:cNvSpPr/>
          <p:nvPr/>
        </p:nvSpPr>
        <p:spPr>
          <a:xfrm>
            <a:off x="6731623" y="4007828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3" name="Octagon 32"/>
          <p:cNvSpPr/>
          <p:nvPr/>
        </p:nvSpPr>
        <p:spPr>
          <a:xfrm>
            <a:off x="8116036" y="4246396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4" name="Octagon 33"/>
          <p:cNvSpPr/>
          <p:nvPr/>
        </p:nvSpPr>
        <p:spPr>
          <a:xfrm>
            <a:off x="6302935" y="3568826"/>
            <a:ext cx="207007" cy="184467"/>
          </a:xfrm>
          <a:prstGeom prst="octagon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$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3082475" y="3267075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6290320" y="2873090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xplosion 1 18"/>
          <p:cNvSpPr/>
          <p:nvPr/>
        </p:nvSpPr>
        <p:spPr>
          <a:xfrm>
            <a:off x="1253674" y="2361362"/>
            <a:ext cx="275896" cy="39398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40349" y="2373688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you loss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7669365" y="1614189"/>
            <a:ext cx="3810785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Americana = 92.10%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7669364" y="2147362"/>
            <a:ext cx="3810785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Ink Free" panose="03080402000500000000" pitchFamily="66" charset="0"/>
              </a:rPr>
              <a:t>Europea</a:t>
            </a:r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 = 94.5%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89103" y="349658"/>
            <a:ext cx="2796961" cy="68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PROTECTED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3674" y="3581636"/>
            <a:ext cx="4817660" cy="182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G1	=	735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G2	=	2(G1) + 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G3	=	2(g1+g2) + 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G4	=	2(G1+G2+G3) + 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GN	=	2(G1+G2+G3+….) + A</a:t>
            </a:r>
            <a:endParaRPr lang="en-US" sz="2400" cap="all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3674" y="2816460"/>
            <a:ext cx="1736986" cy="765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A = 735/35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 = 21</a:t>
            </a:r>
            <a:endParaRPr lang="en-US" sz="2400" cap="all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1334" y="3036626"/>
            <a:ext cx="5881987" cy="2374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CANTIDAD A INVERTIR EN CADA </a:t>
            </a:r>
            <a:r>
              <a:rPr lang="en-US" sz="2400" cap="all" dirty="0" err="1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POSICIóN</a:t>
            </a:r>
            <a:endParaRPr lang="en-US" sz="2400" cap="all" dirty="0" smtClean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cap="all" dirty="0" smtClean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P(1)	=	735/35		=	21.00 U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P(2)	=	1491/35	=	42.60 </a:t>
            </a:r>
            <a:r>
              <a:rPr lang="en-US" sz="2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U</a:t>
            </a:r>
            <a:endParaRPr lang="en-US" sz="2400" cap="all" dirty="0" smtClean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P(3)	=	4473/35	=	127.8 U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P(N)	=	G(N)/35	=	</a:t>
            </a:r>
            <a:r>
              <a:rPr lang="en-US" sz="24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???.?  U</a:t>
            </a:r>
            <a:endParaRPr lang="en-US" sz="24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253674" y="5576011"/>
            <a:ext cx="2637473" cy="600502"/>
          </a:xfrm>
          <a:prstGeom prst="wedgeRoundRectCallout">
            <a:avLst>
              <a:gd name="adj1" fmla="val 24505"/>
              <a:gd name="adj2" fmla="val -51065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GANANCIA DESEADA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071334" y="5564022"/>
            <a:ext cx="2987028" cy="600502"/>
          </a:xfrm>
          <a:prstGeom prst="wedgeRoundRectCallout">
            <a:avLst>
              <a:gd name="adj1" fmla="val 22189"/>
              <a:gd name="adj2" fmla="val -3898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INVERSIóN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 REQUERIDA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53674" y="1942553"/>
            <a:ext cx="1828801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+21U </a:t>
            </a:r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si</a:t>
            </a: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k Free" panose="03080402000500000000" pitchFamily="66" charset="0"/>
              </a:rPr>
              <a:t>aciertas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96765" y="1942553"/>
            <a:ext cx="3644913" cy="491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- 4473 </a:t>
            </a:r>
            <a:r>
              <a:rPr lang="en-US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U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si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fallas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3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veces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corridas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7955968" y="1942553"/>
            <a:ext cx="3810785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Americana = 92.10%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7955967" y="2475726"/>
            <a:ext cx="3810785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Ink Free" panose="03080402000500000000" pitchFamily="66" charset="0"/>
              </a:rPr>
              <a:t>Europea</a:t>
            </a:r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 = 94.5%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696764" y="2563702"/>
            <a:ext cx="3644913" cy="505516"/>
          </a:xfrm>
          <a:prstGeom prst="wedgeRoundRectCallout">
            <a:avLst>
              <a:gd name="adj1" fmla="val -22212"/>
              <a:gd name="adj2" fmla="val -50530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Ink Free" panose="03080402000500000000" pitchFamily="66" charset="0"/>
              </a:rPr>
              <a:t>Inv</a:t>
            </a:r>
            <a:r>
              <a:rPr lang="en-US" sz="20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 Max: 44.73 USD</a:t>
            </a:r>
            <a:endParaRPr lang="en-US" sz="20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46881"/>
              </p:ext>
            </p:extLst>
          </p:nvPr>
        </p:nvGraphicFramePr>
        <p:xfrm>
          <a:off x="3232600" y="2761161"/>
          <a:ext cx="2023428" cy="1483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43255"/>
                <a:gridCol w="582930"/>
                <a:gridCol w="7972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19/20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22/24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25/36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0534" y="1905501"/>
            <a:ext cx="1043780" cy="68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P(1)</a:t>
            </a:r>
            <a:endParaRPr lang="en-US" sz="40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5758" y="1905501"/>
            <a:ext cx="1043780" cy="68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P(2)</a:t>
            </a:r>
            <a:endParaRPr lang="en-US" sz="40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056"/>
              </p:ext>
            </p:extLst>
          </p:nvPr>
        </p:nvGraphicFramePr>
        <p:xfrm>
          <a:off x="5773358" y="2761161"/>
          <a:ext cx="2312354" cy="1483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59143"/>
                <a:gridCol w="755968"/>
                <a:gridCol w="7972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85.2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19/20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127.8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22/24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511.2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25/36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766.8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1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700" y="1625600"/>
            <a:ext cx="22733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1+2+3+…+13 = 91</a:t>
            </a:r>
          </a:p>
          <a:p>
            <a:r>
              <a:rPr lang="en-US" dirty="0" smtClean="0"/>
              <a:t>Sea p=2 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=91 / (13-p)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=91/11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=8.2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9000" y="1729597"/>
            <a:ext cx="226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Traga</a:t>
            </a:r>
            <a:r>
              <a:rPr lang="en-US" dirty="0" smtClean="0"/>
              <a:t> </a:t>
            </a:r>
            <a:r>
              <a:rPr lang="en-US" dirty="0" err="1" smtClean="0"/>
              <a:t>Perras</a:t>
            </a:r>
            <a:r>
              <a:rPr lang="en-US" dirty="0" smtClean="0"/>
              <a:t> </a:t>
            </a:r>
            <a:r>
              <a:rPr lang="en-US" dirty="0" err="1" smtClean="0"/>
              <a:t>paga</a:t>
            </a:r>
            <a:r>
              <a:rPr lang="en-US" dirty="0" smtClean="0"/>
              <a:t>  x12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9000" y="2364264"/>
            <a:ext cx="5924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mínimo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91/13 = 7 y </a:t>
            </a:r>
            <a:r>
              <a:rPr lang="en-US" dirty="0" err="1" smtClean="0"/>
              <a:t>nos</a:t>
            </a:r>
            <a:r>
              <a:rPr lang="en-US" dirty="0" smtClean="0"/>
              <a:t> da 7*12 = 84</a:t>
            </a:r>
          </a:p>
          <a:p>
            <a:r>
              <a:rPr lang="en-US" dirty="0" smtClean="0"/>
              <a:t>91-84 = 7 de </a:t>
            </a:r>
            <a:r>
              <a:rPr lang="en-US" dirty="0" err="1" smtClean="0"/>
              <a:t>perdida</a:t>
            </a:r>
            <a:endParaRPr lang="en-US" dirty="0" smtClean="0"/>
          </a:p>
          <a:p>
            <a:r>
              <a:rPr lang="en-US" dirty="0" err="1" smtClean="0"/>
              <a:t>Minimo</a:t>
            </a:r>
            <a:r>
              <a:rPr lang="en-US" dirty="0" smtClean="0"/>
              <a:t> = 7</a:t>
            </a:r>
          </a:p>
          <a:p>
            <a:endParaRPr lang="en-US" dirty="0" smtClean="0"/>
          </a:p>
          <a:p>
            <a:r>
              <a:rPr lang="en-US" dirty="0" err="1" smtClean="0"/>
              <a:t>Subiedo</a:t>
            </a:r>
            <a:r>
              <a:rPr lang="en-US" dirty="0" smtClean="0"/>
              <a:t> 7 </a:t>
            </a:r>
            <a:r>
              <a:rPr lang="en-US" dirty="0" err="1" smtClean="0"/>
              <a:t>ligeramente</a:t>
            </a:r>
            <a:r>
              <a:rPr lang="en-US" dirty="0" smtClean="0"/>
              <a:t> </a:t>
            </a:r>
            <a:r>
              <a:rPr lang="en-US" dirty="0" err="1" smtClean="0"/>
              <a:t>hallamos</a:t>
            </a:r>
            <a:r>
              <a:rPr lang="en-US" dirty="0" smtClean="0"/>
              <a:t> el valor ideal a </a:t>
            </a:r>
            <a:r>
              <a:rPr lang="en-US" dirty="0" err="1" smtClean="0"/>
              <a:t>dejar</a:t>
            </a:r>
            <a:r>
              <a:rPr lang="en-US" dirty="0" smtClean="0"/>
              <a:t> </a:t>
            </a:r>
            <a:r>
              <a:rPr lang="en-US" dirty="0" err="1" smtClean="0"/>
              <a:t>abierto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7063" y="4152563"/>
            <a:ext cx="741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8,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8 </a:t>
            </a:r>
            <a:r>
              <a:rPr lang="en-US" dirty="0" err="1" smtClean="0"/>
              <a:t>unidades</a:t>
            </a:r>
            <a:r>
              <a:rPr lang="en-US" dirty="0" smtClean="0"/>
              <a:t> a 11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89103" y="349658"/>
            <a:ext cx="3538897" cy="68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TRAGA PERRAS</a:t>
            </a:r>
            <a:endParaRPr lang="en-US" sz="40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3700" y="4706561"/>
            <a:ext cx="552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Deja 5 </a:t>
            </a:r>
            <a:r>
              <a:rPr lang="en-US" dirty="0" err="1" smtClean="0"/>
              <a:t>unidades</a:t>
            </a:r>
            <a:r>
              <a:rPr lang="en-US" dirty="0" smtClean="0"/>
              <a:t> de </a:t>
            </a:r>
            <a:r>
              <a:rPr lang="en-US" dirty="0" err="1" smtClean="0"/>
              <a:t>beneficio</a:t>
            </a:r>
            <a:r>
              <a:rPr lang="en-US" dirty="0" smtClean="0"/>
              <a:t> a un 84.6% de </a:t>
            </a:r>
            <a:r>
              <a:rPr lang="en-US" dirty="0" err="1" smtClean="0"/>
              <a:t>efeectividad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" y="271563"/>
            <a:ext cx="805460" cy="7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451</Words>
  <Application>Microsoft Office PowerPoint</Application>
  <PresentationFormat>Widescreen</PresentationFormat>
  <Paragraphs>213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205</cp:revision>
  <dcterms:created xsi:type="dcterms:W3CDTF">2023-04-22T19:11:48Z</dcterms:created>
  <dcterms:modified xsi:type="dcterms:W3CDTF">2023-06-05T04:05:28Z</dcterms:modified>
</cp:coreProperties>
</file>