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56" r:id="rId2"/>
    <p:sldId id="270" r:id="rId3"/>
    <p:sldId id="287" r:id="rId4"/>
    <p:sldId id="273" r:id="rId5"/>
    <p:sldId id="257" r:id="rId6"/>
    <p:sldId id="258" r:id="rId7"/>
    <p:sldId id="259" r:id="rId8"/>
    <p:sldId id="280" r:id="rId9"/>
    <p:sldId id="276" r:id="rId10"/>
    <p:sldId id="260" r:id="rId11"/>
    <p:sldId id="261" r:id="rId12"/>
    <p:sldId id="266" r:id="rId13"/>
    <p:sldId id="267" r:id="rId14"/>
    <p:sldId id="268" r:id="rId15"/>
    <p:sldId id="269" r:id="rId16"/>
    <p:sldId id="278" r:id="rId17"/>
    <p:sldId id="277" r:id="rId18"/>
    <p:sldId id="279" r:id="rId19"/>
    <p:sldId id="281" r:id="rId20"/>
    <p:sldId id="272" r:id="rId21"/>
    <p:sldId id="275" r:id="rId22"/>
    <p:sldId id="274" r:id="rId23"/>
    <p:sldId id="283" r:id="rId24"/>
    <p:sldId id="284" r:id="rId25"/>
    <p:sldId id="285" r:id="rId26"/>
    <p:sldId id="286" r:id="rId27"/>
    <p:sldId id="271" r:id="rId28"/>
    <p:sldId id="2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DBA9"/>
    <a:srgbClr val="FF8585"/>
    <a:srgbClr val="FF4343"/>
    <a:srgbClr val="188250"/>
    <a:srgbClr val="C6F0DA"/>
    <a:srgbClr val="00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5" autoAdjust="0"/>
    <p:restoredTop sz="94660"/>
  </p:normalViewPr>
  <p:slideViewPr>
    <p:cSldViewPr snapToGrid="0">
      <p:cViewPr>
        <p:scale>
          <a:sx n="75" d="100"/>
          <a:sy n="75" d="100"/>
        </p:scale>
        <p:origin x="45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2/10/15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85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2/10/15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17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2/10/15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986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2/10/15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0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2/10/15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90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2/10/15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183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2/10/15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32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2/10/15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192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2/10/15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610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2/10/15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963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2/10/15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449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CDFC8-5659-4678-9450-66B0D1771584}" type="datetimeFigureOut">
              <a:rPr lang="en-SG" smtClean="0"/>
              <a:t>2/10/15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628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PM REVIEW</a:t>
            </a:r>
            <a:endParaRPr lang="en-SG" sz="8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716" y="3645568"/>
            <a:ext cx="9144000" cy="2430380"/>
          </a:xfrm>
        </p:spPr>
        <p:txBody>
          <a:bodyPr>
            <a:normAutofit fontScale="92500" lnSpcReduction="20000"/>
          </a:bodyPr>
          <a:lstStyle/>
          <a:p>
            <a:endParaRPr lang="en-SG" dirty="0" smtClean="0"/>
          </a:p>
          <a:p>
            <a:r>
              <a:rPr lang="en-SG" sz="6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PONG </a:t>
            </a:r>
            <a:r>
              <a:rPr lang="en-SG" sz="6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PONG</a:t>
            </a:r>
            <a:endParaRPr lang="en-SG" sz="6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en-SG" sz="4000" dirty="0" smtClean="0">
                <a:solidFill>
                  <a:srgbClr val="7BDBA9"/>
                </a:solidFill>
              </a:rPr>
              <a:t>Team 4</a:t>
            </a:r>
          </a:p>
          <a:p>
            <a:endParaRPr lang="en-SG" dirty="0" smtClean="0"/>
          </a:p>
          <a:p>
            <a:r>
              <a:rPr lang="en-SG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AMOS TAN | JENNIFER YAP|KOH CHU QIAN | REMY NG | TANG SHING HEI</a:t>
            </a:r>
            <a:endParaRPr lang="en-SG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90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/>
          <p:cNvSpPr/>
          <p:nvPr/>
        </p:nvSpPr>
        <p:spPr>
          <a:xfrm>
            <a:off x="6001392" y="5946172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Rectangle 127"/>
          <p:cNvSpPr/>
          <p:nvPr/>
        </p:nvSpPr>
        <p:spPr>
          <a:xfrm>
            <a:off x="6714630" y="731710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ounded Rectangle 70"/>
          <p:cNvSpPr/>
          <p:nvPr/>
        </p:nvSpPr>
        <p:spPr>
          <a:xfrm>
            <a:off x="10424565" y="340954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9" name="Rounded Rectangle 68"/>
          <p:cNvSpPr/>
          <p:nvPr/>
        </p:nvSpPr>
        <p:spPr>
          <a:xfrm>
            <a:off x="4485409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Rounded Rectangle 67"/>
          <p:cNvSpPr/>
          <p:nvPr/>
        </p:nvSpPr>
        <p:spPr>
          <a:xfrm>
            <a:off x="2485288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Rounded Rectangle 66"/>
          <p:cNvSpPr/>
          <p:nvPr/>
        </p:nvSpPr>
        <p:spPr>
          <a:xfrm>
            <a:off x="290525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6" name="Rounded Rectangle 65"/>
          <p:cNvSpPr/>
          <p:nvPr/>
        </p:nvSpPr>
        <p:spPr>
          <a:xfrm>
            <a:off x="2490791" y="4670955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ounded Rectangle 64"/>
          <p:cNvSpPr/>
          <p:nvPr/>
        </p:nvSpPr>
        <p:spPr>
          <a:xfrm>
            <a:off x="6483019" y="4569489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2615" y="169833"/>
            <a:ext cx="10515600" cy="1325563"/>
          </a:xfrm>
        </p:spPr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1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1950" y="3392682"/>
            <a:ext cx="105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17921" y="3093628"/>
            <a:ext cx="1516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6642434" y="4816331"/>
            <a:ext cx="12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Bootstrap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251535" y="3117929"/>
            <a:ext cx="1739564" cy="145023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" name="TextBox 20"/>
          <p:cNvSpPr txBox="1"/>
          <p:nvPr/>
        </p:nvSpPr>
        <p:spPr>
          <a:xfrm>
            <a:off x="8254879" y="3203139"/>
            <a:ext cx="178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</a:t>
            </a:r>
            <a:r>
              <a:rPr lang="en-SG" smtClean="0"/>
              <a:t>, Testing, Documentation</a:t>
            </a:r>
            <a:r>
              <a:rPr lang="en-SG" dirty="0" smtClean="0"/>
              <a:t>, Deployment </a:t>
            </a:r>
            <a:endParaRPr lang="en-SG" dirty="0"/>
          </a:p>
        </p:txBody>
      </p:sp>
      <p:sp>
        <p:nvSpPr>
          <p:cNvPr id="61" name="TextBox 60"/>
          <p:cNvSpPr txBox="1"/>
          <p:nvPr/>
        </p:nvSpPr>
        <p:spPr>
          <a:xfrm>
            <a:off x="2624185" y="4642793"/>
            <a:ext cx="1205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Supervisor Meeting Review</a:t>
            </a:r>
            <a:endParaRPr lang="en-SG" dirty="0"/>
          </a:p>
        </p:txBody>
      </p:sp>
      <p:sp>
        <p:nvSpPr>
          <p:cNvPr id="63" name="TextBox 62"/>
          <p:cNvSpPr txBox="1"/>
          <p:nvPr/>
        </p:nvSpPr>
        <p:spPr>
          <a:xfrm>
            <a:off x="10471355" y="3519882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Review of iteration</a:t>
            </a:r>
            <a:endParaRPr lang="en-SG" dirty="0"/>
          </a:p>
        </p:txBody>
      </p:sp>
      <p:sp>
        <p:nvSpPr>
          <p:cNvPr id="64" name="Rounded Rectangle 63"/>
          <p:cNvSpPr/>
          <p:nvPr/>
        </p:nvSpPr>
        <p:spPr>
          <a:xfrm>
            <a:off x="6267446" y="1658589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" name="TextBox 16"/>
          <p:cNvSpPr txBox="1"/>
          <p:nvPr/>
        </p:nvSpPr>
        <p:spPr>
          <a:xfrm>
            <a:off x="6642434" y="1915103"/>
            <a:ext cx="12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Login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2627710" y="3386956"/>
            <a:ext cx="106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Diagrams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290524" y="3999071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69626" y="272925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82969" y="3999071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17234" y="5513837"/>
            <a:ext cx="98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  <a:p>
            <a:endParaRPr lang="en-SG" dirty="0"/>
          </a:p>
        </p:txBody>
      </p:sp>
      <p:sp>
        <p:nvSpPr>
          <p:cNvPr id="76" name="TextBox 75"/>
          <p:cNvSpPr txBox="1"/>
          <p:nvPr/>
        </p:nvSpPr>
        <p:spPr>
          <a:xfrm>
            <a:off x="6267446" y="2557680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8251535" y="167325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TextBox 77"/>
          <p:cNvSpPr txBox="1"/>
          <p:nvPr/>
        </p:nvSpPr>
        <p:spPr>
          <a:xfrm>
            <a:off x="8410950" y="1920100"/>
            <a:ext cx="12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Bootstrap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251534" y="2563878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77586" y="5407741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5 </a:t>
            </a:r>
            <a:r>
              <a:rPr lang="en-SG" dirty="0"/>
              <a:t>D</a:t>
            </a:r>
            <a:r>
              <a:rPr lang="en-SG" dirty="0" smtClean="0"/>
              <a:t>ays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548294" y="5251828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cxnSp>
        <p:nvCxnSpPr>
          <p:cNvPr id="87" name="Straight Arrow Connector 86"/>
          <p:cNvCxnSpPr>
            <a:stCxn id="67" idx="3"/>
            <a:endCxn id="68" idx="1"/>
          </p:cNvCxnSpPr>
          <p:nvPr/>
        </p:nvCxnSpPr>
        <p:spPr>
          <a:xfrm>
            <a:off x="1664134" y="3546571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8" idx="3"/>
            <a:endCxn id="69" idx="1"/>
          </p:cNvCxnSpPr>
          <p:nvPr/>
        </p:nvCxnSpPr>
        <p:spPr>
          <a:xfrm>
            <a:off x="3858897" y="3546571"/>
            <a:ext cx="626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9" idx="2"/>
            <a:endCxn id="65" idx="1"/>
          </p:cNvCxnSpPr>
          <p:nvPr/>
        </p:nvCxnSpPr>
        <p:spPr>
          <a:xfrm>
            <a:off x="5172214" y="3980074"/>
            <a:ext cx="1310805" cy="10229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5" idx="0"/>
            <a:endCxn id="20" idx="1"/>
          </p:cNvCxnSpPr>
          <p:nvPr/>
        </p:nvCxnSpPr>
        <p:spPr>
          <a:xfrm flipV="1">
            <a:off x="7169824" y="3843049"/>
            <a:ext cx="1081711" cy="726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0" idx="3"/>
            <a:endCxn id="71" idx="1"/>
          </p:cNvCxnSpPr>
          <p:nvPr/>
        </p:nvCxnSpPr>
        <p:spPr>
          <a:xfrm>
            <a:off x="9991099" y="3843049"/>
            <a:ext cx="4334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8" idx="2"/>
            <a:endCxn id="66" idx="0"/>
          </p:cNvCxnSpPr>
          <p:nvPr/>
        </p:nvCxnSpPr>
        <p:spPr>
          <a:xfrm>
            <a:off x="3172093" y="3980074"/>
            <a:ext cx="5503" cy="69088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9" idx="0"/>
            <a:endCxn id="64" idx="1"/>
          </p:cNvCxnSpPr>
          <p:nvPr/>
        </p:nvCxnSpPr>
        <p:spPr>
          <a:xfrm flipV="1">
            <a:off x="5172214" y="2092092"/>
            <a:ext cx="1095232" cy="102097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77" idx="1"/>
          </p:cNvCxnSpPr>
          <p:nvPr/>
        </p:nvCxnSpPr>
        <p:spPr>
          <a:xfrm>
            <a:off x="7641055" y="2106761"/>
            <a:ext cx="610480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782316" y="2016030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8" name="Straight Arrow Connector 117"/>
          <p:cNvCxnSpPr>
            <a:stCxn id="117" idx="4"/>
            <a:endCxn id="67" idx="0"/>
          </p:cNvCxnSpPr>
          <p:nvPr/>
        </p:nvCxnSpPr>
        <p:spPr>
          <a:xfrm>
            <a:off x="976145" y="2429729"/>
            <a:ext cx="1185" cy="683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0926114" y="5216530"/>
            <a:ext cx="387657" cy="4399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TextBox 125"/>
          <p:cNvSpPr txBox="1"/>
          <p:nvPr/>
        </p:nvSpPr>
        <p:spPr>
          <a:xfrm>
            <a:off x="6714630" y="791357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1: Amos &amp; Shing Hei</a:t>
            </a:r>
            <a:endParaRPr lang="en-SG" dirty="0"/>
          </a:p>
        </p:txBody>
      </p:sp>
      <p:sp>
        <p:nvSpPr>
          <p:cNvPr id="127" name="TextBox 126"/>
          <p:cNvSpPr txBox="1"/>
          <p:nvPr/>
        </p:nvSpPr>
        <p:spPr>
          <a:xfrm>
            <a:off x="6077586" y="5998509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2: Remy &amp; Jennifer</a:t>
            </a:r>
            <a:endParaRPr lang="en-SG" dirty="0"/>
          </a:p>
        </p:txBody>
      </p:sp>
      <p:cxnSp>
        <p:nvCxnSpPr>
          <p:cNvPr id="132" name="Straight Arrow Connector 131"/>
          <p:cNvCxnSpPr>
            <a:stCxn id="64" idx="0"/>
          </p:cNvCxnSpPr>
          <p:nvPr/>
        </p:nvCxnSpPr>
        <p:spPr>
          <a:xfrm flipH="1" flipV="1">
            <a:off x="6954250" y="1240048"/>
            <a:ext cx="1" cy="418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 flipV="1">
            <a:off x="9040603" y="1236087"/>
            <a:ext cx="1" cy="418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168928" y="5441756"/>
            <a:ext cx="895" cy="4831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25133" y="1592914"/>
            <a:ext cx="8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10802877" y="5699402"/>
            <a:ext cx="6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8938339" y="2534797"/>
            <a:ext cx="9561" cy="58352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9770074" y="3183080"/>
            <a:ext cx="487378" cy="3433799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3" name="Straight Arrow Connector 122"/>
          <p:cNvCxnSpPr>
            <a:stCxn id="71" idx="2"/>
            <a:endCxn id="122" idx="0"/>
          </p:cNvCxnSpPr>
          <p:nvPr/>
        </p:nvCxnSpPr>
        <p:spPr>
          <a:xfrm>
            <a:off x="11111370" y="4276552"/>
            <a:ext cx="8573" cy="9399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26433" y="5946172"/>
            <a:ext cx="10501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11 Days</a:t>
            </a:r>
          </a:p>
          <a:p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635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8221688" y="3129560"/>
            <a:ext cx="1739564" cy="145023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52"/>
          <p:cNvSpPr/>
          <p:nvPr/>
        </p:nvSpPr>
        <p:spPr>
          <a:xfrm>
            <a:off x="4630261" y="753550"/>
            <a:ext cx="2923456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2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6921" y="6088452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0726507" y="3366209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ounded Rectangle 7"/>
          <p:cNvSpPr/>
          <p:nvPr/>
        </p:nvSpPr>
        <p:spPr>
          <a:xfrm>
            <a:off x="4452751" y="330901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ounded Rectangle 8"/>
          <p:cNvSpPr/>
          <p:nvPr/>
        </p:nvSpPr>
        <p:spPr>
          <a:xfrm>
            <a:off x="2452630" y="330901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le 9"/>
          <p:cNvSpPr/>
          <p:nvPr/>
        </p:nvSpPr>
        <p:spPr>
          <a:xfrm>
            <a:off x="257867" y="330901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le 10"/>
          <p:cNvSpPr/>
          <p:nvPr/>
        </p:nvSpPr>
        <p:spPr>
          <a:xfrm>
            <a:off x="2519997" y="1862101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6450361" y="4765437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419292" y="3588630"/>
            <a:ext cx="105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02447" y="3288801"/>
            <a:ext cx="1515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6429086" y="4861516"/>
            <a:ext cx="152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Basic App Usage Report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9953" y="1969709"/>
            <a:ext cx="121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PM Review</a:t>
            </a:r>
            <a:endParaRPr lang="en-SG" dirty="0"/>
          </a:p>
        </p:txBody>
      </p:sp>
      <p:sp>
        <p:nvSpPr>
          <p:cNvPr id="19" name="Rounded Rectangle 18"/>
          <p:cNvSpPr/>
          <p:nvPr/>
        </p:nvSpPr>
        <p:spPr>
          <a:xfrm>
            <a:off x="4507610" y="1640850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4599266" y="1615828"/>
            <a:ext cx="1259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Top-K App Usage Report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2584046" y="3276833"/>
            <a:ext cx="1211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UI Design &amp; Diagrams</a:t>
            </a:r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2361037" y="5025538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  <a:r>
              <a:rPr lang="en-SG" dirty="0" smtClean="0"/>
              <a:t> Day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61038" y="2702334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61144" y="250468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3 Days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477487" y="1657814"/>
            <a:ext cx="1742106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8" name="TextBox 27"/>
          <p:cNvSpPr txBox="1"/>
          <p:nvPr/>
        </p:nvSpPr>
        <p:spPr>
          <a:xfrm>
            <a:off x="6522355" y="1768292"/>
            <a:ext cx="165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SmartPhone Overuse Report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77487" y="250468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00046" y="557237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  <a:r>
              <a:rPr lang="en-SG" dirty="0" smtClean="0"/>
              <a:t> Days</a:t>
            </a:r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10687477" y="424445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</p:txBody>
      </p:sp>
      <p:cxnSp>
        <p:nvCxnSpPr>
          <p:cNvPr id="34" name="Straight Arrow Connector 33"/>
          <p:cNvCxnSpPr>
            <a:stCxn id="10" idx="3"/>
            <a:endCxn id="9" idx="1"/>
          </p:cNvCxnSpPr>
          <p:nvPr/>
        </p:nvCxnSpPr>
        <p:spPr>
          <a:xfrm>
            <a:off x="1631476" y="3742519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8" idx="1"/>
          </p:cNvCxnSpPr>
          <p:nvPr/>
        </p:nvCxnSpPr>
        <p:spPr>
          <a:xfrm>
            <a:off x="3826239" y="3742519"/>
            <a:ext cx="626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2" idx="1"/>
          </p:cNvCxnSpPr>
          <p:nvPr/>
        </p:nvCxnSpPr>
        <p:spPr>
          <a:xfrm>
            <a:off x="5139556" y="4176022"/>
            <a:ext cx="1310805" cy="10229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0"/>
          </p:cNvCxnSpPr>
          <p:nvPr/>
        </p:nvCxnSpPr>
        <p:spPr>
          <a:xfrm flipV="1">
            <a:off x="7137166" y="4152130"/>
            <a:ext cx="1125005" cy="6133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967535" y="3759375"/>
            <a:ext cx="768886" cy="48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1" idx="2"/>
          </p:cNvCxnSpPr>
          <p:nvPr/>
        </p:nvCxnSpPr>
        <p:spPr>
          <a:xfrm flipV="1">
            <a:off x="3206801" y="2729107"/>
            <a:ext cx="1" cy="59183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137822" y="2507081"/>
            <a:ext cx="1" cy="767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7" idx="1"/>
          </p:cNvCxnSpPr>
          <p:nvPr/>
        </p:nvCxnSpPr>
        <p:spPr>
          <a:xfrm>
            <a:off x="5867007" y="2091317"/>
            <a:ext cx="6104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49658" y="2211978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>
            <a:off x="943487" y="2625677"/>
            <a:ext cx="1185" cy="683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1213489" y="4796276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1407318" y="4236297"/>
            <a:ext cx="5993" cy="5722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77619" y="843024"/>
            <a:ext cx="28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1: Jennifer &amp; Shing Hei</a:t>
            </a:r>
            <a:endParaRPr lang="en-SG" dirty="0"/>
          </a:p>
        </p:txBody>
      </p:sp>
      <p:sp>
        <p:nvSpPr>
          <p:cNvPr id="48" name="TextBox 47"/>
          <p:cNvSpPr txBox="1"/>
          <p:nvPr/>
        </p:nvSpPr>
        <p:spPr>
          <a:xfrm>
            <a:off x="5896969" y="6131304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2: Amos &amp; Chu Qian</a:t>
            </a:r>
            <a:endParaRPr lang="en-SG" dirty="0"/>
          </a:p>
        </p:txBody>
      </p:sp>
      <p:cxnSp>
        <p:nvCxnSpPr>
          <p:cNvPr id="49" name="Straight Arrow Connector 48"/>
          <p:cNvCxnSpPr>
            <a:stCxn id="19" idx="0"/>
          </p:cNvCxnSpPr>
          <p:nvPr/>
        </p:nvCxnSpPr>
        <p:spPr>
          <a:xfrm flipH="1" flipV="1">
            <a:off x="5194414" y="1222309"/>
            <a:ext cx="1" cy="418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6989697" y="1235479"/>
            <a:ext cx="1" cy="418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5" idx="0"/>
          </p:cNvCxnSpPr>
          <p:nvPr/>
        </p:nvCxnSpPr>
        <p:spPr>
          <a:xfrm flipH="1">
            <a:off x="7137165" y="5632443"/>
            <a:ext cx="1" cy="45600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4140" y="1776188"/>
            <a:ext cx="9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834438" y="3472430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Review of iteration</a:t>
            </a:r>
            <a:endParaRPr lang="en-SG" dirty="0"/>
          </a:p>
        </p:txBody>
      </p:sp>
      <p:sp>
        <p:nvSpPr>
          <p:cNvPr id="56" name="TextBox 55"/>
          <p:cNvSpPr txBox="1"/>
          <p:nvPr/>
        </p:nvSpPr>
        <p:spPr>
          <a:xfrm>
            <a:off x="8260684" y="3250681"/>
            <a:ext cx="1749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Integration, Testing, Documentation, Deployment </a:t>
            </a:r>
            <a:endParaRPr lang="en-SG" dirty="0"/>
          </a:p>
        </p:txBody>
      </p:sp>
      <p:sp>
        <p:nvSpPr>
          <p:cNvPr id="57" name="TextBox 56"/>
          <p:cNvSpPr txBox="1"/>
          <p:nvPr/>
        </p:nvSpPr>
        <p:spPr>
          <a:xfrm>
            <a:off x="11135821" y="5236835"/>
            <a:ext cx="75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9144549" y="2354793"/>
            <a:ext cx="1" cy="777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1950" y="6162661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832065" y="6378733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8485197" y="1278178"/>
            <a:ext cx="1328272" cy="109287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1" name="TextBox 80"/>
          <p:cNvSpPr txBox="1"/>
          <p:nvPr/>
        </p:nvSpPr>
        <p:spPr>
          <a:xfrm>
            <a:off x="8505645" y="1347506"/>
            <a:ext cx="1336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Top-K App Usage &amp; Smartphone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440329" y="2389929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84" name="Straight Arrow Connector 83"/>
          <p:cNvCxnSpPr>
            <a:stCxn id="27" idx="2"/>
          </p:cNvCxnSpPr>
          <p:nvPr/>
        </p:nvCxnSpPr>
        <p:spPr>
          <a:xfrm>
            <a:off x="7348540" y="2524820"/>
            <a:ext cx="879486" cy="9312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223589" y="2605560"/>
            <a:ext cx="117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  <a:r>
              <a:rPr lang="en-SG" dirty="0" smtClean="0"/>
              <a:t>onsists of</a:t>
            </a:r>
            <a:endParaRPr lang="en-SG" dirty="0"/>
          </a:p>
        </p:txBody>
      </p:sp>
      <p:sp>
        <p:nvSpPr>
          <p:cNvPr id="88" name="Rounded Rectangle 87"/>
          <p:cNvSpPr/>
          <p:nvPr/>
        </p:nvSpPr>
        <p:spPr>
          <a:xfrm>
            <a:off x="8404665" y="5131377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9" name="TextBox 88"/>
          <p:cNvSpPr txBox="1"/>
          <p:nvPr/>
        </p:nvSpPr>
        <p:spPr>
          <a:xfrm>
            <a:off x="8510774" y="5246687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Basic App Report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440329" y="595246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sp>
        <p:nvSpPr>
          <p:cNvPr id="91" name="TextBox 90"/>
          <p:cNvSpPr txBox="1"/>
          <p:nvPr/>
        </p:nvSpPr>
        <p:spPr>
          <a:xfrm>
            <a:off x="9281428" y="4687481"/>
            <a:ext cx="126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  <a:r>
              <a:rPr lang="en-SG" dirty="0" smtClean="0"/>
              <a:t>onsists of</a:t>
            </a:r>
            <a:endParaRPr lang="en-SG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9141004" y="4553648"/>
            <a:ext cx="5190" cy="57772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Right Brace 81"/>
          <p:cNvSpPr/>
          <p:nvPr/>
        </p:nvSpPr>
        <p:spPr>
          <a:xfrm rot="5400000">
            <a:off x="2427743" y="2329774"/>
            <a:ext cx="578735" cy="4747874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832065" y="5967616"/>
            <a:ext cx="911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8 Days</a:t>
            </a:r>
          </a:p>
          <a:p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6443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8179207" y="2604260"/>
            <a:ext cx="1739564" cy="145023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52"/>
          <p:cNvSpPr/>
          <p:nvPr/>
        </p:nvSpPr>
        <p:spPr>
          <a:xfrm>
            <a:off x="5670763" y="473866"/>
            <a:ext cx="2762736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6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3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8318" y="5876838"/>
            <a:ext cx="2757292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0720798" y="3020317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ounded Rectangle 7"/>
          <p:cNvSpPr/>
          <p:nvPr/>
        </p:nvSpPr>
        <p:spPr>
          <a:xfrm>
            <a:off x="4485409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ounded Rectangle 8"/>
          <p:cNvSpPr/>
          <p:nvPr/>
        </p:nvSpPr>
        <p:spPr>
          <a:xfrm>
            <a:off x="2485288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ounded Rectangle 9"/>
          <p:cNvSpPr/>
          <p:nvPr/>
        </p:nvSpPr>
        <p:spPr>
          <a:xfrm>
            <a:off x="290525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" name="Rounded Rectangle 10"/>
          <p:cNvSpPr/>
          <p:nvPr/>
        </p:nvSpPr>
        <p:spPr>
          <a:xfrm>
            <a:off x="10068939" y="1331973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6161791" y="4499053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451950" y="3392682"/>
            <a:ext cx="105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7660" y="3096069"/>
            <a:ext cx="1515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6177260" y="4470922"/>
            <a:ext cx="1358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Smartphone Usage Heat-map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13326" y="1293675"/>
            <a:ext cx="1211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Supervisor Meeting Review</a:t>
            </a:r>
            <a:endParaRPr lang="en-SG" dirty="0"/>
          </a:p>
        </p:txBody>
      </p:sp>
      <p:sp>
        <p:nvSpPr>
          <p:cNvPr id="19" name="Rounded Rectangle 18"/>
          <p:cNvSpPr/>
          <p:nvPr/>
        </p:nvSpPr>
        <p:spPr>
          <a:xfrm>
            <a:off x="5367156" y="135355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5444148" y="1325396"/>
            <a:ext cx="1259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Loading Location Data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2559354" y="3073759"/>
            <a:ext cx="1211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UI Design &amp; Diagrams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75120" y="222559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 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70164" y="222559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4 Days</a:t>
            </a:r>
            <a:endParaRPr lang="en-SG" dirty="0"/>
          </a:p>
        </p:txBody>
      </p:sp>
      <p:sp>
        <p:nvSpPr>
          <p:cNvPr id="27" name="Rounded Rectangle 26"/>
          <p:cNvSpPr/>
          <p:nvPr/>
        </p:nvSpPr>
        <p:spPr>
          <a:xfrm>
            <a:off x="7417663" y="1361784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8" name="TextBox 27"/>
          <p:cNvSpPr txBox="1"/>
          <p:nvPr/>
        </p:nvSpPr>
        <p:spPr>
          <a:xfrm>
            <a:off x="7451426" y="1347305"/>
            <a:ext cx="1259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Deletion of Location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93807" y="2218395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  <a:r>
              <a:rPr lang="en-SG" dirty="0" smtClean="0"/>
              <a:t> Days</a:t>
            </a:r>
            <a:endParaRPr lang="en-SG" dirty="0"/>
          </a:p>
        </p:txBody>
      </p:sp>
      <p:sp>
        <p:nvSpPr>
          <p:cNvPr id="30" name="TextBox 29"/>
          <p:cNvSpPr txBox="1"/>
          <p:nvPr/>
        </p:nvSpPr>
        <p:spPr>
          <a:xfrm>
            <a:off x="6053960" y="5329549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4 Days</a:t>
            </a:r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7413752" y="317307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mtClean="0"/>
              <a:t>1 Day</a:t>
            </a:r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10475241" y="3941504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34" name="Straight Arrow Connector 33"/>
          <p:cNvCxnSpPr>
            <a:stCxn id="10" idx="3"/>
            <a:endCxn id="9" idx="1"/>
          </p:cNvCxnSpPr>
          <p:nvPr/>
        </p:nvCxnSpPr>
        <p:spPr>
          <a:xfrm>
            <a:off x="1664134" y="3546571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8" idx="1"/>
          </p:cNvCxnSpPr>
          <p:nvPr/>
        </p:nvCxnSpPr>
        <p:spPr>
          <a:xfrm>
            <a:off x="3858897" y="3546571"/>
            <a:ext cx="626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9" idx="2"/>
          </p:cNvCxnSpPr>
          <p:nvPr/>
        </p:nvCxnSpPr>
        <p:spPr>
          <a:xfrm flipV="1">
            <a:off x="5743767" y="2220564"/>
            <a:ext cx="310194" cy="898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  <a:endCxn id="27" idx="1"/>
          </p:cNvCxnSpPr>
          <p:nvPr/>
        </p:nvCxnSpPr>
        <p:spPr>
          <a:xfrm>
            <a:off x="6740765" y="1787061"/>
            <a:ext cx="676898" cy="82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933439" y="3423361"/>
            <a:ext cx="768886" cy="48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607323" y="2133793"/>
            <a:ext cx="528321" cy="4635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1"/>
          </p:cNvCxnSpPr>
          <p:nvPr/>
        </p:nvCxnSpPr>
        <p:spPr>
          <a:xfrm>
            <a:off x="5468992" y="3980074"/>
            <a:ext cx="692799" cy="9524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6" idx="0"/>
            <a:endCxn id="59" idx="2"/>
          </p:cNvCxnSpPr>
          <p:nvPr/>
        </p:nvCxnSpPr>
        <p:spPr>
          <a:xfrm flipV="1">
            <a:off x="9048989" y="4054499"/>
            <a:ext cx="0" cy="4363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2316" y="2016030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>
            <a:off x="976145" y="2429729"/>
            <a:ext cx="1185" cy="683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1221483" y="4604195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/>
          <p:cNvCxnSpPr>
            <a:stCxn id="6" idx="2"/>
            <a:endCxn id="45" idx="0"/>
          </p:cNvCxnSpPr>
          <p:nvPr/>
        </p:nvCxnSpPr>
        <p:spPr>
          <a:xfrm>
            <a:off x="11407603" y="3887323"/>
            <a:ext cx="7709" cy="7168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43767" y="531793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1: Chu Qian &amp; Remy</a:t>
            </a:r>
            <a:endParaRPr lang="en-SG" dirty="0"/>
          </a:p>
        </p:txBody>
      </p:sp>
      <p:sp>
        <p:nvSpPr>
          <p:cNvPr id="48" name="TextBox 47"/>
          <p:cNvSpPr txBox="1"/>
          <p:nvPr/>
        </p:nvSpPr>
        <p:spPr>
          <a:xfrm>
            <a:off x="6664716" y="5963040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2: Amos &amp; Shing Hei</a:t>
            </a:r>
            <a:endParaRPr lang="en-SG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56330" y="5372480"/>
            <a:ext cx="3258" cy="49078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4140" y="1629316"/>
            <a:ext cx="9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790619" y="3103061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Review of iteration</a:t>
            </a:r>
            <a:endParaRPr lang="en-SG" dirty="0"/>
          </a:p>
        </p:txBody>
      </p:sp>
      <p:sp>
        <p:nvSpPr>
          <p:cNvPr id="56" name="Rounded Rectangle 55"/>
          <p:cNvSpPr/>
          <p:nvPr/>
        </p:nvSpPr>
        <p:spPr>
          <a:xfrm>
            <a:off x="8362184" y="4490853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TextBox 56"/>
          <p:cNvSpPr txBox="1"/>
          <p:nvPr/>
        </p:nvSpPr>
        <p:spPr>
          <a:xfrm>
            <a:off x="8461016" y="4578799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Social Activeness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42598" y="5327939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3 Days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048988" y="5366059"/>
            <a:ext cx="10993" cy="51897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6053960" y="950825"/>
            <a:ext cx="0" cy="40273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8098970" y="967244"/>
            <a:ext cx="5497" cy="39025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239782" y="2675166"/>
            <a:ext cx="1718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</a:t>
            </a:r>
            <a:r>
              <a:rPr lang="en-SG" smtClean="0"/>
              <a:t>, Testing, Documentation</a:t>
            </a:r>
            <a:r>
              <a:rPr lang="en-SG" dirty="0" smtClean="0"/>
              <a:t>, Deployment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150332" y="5079414"/>
            <a:ext cx="6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cxnSp>
        <p:nvCxnSpPr>
          <p:cNvPr id="70" name="Straight Arrow Connector 69"/>
          <p:cNvCxnSpPr>
            <a:stCxn id="12" idx="3"/>
            <a:endCxn id="56" idx="1"/>
          </p:cNvCxnSpPr>
          <p:nvPr/>
        </p:nvCxnSpPr>
        <p:spPr>
          <a:xfrm flipV="1">
            <a:off x="7535400" y="4924356"/>
            <a:ext cx="826784" cy="8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59" idx="0"/>
          </p:cNvCxnSpPr>
          <p:nvPr/>
        </p:nvCxnSpPr>
        <p:spPr>
          <a:xfrm>
            <a:off x="8744497" y="2198979"/>
            <a:ext cx="304492" cy="4052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467993" y="477015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sp>
        <p:nvSpPr>
          <p:cNvPr id="111" name="Right Brace 110"/>
          <p:cNvSpPr/>
          <p:nvPr/>
        </p:nvSpPr>
        <p:spPr>
          <a:xfrm rot="5400000">
            <a:off x="2572307" y="1808588"/>
            <a:ext cx="590057" cy="5153623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733270" y="5938166"/>
            <a:ext cx="1024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11 Days</a:t>
            </a:r>
          </a:p>
          <a:p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40488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8205873" y="2777671"/>
            <a:ext cx="1739564" cy="145023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52"/>
          <p:cNvSpPr/>
          <p:nvPr/>
        </p:nvSpPr>
        <p:spPr>
          <a:xfrm>
            <a:off x="6011844" y="770151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6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4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20548" y="5909591"/>
            <a:ext cx="2667372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0556379" y="313498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ounded Rectangle 7"/>
          <p:cNvSpPr/>
          <p:nvPr/>
        </p:nvSpPr>
        <p:spPr>
          <a:xfrm>
            <a:off x="4572431" y="3139621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ounded Rectangle 8"/>
          <p:cNvSpPr/>
          <p:nvPr/>
        </p:nvSpPr>
        <p:spPr>
          <a:xfrm>
            <a:off x="2485288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ounded Rectangle 9"/>
          <p:cNvSpPr/>
          <p:nvPr/>
        </p:nvSpPr>
        <p:spPr>
          <a:xfrm>
            <a:off x="290525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" name="Rounded Rectangle 10"/>
          <p:cNvSpPr/>
          <p:nvPr/>
        </p:nvSpPr>
        <p:spPr>
          <a:xfrm>
            <a:off x="10204285" y="13898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5975329" y="4571505"/>
            <a:ext cx="2455321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451950" y="3392682"/>
            <a:ext cx="105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22910" y="3121733"/>
            <a:ext cx="1728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6043492" y="4676171"/>
            <a:ext cx="245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Advanced Smartphone Overuse Report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27700" y="1493211"/>
            <a:ext cx="121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Supervisor Meeting</a:t>
            </a:r>
            <a:endParaRPr lang="en-SG" dirty="0"/>
          </a:p>
        </p:txBody>
      </p:sp>
      <p:sp>
        <p:nvSpPr>
          <p:cNvPr id="19" name="Rounded Rectangle 18"/>
          <p:cNvSpPr/>
          <p:nvPr/>
        </p:nvSpPr>
        <p:spPr>
          <a:xfrm>
            <a:off x="6267446" y="1658589"/>
            <a:ext cx="1904204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6227009" y="1735341"/>
            <a:ext cx="1964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Graphical UIs (HeatMap &amp; Chart)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2529685" y="3254182"/>
            <a:ext cx="140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UI Design &amp; Diagrams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862542" y="2222751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6288505" y="2540555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6 Days</a:t>
            </a:r>
            <a:endParaRPr lang="en-SG" dirty="0"/>
          </a:p>
        </p:txBody>
      </p:sp>
      <p:sp>
        <p:nvSpPr>
          <p:cNvPr id="30" name="TextBox 29"/>
          <p:cNvSpPr txBox="1"/>
          <p:nvPr/>
        </p:nvSpPr>
        <p:spPr>
          <a:xfrm>
            <a:off x="5946040" y="542643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5 Days</a:t>
            </a:r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9945437" y="492235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  <a:r>
              <a:rPr lang="en-SG" dirty="0" smtClean="0"/>
              <a:t> Days</a:t>
            </a:r>
          </a:p>
        </p:txBody>
      </p:sp>
      <p:cxnSp>
        <p:nvCxnSpPr>
          <p:cNvPr id="34" name="Straight Arrow Connector 33"/>
          <p:cNvCxnSpPr>
            <a:stCxn id="10" idx="3"/>
            <a:endCxn id="9" idx="1"/>
          </p:cNvCxnSpPr>
          <p:nvPr/>
        </p:nvCxnSpPr>
        <p:spPr>
          <a:xfrm>
            <a:off x="1664134" y="3546571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1"/>
          </p:cNvCxnSpPr>
          <p:nvPr/>
        </p:nvCxnSpPr>
        <p:spPr>
          <a:xfrm>
            <a:off x="3858897" y="3573124"/>
            <a:ext cx="713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19" idx="1"/>
          </p:cNvCxnSpPr>
          <p:nvPr/>
        </p:nvCxnSpPr>
        <p:spPr>
          <a:xfrm flipV="1">
            <a:off x="5259236" y="2092092"/>
            <a:ext cx="1008210" cy="10475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3"/>
          </p:cNvCxnSpPr>
          <p:nvPr/>
        </p:nvCxnSpPr>
        <p:spPr>
          <a:xfrm>
            <a:off x="8191371" y="2058507"/>
            <a:ext cx="535256" cy="7094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9948664" y="3546571"/>
            <a:ext cx="60771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862548" y="2261967"/>
            <a:ext cx="443289" cy="577663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5487276" y="4045063"/>
            <a:ext cx="524568" cy="58708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54" idx="2"/>
          </p:cNvCxnSpPr>
          <p:nvPr/>
        </p:nvCxnSpPr>
        <p:spPr>
          <a:xfrm flipV="1">
            <a:off x="8430650" y="4227910"/>
            <a:ext cx="645005" cy="8434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2316" y="2016030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>
            <a:off x="976145" y="2429729"/>
            <a:ext cx="1185" cy="683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1043232" y="5202950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/>
          <p:cNvSpPr txBox="1"/>
          <p:nvPr/>
        </p:nvSpPr>
        <p:spPr>
          <a:xfrm>
            <a:off x="6227009" y="810614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1: Amos &amp; Remy</a:t>
            </a:r>
            <a:endParaRPr lang="en-SG" dirty="0"/>
          </a:p>
        </p:txBody>
      </p:sp>
      <p:sp>
        <p:nvSpPr>
          <p:cNvPr id="48" name="TextBox 47"/>
          <p:cNvSpPr txBox="1"/>
          <p:nvPr/>
        </p:nvSpPr>
        <p:spPr>
          <a:xfrm>
            <a:off x="5889300" y="5942401"/>
            <a:ext cx="28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2: Chu Qian &amp; Jennifer</a:t>
            </a:r>
            <a:endParaRPr lang="en-SG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43241" y="5426437"/>
            <a:ext cx="10993" cy="500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4140" y="1648649"/>
            <a:ext cx="9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506213" y="3136406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Review of iteration</a:t>
            </a:r>
            <a:endParaRPr lang="en-SG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7243241" y="1266788"/>
            <a:ext cx="0" cy="40273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71650" y="2900096"/>
            <a:ext cx="1725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Integration, Testing, Documentation, Deployment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0960910" y="5573069"/>
            <a:ext cx="6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67993" y="477015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sp>
        <p:nvSpPr>
          <p:cNvPr id="82" name="Right Brace 81"/>
          <p:cNvSpPr/>
          <p:nvPr/>
        </p:nvSpPr>
        <p:spPr>
          <a:xfrm rot="5400000">
            <a:off x="2572307" y="1808588"/>
            <a:ext cx="590057" cy="5153623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ight Brace 82"/>
          <p:cNvSpPr/>
          <p:nvPr/>
        </p:nvSpPr>
        <p:spPr>
          <a:xfrm rot="5400000">
            <a:off x="10103989" y="3283110"/>
            <a:ext cx="590057" cy="2530863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11231194" y="3980074"/>
            <a:ext cx="5867" cy="12228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33270" y="5936506"/>
            <a:ext cx="1090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10 Days</a:t>
            </a:r>
          </a:p>
          <a:p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13590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7757863" y="2722994"/>
            <a:ext cx="1739564" cy="145023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52"/>
          <p:cNvSpPr/>
          <p:nvPr/>
        </p:nvSpPr>
        <p:spPr>
          <a:xfrm>
            <a:off x="4676750" y="751409"/>
            <a:ext cx="2830478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6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</a:t>
            </a:r>
            <a:r>
              <a:rPr lang="en-SG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4179" y="6201582"/>
            <a:ext cx="3281603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0359495" y="3125984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ounded Rectangle 7"/>
          <p:cNvSpPr/>
          <p:nvPr/>
        </p:nvSpPr>
        <p:spPr>
          <a:xfrm>
            <a:off x="3372438" y="3113068"/>
            <a:ext cx="1689578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ounded Rectangle 9"/>
          <p:cNvSpPr/>
          <p:nvPr/>
        </p:nvSpPr>
        <p:spPr>
          <a:xfrm>
            <a:off x="1165042" y="3108262"/>
            <a:ext cx="1655346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4415156" y="4812573"/>
            <a:ext cx="1593340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1375219" y="3218599"/>
            <a:ext cx="130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Research &amp; Diagram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2438" y="3218598"/>
            <a:ext cx="177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4450165" y="4784411"/>
            <a:ext cx="1546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Optimise Basic App Usage, </a:t>
            </a:r>
            <a:r>
              <a:rPr lang="en-SG" dirty="0" err="1" smtClean="0"/>
              <a:t>Heatmap</a:t>
            </a:r>
            <a:endParaRPr lang="en-SG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5154475" y="1658589"/>
            <a:ext cx="1725544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5142825" y="1734013"/>
            <a:ext cx="173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Optimise Bootstrap, Top K</a:t>
            </a:r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1313209" y="401486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3372438" y="402974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5175534" y="2540555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  <a:r>
              <a:rPr lang="en-SG" dirty="0" smtClean="0"/>
              <a:t> Days</a:t>
            </a:r>
            <a:endParaRPr lang="en-SG" dirty="0"/>
          </a:p>
        </p:txBody>
      </p:sp>
      <p:sp>
        <p:nvSpPr>
          <p:cNvPr id="30" name="TextBox 29"/>
          <p:cNvSpPr txBox="1"/>
          <p:nvPr/>
        </p:nvSpPr>
        <p:spPr>
          <a:xfrm>
            <a:off x="4282555" y="5713951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3 Days</a:t>
            </a:r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7682707" y="4097028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10324348" y="3994245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35" name="Straight Arrow Connector 34"/>
          <p:cNvCxnSpPr>
            <a:stCxn id="10" idx="3"/>
          </p:cNvCxnSpPr>
          <p:nvPr/>
        </p:nvCxnSpPr>
        <p:spPr>
          <a:xfrm flipV="1">
            <a:off x="2820388" y="3541764"/>
            <a:ext cx="55205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19" idx="1"/>
          </p:cNvCxnSpPr>
          <p:nvPr/>
        </p:nvCxnSpPr>
        <p:spPr>
          <a:xfrm flipV="1">
            <a:off x="4217227" y="2092092"/>
            <a:ext cx="937248" cy="102097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</p:cNvCxnSpPr>
          <p:nvPr/>
        </p:nvCxnSpPr>
        <p:spPr>
          <a:xfrm>
            <a:off x="6880019" y="2092092"/>
            <a:ext cx="933185" cy="70228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530965" y="3509909"/>
            <a:ext cx="831820" cy="48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</p:cNvCxnSpPr>
          <p:nvPr/>
        </p:nvCxnSpPr>
        <p:spPr>
          <a:xfrm>
            <a:off x="4217227" y="3980074"/>
            <a:ext cx="405449" cy="8628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70" idx="2"/>
          </p:cNvCxnSpPr>
          <p:nvPr/>
        </p:nvCxnSpPr>
        <p:spPr>
          <a:xfrm flipV="1">
            <a:off x="8386449" y="4173233"/>
            <a:ext cx="241196" cy="6325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05000" y="2040094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 flipH="1">
            <a:off x="1992715" y="2453793"/>
            <a:ext cx="6114" cy="6544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0766349" y="4636055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0960178" y="3973396"/>
            <a:ext cx="1" cy="6626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22495" y="796285"/>
            <a:ext cx="30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1: Jennifer &amp; Chu Qian</a:t>
            </a:r>
            <a:endParaRPr lang="en-SG" dirty="0"/>
          </a:p>
        </p:txBody>
      </p:sp>
      <p:sp>
        <p:nvSpPr>
          <p:cNvPr id="48" name="TextBox 47"/>
          <p:cNvSpPr txBox="1"/>
          <p:nvPr/>
        </p:nvSpPr>
        <p:spPr>
          <a:xfrm>
            <a:off x="5500832" y="6234396"/>
            <a:ext cx="263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2: Remy &amp; </a:t>
            </a:r>
            <a:r>
              <a:rPr lang="en-SG" dirty="0" err="1" smtClean="0"/>
              <a:t>Shing</a:t>
            </a:r>
            <a:r>
              <a:rPr lang="en-SG" dirty="0" smtClean="0"/>
              <a:t> </a:t>
            </a:r>
            <a:r>
              <a:rPr lang="en-SG" dirty="0" err="1" smtClean="0"/>
              <a:t>Hei</a:t>
            </a:r>
            <a:endParaRPr lang="en-SG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300266" y="5679579"/>
            <a:ext cx="10993" cy="500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63322" y="1674468"/>
            <a:ext cx="93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355320" y="3189147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Review of iteration</a:t>
            </a:r>
            <a:endParaRPr lang="en-SG" dirty="0"/>
          </a:p>
        </p:txBody>
      </p:sp>
      <p:cxnSp>
        <p:nvCxnSpPr>
          <p:cNvPr id="71" name="Straight Arrow Connector 70"/>
          <p:cNvCxnSpPr>
            <a:stCxn id="54" idx="2"/>
          </p:cNvCxnSpPr>
          <p:nvPr/>
        </p:nvCxnSpPr>
        <p:spPr>
          <a:xfrm flipH="1">
            <a:off x="7604241" y="5678913"/>
            <a:ext cx="1" cy="50721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98613" y="2829418"/>
            <a:ext cx="1951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Integration, Testing, Documentation, Deployment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0754391" y="5124116"/>
            <a:ext cx="6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6650203" y="4811907"/>
            <a:ext cx="1908077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6" name="TextBox 55"/>
          <p:cNvSpPr txBox="1"/>
          <p:nvPr/>
        </p:nvSpPr>
        <p:spPr>
          <a:xfrm>
            <a:off x="6773924" y="4805812"/>
            <a:ext cx="1853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Optimise Smartphone, Social Activeness</a:t>
            </a:r>
          </a:p>
        </p:txBody>
      </p:sp>
      <p:cxnSp>
        <p:nvCxnSpPr>
          <p:cNvPr id="58" name="Straight Arrow Connector 57"/>
          <p:cNvCxnSpPr>
            <a:stCxn id="19" idx="0"/>
          </p:cNvCxnSpPr>
          <p:nvPr/>
        </p:nvCxnSpPr>
        <p:spPr>
          <a:xfrm flipV="1">
            <a:off x="6017247" y="1274078"/>
            <a:ext cx="0" cy="38451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3"/>
            <a:endCxn id="54" idx="1"/>
          </p:cNvCxnSpPr>
          <p:nvPr/>
        </p:nvCxnSpPr>
        <p:spPr>
          <a:xfrm flipV="1">
            <a:off x="6008496" y="5245410"/>
            <a:ext cx="641707" cy="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655001" y="5713951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  <a:endParaRPr lang="en-SG" dirty="0"/>
          </a:p>
        </p:txBody>
      </p:sp>
      <p:sp>
        <p:nvSpPr>
          <p:cNvPr id="83" name="TextBox 82"/>
          <p:cNvSpPr txBox="1"/>
          <p:nvPr/>
        </p:nvSpPr>
        <p:spPr>
          <a:xfrm>
            <a:off x="1722782" y="5932523"/>
            <a:ext cx="1082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10 Days</a:t>
            </a:r>
          </a:p>
          <a:p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07908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247331" y="693135"/>
            <a:ext cx="3217689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6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6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9149" y="6087030"/>
            <a:ext cx="3365881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0446996" y="3017368"/>
            <a:ext cx="1435946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ounded Rectangle 7"/>
          <p:cNvSpPr/>
          <p:nvPr/>
        </p:nvSpPr>
        <p:spPr>
          <a:xfrm>
            <a:off x="3191967" y="3257053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ounded Rectangle 9"/>
          <p:cNvSpPr/>
          <p:nvPr/>
        </p:nvSpPr>
        <p:spPr>
          <a:xfrm>
            <a:off x="1132738" y="3281117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5189577" y="4713474"/>
            <a:ext cx="2098294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1159330" y="3387123"/>
            <a:ext cx="1372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Research &amp; Diagram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6738" y="3251213"/>
            <a:ext cx="1515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5247331" y="4668403"/>
            <a:ext cx="207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UAT Changes: Top K, Basic App Usage, Smartphone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74004" y="1802574"/>
            <a:ext cx="2222264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5005923" y="1746056"/>
            <a:ext cx="2190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UAT Changes: Bootstrap, HeatMap, Social Activeness</a:t>
            </a:r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4995063" y="2684540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  <a:r>
              <a:rPr lang="en-SG" dirty="0" smtClean="0"/>
              <a:t> Days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94393" y="559173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  <a:r>
              <a:rPr lang="en-SG" dirty="0" smtClean="0"/>
              <a:t> Days</a:t>
            </a:r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10400364" y="3884374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35" name="Straight Arrow Connector 34"/>
          <p:cNvCxnSpPr>
            <a:stCxn id="10" idx="3"/>
          </p:cNvCxnSpPr>
          <p:nvPr/>
        </p:nvCxnSpPr>
        <p:spPr>
          <a:xfrm>
            <a:off x="2506347" y="3714620"/>
            <a:ext cx="703897" cy="35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19" idx="1"/>
          </p:cNvCxnSpPr>
          <p:nvPr/>
        </p:nvCxnSpPr>
        <p:spPr>
          <a:xfrm flipV="1">
            <a:off x="3878772" y="2236077"/>
            <a:ext cx="1095232" cy="10209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96268" y="2597778"/>
            <a:ext cx="508133" cy="5085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6" idx="1"/>
          </p:cNvCxnSpPr>
          <p:nvPr/>
        </p:nvCxnSpPr>
        <p:spPr>
          <a:xfrm>
            <a:off x="9416781" y="3450871"/>
            <a:ext cx="10302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75550" y="4124059"/>
            <a:ext cx="1014024" cy="67648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0"/>
          </p:cNvCxnSpPr>
          <p:nvPr/>
        </p:nvCxnSpPr>
        <p:spPr>
          <a:xfrm flipV="1">
            <a:off x="6238724" y="3906127"/>
            <a:ext cx="1506229" cy="80734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624529" y="2184079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>
            <a:off x="1818358" y="2597778"/>
            <a:ext cx="1185" cy="683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0983176" y="4561777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1155028" y="3906127"/>
            <a:ext cx="1" cy="6626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35954" y="754415"/>
            <a:ext cx="268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1: Jennifer &amp; Amos</a:t>
            </a:r>
            <a:endParaRPr lang="en-SG" dirty="0"/>
          </a:p>
        </p:txBody>
      </p:sp>
      <p:sp>
        <p:nvSpPr>
          <p:cNvPr id="48" name="TextBox 47"/>
          <p:cNvSpPr txBox="1"/>
          <p:nvPr/>
        </p:nvSpPr>
        <p:spPr>
          <a:xfrm>
            <a:off x="5821736" y="6168326"/>
            <a:ext cx="281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2: Chu Qian &amp; </a:t>
            </a:r>
            <a:r>
              <a:rPr lang="en-SG" dirty="0" err="1" smtClean="0"/>
              <a:t>Shing</a:t>
            </a:r>
            <a:r>
              <a:rPr lang="en-SG" dirty="0" smtClean="0"/>
              <a:t> </a:t>
            </a:r>
            <a:r>
              <a:rPr lang="en-SG" dirty="0" err="1" smtClean="0"/>
              <a:t>Hei</a:t>
            </a:r>
            <a:endParaRPr lang="en-SG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810743" y="5569919"/>
            <a:ext cx="10993" cy="500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82051" y="1788033"/>
            <a:ext cx="99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544989" y="3107864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Review of iteration</a:t>
            </a:r>
            <a:endParaRPr lang="en-SG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826814" y="4130659"/>
            <a:ext cx="984" cy="66988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825131" y="4984488"/>
            <a:ext cx="6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3263153" y="480054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6" name="TextBox 55"/>
          <p:cNvSpPr txBox="1"/>
          <p:nvPr/>
        </p:nvSpPr>
        <p:spPr>
          <a:xfrm>
            <a:off x="3346462" y="5031092"/>
            <a:ext cx="150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UAT Review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579752" y="1190159"/>
            <a:ext cx="20556" cy="60110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84207" y="5649610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sp>
        <p:nvSpPr>
          <p:cNvPr id="63" name="Rounded Rectangle 62"/>
          <p:cNvSpPr/>
          <p:nvPr/>
        </p:nvSpPr>
        <p:spPr>
          <a:xfrm>
            <a:off x="7653672" y="1553416"/>
            <a:ext cx="1732941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TextBox 63"/>
          <p:cNvSpPr txBox="1"/>
          <p:nvPr/>
        </p:nvSpPr>
        <p:spPr>
          <a:xfrm>
            <a:off x="7663681" y="1555007"/>
            <a:ext cx="1821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Bootstrap, HeatMap, Social Activeness</a:t>
            </a:r>
            <a:endParaRPr lang="en-SG" dirty="0"/>
          </a:p>
        </p:txBody>
      </p:sp>
      <p:sp>
        <p:nvSpPr>
          <p:cNvPr id="67" name="TextBox 66"/>
          <p:cNvSpPr txBox="1"/>
          <p:nvPr/>
        </p:nvSpPr>
        <p:spPr>
          <a:xfrm>
            <a:off x="9416781" y="1740370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8238375" y="2402248"/>
            <a:ext cx="8948" cy="4123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7603852" y="4722273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0" name="TextBox 69"/>
          <p:cNvSpPr txBox="1"/>
          <p:nvPr/>
        </p:nvSpPr>
        <p:spPr>
          <a:xfrm>
            <a:off x="7653672" y="4726280"/>
            <a:ext cx="1355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Top K, Basic App Usage, Smartphone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7377532" y="5598078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74" name="Straight Arrow Connector 73"/>
          <p:cNvCxnSpPr>
            <a:stCxn id="69" idx="2"/>
          </p:cNvCxnSpPr>
          <p:nvPr/>
        </p:nvCxnSpPr>
        <p:spPr>
          <a:xfrm flipH="1">
            <a:off x="8290656" y="5589279"/>
            <a:ext cx="1" cy="50655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9" idx="0"/>
          </p:cNvCxnSpPr>
          <p:nvPr/>
        </p:nvCxnSpPr>
        <p:spPr>
          <a:xfrm>
            <a:off x="8290656" y="4264835"/>
            <a:ext cx="1" cy="45743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7892716" y="1162768"/>
            <a:ext cx="1" cy="3791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254006" y="2436852"/>
            <a:ext cx="132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  <a:r>
              <a:rPr lang="en-SG" dirty="0" smtClean="0"/>
              <a:t>onsists of</a:t>
            </a:r>
            <a:endParaRPr lang="en-SG" dirty="0"/>
          </a:p>
        </p:txBody>
      </p:sp>
      <p:sp>
        <p:nvSpPr>
          <p:cNvPr id="79" name="TextBox 78"/>
          <p:cNvSpPr txBox="1"/>
          <p:nvPr/>
        </p:nvSpPr>
        <p:spPr>
          <a:xfrm>
            <a:off x="8385700" y="4277637"/>
            <a:ext cx="118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  <a:r>
              <a:rPr lang="en-SG" dirty="0" smtClean="0"/>
              <a:t>onsists of</a:t>
            </a:r>
            <a:endParaRPr lang="en-SG" dirty="0"/>
          </a:p>
        </p:txBody>
      </p:sp>
      <p:sp>
        <p:nvSpPr>
          <p:cNvPr id="80" name="TextBox 79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7704401" y="2814596"/>
            <a:ext cx="1739564" cy="145023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0" name="TextBox 59"/>
          <p:cNvSpPr txBox="1"/>
          <p:nvPr/>
        </p:nvSpPr>
        <p:spPr>
          <a:xfrm>
            <a:off x="7744953" y="2925804"/>
            <a:ext cx="1784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Integration, testing, documentation, Deployment </a:t>
            </a:r>
            <a:endParaRPr lang="en-SG" dirty="0"/>
          </a:p>
        </p:txBody>
      </p:sp>
      <p:sp>
        <p:nvSpPr>
          <p:cNvPr id="82" name="TextBox 81"/>
          <p:cNvSpPr txBox="1"/>
          <p:nvPr/>
        </p:nvSpPr>
        <p:spPr>
          <a:xfrm>
            <a:off x="2046155" y="4800548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mtClean="0"/>
              <a:t>1 Day</a:t>
            </a:r>
            <a:endParaRPr lang="en-SG" dirty="0" smtClean="0"/>
          </a:p>
        </p:txBody>
      </p:sp>
      <p:sp>
        <p:nvSpPr>
          <p:cNvPr id="83" name="Right Brace 82"/>
          <p:cNvSpPr/>
          <p:nvPr/>
        </p:nvSpPr>
        <p:spPr>
          <a:xfrm rot="5400000">
            <a:off x="2100140" y="3234150"/>
            <a:ext cx="590057" cy="2524862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52762" y="5932523"/>
            <a:ext cx="101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6</a:t>
            </a:r>
            <a:r>
              <a:rPr lang="en-SG" sz="2000" b="1" dirty="0" smtClean="0"/>
              <a:t> Days</a:t>
            </a:r>
          </a:p>
          <a:p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21765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1 </a:t>
            </a:r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Review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SG" b="1" dirty="0" smtClean="0">
                <a:ln w="9525">
                  <a:solidFill>
                    <a:schemeClr val="bg2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Schedule Metrics</a:t>
            </a:r>
            <a:endParaRPr lang="en-US" dirty="0">
              <a:ln w="9525">
                <a:solidFill>
                  <a:schemeClr val="bg2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109445"/>
              </p:ext>
            </p:extLst>
          </p:nvPr>
        </p:nvGraphicFramePr>
        <p:xfrm>
          <a:off x="838200" y="1825625"/>
          <a:ext cx="10515600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1022506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Planned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Actual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Schedule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Metrics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11 Days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14 Days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0.79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2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Bug </a:t>
            </a:r>
            <a:r>
              <a:rPr lang="en-SG" b="1" dirty="0">
                <a:ln w="9525">
                  <a:solidFill>
                    <a:schemeClr val="bg2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14928"/>
              </p:ext>
            </p:extLst>
          </p:nvPr>
        </p:nvGraphicFramePr>
        <p:xfrm>
          <a:off x="838201" y="1825625"/>
          <a:ext cx="10515599" cy="449718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2888"/>
                <a:gridCol w="1239378"/>
                <a:gridCol w="1561138"/>
                <a:gridCol w="1558358"/>
                <a:gridCol w="2504430"/>
                <a:gridCol w="775553"/>
                <a:gridCol w="2033854"/>
              </a:tblGrid>
              <a:tr h="590940"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S/N</a:t>
                      </a:r>
                      <a:endParaRPr lang="en-SG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Issue Date</a:t>
                      </a:r>
                      <a:endParaRPr lang="en-SG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Status</a:t>
                      </a:r>
                      <a:endParaRPr lang="en-SG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Functionality</a:t>
                      </a:r>
                      <a:endParaRPr lang="en-SG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  <a:endParaRPr lang="en-SG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Severity</a:t>
                      </a:r>
                      <a:endParaRPr lang="en-SG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Mitigation</a:t>
                      </a:r>
                      <a:endParaRPr lang="en-SG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1715141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SG" sz="18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27/9/2015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Fixed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Login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Failed to redirect user back to login for ../bootstrap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Resolve</a:t>
                      </a:r>
                      <a:r>
                        <a:rPr lang="en-SG" sz="1800" u="none" strike="noStrike" baseline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SG" sz="18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Immediately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</a:tr>
              <a:tr h="1035155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SG" sz="18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27/9/2015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Fixed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Bootstrap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Success message not shown when </a:t>
                      </a:r>
                      <a:r>
                        <a:rPr lang="en-SG" sz="18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uploading CSV </a:t>
                      </a:r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Resolve Immediately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</a:tr>
              <a:tr h="1035155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SG" sz="18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28/9/2015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Fixed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Bootstrap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Error messages are displayed together with an additional string of output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Resolve Immediately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08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ln w="9525">
                  <a:solidFill>
                    <a:schemeClr val="bg2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Bug Metrics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479375"/>
              </p:ext>
            </p:extLst>
          </p:nvPr>
        </p:nvGraphicFramePr>
        <p:xfrm>
          <a:off x="838200" y="1825625"/>
          <a:ext cx="10515600" cy="44062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8156"/>
                <a:gridCol w="1331683"/>
                <a:gridCol w="1005591"/>
                <a:gridCol w="1776004"/>
                <a:gridCol w="2502573"/>
                <a:gridCol w="1212453"/>
                <a:gridCol w="1889140"/>
              </a:tblGrid>
              <a:tr h="489269"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S/N</a:t>
                      </a:r>
                      <a:endParaRPr lang="en-SG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Issue Date</a:t>
                      </a:r>
                      <a:endParaRPr lang="en-SG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Status</a:t>
                      </a:r>
                      <a:endParaRPr lang="en-SG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Functionality</a:t>
                      </a:r>
                      <a:endParaRPr lang="en-SG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  <a:endParaRPr lang="en-SG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Severity</a:t>
                      </a:r>
                      <a:endParaRPr lang="en-SG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Mitigation</a:t>
                      </a:r>
                      <a:endParaRPr lang="en-SG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1051889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SG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28/9/2015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Fixed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Bootstrap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JSON Bootstrap function does not carry out common validations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Resolve Immediately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</a:tr>
              <a:tr h="1051889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SG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28/9/2015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Fixed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Bootstrap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Incorrect line number output to bootstrap UI for duplicate rows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Resolve Immediately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</a:tr>
              <a:tr h="706402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n-SG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29/9/2015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Ignored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Login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JSON field is incorrectly named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Resolve in Iteration 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</a:tr>
              <a:tr h="1051889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en-SG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29/9/2015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Ignored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Bootstrap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Common validation for Bootstrap error message is incorrectly named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Resolve in iteration 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0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SG" sz="3600" dirty="0" smtClean="0"/>
              <a:t>Project Overview</a:t>
            </a:r>
            <a:endParaRPr lang="en-SG" sz="3600" dirty="0"/>
          </a:p>
          <a:p>
            <a:pPr lvl="1"/>
            <a:r>
              <a:rPr lang="en-SG" sz="3600" dirty="0" smtClean="0"/>
              <a:t>Iterations</a:t>
            </a:r>
          </a:p>
          <a:p>
            <a:pPr lvl="1"/>
            <a:r>
              <a:rPr lang="en-SG" sz="3600" dirty="0" smtClean="0"/>
              <a:t>Iteration 1 Review</a:t>
            </a:r>
          </a:p>
          <a:p>
            <a:pPr lvl="1"/>
            <a:r>
              <a:rPr lang="en-SG" sz="3600" dirty="0" smtClean="0"/>
              <a:t>Roles and Responsibilities</a:t>
            </a:r>
          </a:p>
          <a:p>
            <a:pPr lvl="1"/>
            <a:r>
              <a:rPr lang="en-SG" sz="3600" dirty="0" smtClean="0"/>
              <a:t>Iteration 2</a:t>
            </a:r>
          </a:p>
          <a:p>
            <a:pPr marL="0" indent="0">
              <a:buNone/>
            </a:pPr>
            <a:endParaRPr lang="en-SG" dirty="0" smtClean="0"/>
          </a:p>
          <a:p>
            <a:endParaRPr lang="en-S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Content Page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1 Metrics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Planned Iteration Dates: 17/09/2015 – 27/9/2015</a:t>
            </a:r>
          </a:p>
          <a:p>
            <a:r>
              <a:rPr lang="en-US" dirty="0" smtClean="0"/>
              <a:t>Actual </a:t>
            </a:r>
            <a:r>
              <a:rPr lang="en-US" dirty="0"/>
              <a:t>Iteration Dates: 17/09/2015 – </a:t>
            </a:r>
            <a:r>
              <a:rPr lang="en-US" dirty="0" smtClean="0"/>
              <a:t>30/9/2015</a:t>
            </a:r>
          </a:p>
          <a:p>
            <a:r>
              <a:rPr lang="en-US" dirty="0" smtClean="0"/>
              <a:t>Delay was due to debugging for bootstrap</a:t>
            </a:r>
          </a:p>
          <a:p>
            <a:r>
              <a:rPr lang="en-SG" dirty="0"/>
              <a:t>Schedule Metrics at </a:t>
            </a:r>
            <a:r>
              <a:rPr lang="en-SG" b="1" dirty="0" smtClean="0">
                <a:solidFill>
                  <a:srgbClr val="FF0000"/>
                </a:solidFill>
              </a:rPr>
              <a:t>0.79</a:t>
            </a:r>
            <a:endParaRPr lang="en-SG" b="1" dirty="0">
              <a:solidFill>
                <a:srgbClr val="FF0000"/>
              </a:solidFill>
            </a:endParaRPr>
          </a:p>
          <a:p>
            <a:pPr lvl="1"/>
            <a:r>
              <a:rPr lang="en-SG" dirty="0" smtClean="0"/>
              <a:t>Use buffer </a:t>
            </a:r>
            <a:r>
              <a:rPr lang="en-SG" dirty="0"/>
              <a:t>days. 5 buffer days left.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functionalities to be </a:t>
            </a:r>
            <a:r>
              <a:rPr lang="en-US" dirty="0" smtClean="0"/>
              <a:t>dropped</a:t>
            </a:r>
          </a:p>
          <a:p>
            <a:r>
              <a:rPr lang="en-US" dirty="0" smtClean="0"/>
              <a:t>Current Bug Metrics Value =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96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Learning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wiki closely</a:t>
            </a:r>
          </a:p>
          <a:p>
            <a:r>
              <a:rPr lang="en-US" dirty="0" smtClean="0"/>
              <a:t>Track test cases closely</a:t>
            </a:r>
          </a:p>
          <a:p>
            <a:r>
              <a:rPr lang="en-US" dirty="0" smtClean="0"/>
              <a:t>Check and double check before deployment</a:t>
            </a:r>
          </a:p>
        </p:txBody>
      </p:sp>
      <p:pic>
        <p:nvPicPr>
          <p:cNvPr id="1026" name="Picture 2" descr="http://egusdmindset.pbworks.com/f/1322681442/lesson%20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638" y="3240588"/>
            <a:ext cx="21907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5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</a:t>
            </a:r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Manager: </a:t>
            </a:r>
            <a:r>
              <a:rPr lang="en-US" b="1" dirty="0" smtClean="0"/>
              <a:t>Remy</a:t>
            </a:r>
          </a:p>
          <a:p>
            <a:r>
              <a:rPr lang="en-US" dirty="0" smtClean="0"/>
              <a:t>Pair Programmers:</a:t>
            </a:r>
          </a:p>
          <a:p>
            <a:pPr lvl="1"/>
            <a:r>
              <a:rPr lang="en-US" dirty="0" err="1" smtClean="0"/>
              <a:t>Shing</a:t>
            </a:r>
            <a:r>
              <a:rPr lang="en-US" dirty="0" smtClean="0"/>
              <a:t> </a:t>
            </a:r>
            <a:r>
              <a:rPr lang="en-US" dirty="0" err="1" smtClean="0"/>
              <a:t>Hei</a:t>
            </a:r>
            <a:r>
              <a:rPr lang="en-US" dirty="0" smtClean="0"/>
              <a:t> &amp; Jennifer</a:t>
            </a:r>
          </a:p>
          <a:p>
            <a:pPr lvl="1"/>
            <a:r>
              <a:rPr lang="en-US" dirty="0" smtClean="0"/>
              <a:t>Amos &amp; Chu Qian</a:t>
            </a:r>
          </a:p>
          <a:p>
            <a:r>
              <a:rPr lang="en-US" dirty="0" smtClean="0"/>
              <a:t>Planning phase is done</a:t>
            </a:r>
          </a:p>
        </p:txBody>
      </p:sp>
    </p:spTree>
    <p:extLst>
      <p:ext uri="{BB962C8B-B14F-4D97-AF65-F5344CB8AC3E}">
        <p14:creationId xmlns:p14="http://schemas.microsoft.com/office/powerpoint/2010/main" val="19803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SG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Roles and Responsibilities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Project Manager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 tasks and PP Sessions</a:t>
            </a:r>
          </a:p>
          <a:p>
            <a:r>
              <a:rPr lang="en-US" dirty="0" smtClean="0"/>
              <a:t>Arrange for meetings</a:t>
            </a:r>
          </a:p>
          <a:p>
            <a:r>
              <a:rPr lang="en-US" dirty="0" smtClean="0"/>
              <a:t>Ensure deadlines are met</a:t>
            </a:r>
          </a:p>
          <a:p>
            <a:r>
              <a:rPr lang="en-US" dirty="0" smtClean="0"/>
              <a:t>Plan test cases</a:t>
            </a:r>
          </a:p>
        </p:txBody>
      </p:sp>
      <p:pic>
        <p:nvPicPr>
          <p:cNvPr id="2050" name="Picture 2" descr="http://www.iosoproject.org/anim_icon/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240" y="4629685"/>
            <a:ext cx="2493660" cy="168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newamericanpaintings.files.wordpress.com/2011/10/deadline.jpg?w=5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65" y="2194719"/>
            <a:ext cx="32575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9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</a:p>
          <a:p>
            <a:r>
              <a:rPr lang="en-US" dirty="0" smtClean="0"/>
              <a:t>Teach</a:t>
            </a:r>
          </a:p>
          <a:p>
            <a:r>
              <a:rPr lang="en-US" dirty="0" smtClean="0"/>
              <a:t>Code sharing</a:t>
            </a:r>
          </a:p>
          <a:p>
            <a:r>
              <a:rPr lang="en-US" dirty="0" smtClean="0"/>
              <a:t>Finish up assigned functionalities</a:t>
            </a:r>
          </a:p>
          <a:p>
            <a:endParaRPr lang="en-US" dirty="0"/>
          </a:p>
        </p:txBody>
      </p:sp>
      <p:pic>
        <p:nvPicPr>
          <p:cNvPr id="3080" name="Picture 8" descr="http://www.isc.hbs.edu/Style%20Library/hbs/images/home/icons/large-circles/research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51745"/>
            <a:ext cx="1558923" cy="155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openclipart.org/image/800px/svg_to_png/188609/angry-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052" y="3352800"/>
            <a:ext cx="3318648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7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Role Rotation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052048"/>
              </p:ext>
            </p:extLst>
          </p:nvPr>
        </p:nvGraphicFramePr>
        <p:xfrm>
          <a:off x="838200" y="1825625"/>
          <a:ext cx="10515600" cy="343388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59865"/>
                <a:gridCol w="1659865"/>
                <a:gridCol w="3132880"/>
                <a:gridCol w="4062990"/>
              </a:tblGrid>
              <a:tr h="490997">
                <a:tc>
                  <a:txBody>
                    <a:bodyPr/>
                    <a:lstStyle/>
                    <a:p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PM</a:t>
                      </a:r>
                      <a:endParaRPr lang="en-SG" sz="20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Pair 1</a:t>
                      </a:r>
                      <a:endParaRPr lang="en-SG" sz="20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Pair 2</a:t>
                      </a:r>
                      <a:endParaRPr lang="en-SG" sz="20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FF8585"/>
                    </a:solidFill>
                  </a:tcPr>
                </a:tc>
              </a:tr>
              <a:tr h="516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Chu Qian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Remy &amp; Jennifer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Amos &amp; </a:t>
                      </a:r>
                      <a:r>
                        <a:rPr lang="en-SG" sz="2000" b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Shing</a:t>
                      </a:r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SG" sz="2000" b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Hei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62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Remy 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Amos &amp;</a:t>
                      </a:r>
                      <a:r>
                        <a:rPr lang="en-SG" sz="2000" b="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Chu Qian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Jennifer &amp; </a:t>
                      </a:r>
                      <a:r>
                        <a:rPr lang="en-SG" sz="2000" b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Shing</a:t>
                      </a:r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SG" sz="2000" b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Hei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90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Jennifer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Remy &amp; Chu Qian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Amos &amp; </a:t>
                      </a:r>
                      <a:r>
                        <a:rPr lang="en-SG" sz="2000" b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Shing</a:t>
                      </a:r>
                      <a:r>
                        <a:rPr lang="en-SG" sz="2000" b="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SG" sz="2000" b="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Hei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90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Shing</a:t>
                      </a:r>
                      <a:r>
                        <a:rPr lang="en-SG" sz="2000" b="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Hei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Amos &amp; Remy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Chu Qian &amp; Jennifer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90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Amos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Remy &amp; </a:t>
                      </a:r>
                      <a:r>
                        <a:rPr lang="en-SG" sz="2000" b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Shing</a:t>
                      </a:r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SG" sz="2000" b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Hei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Jennifer &amp;</a:t>
                      </a:r>
                      <a:r>
                        <a:rPr lang="en-SG" sz="2000" b="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Chu Qian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90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Remy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Amos &amp; Jennifer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Shing</a:t>
                      </a:r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SG" sz="2000" b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Hei</a:t>
                      </a:r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&amp; Chu Qian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6045" y="2967335"/>
            <a:ext cx="319991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G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  <a:endParaRPr lang="en-SG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79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1837" y="2967335"/>
            <a:ext cx="630832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G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  <a:p>
            <a:pPr algn="ctr"/>
            <a:endParaRPr lang="en-SG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7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Project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Functionalities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charset="0"/>
                <a:ea typeface="Times New Roman" charset="0"/>
                <a:cs typeface="Times New Roman" charset="0"/>
              </a:rPr>
              <a:t>Black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band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No intention to drop any functionalities as of yet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Currently using Spring Framework + Hibernate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MVC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Feature-boxing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Overall Schedule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643820"/>
              </p:ext>
            </p:extLst>
          </p:nvPr>
        </p:nvGraphicFramePr>
        <p:xfrm>
          <a:off x="1026698" y="3901600"/>
          <a:ext cx="10515603" cy="741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14</a:t>
                      </a:r>
                      <a:r>
                        <a:rPr lang="en-SG" baseline="0" dirty="0" smtClean="0"/>
                        <a:t> days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8 days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aseline="0" dirty="0" smtClean="0"/>
                        <a:t>11 days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10 days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5 days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Buffer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7 days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baseline="0" dirty="0" smtClean="0"/>
                        <a:t>66 hours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66 hours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48 hours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44 hours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31 hours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5 days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57 hours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838200" y="5018101"/>
            <a:ext cx="11161301" cy="457200"/>
          </a:xfrm>
          <a:prstGeom prst="rightArrow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Wave 9"/>
          <p:cNvSpPr/>
          <p:nvPr/>
        </p:nvSpPr>
        <p:spPr>
          <a:xfrm>
            <a:off x="742080" y="2005641"/>
            <a:ext cx="1058779" cy="559217"/>
          </a:xfrm>
          <a:prstGeom prst="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Wave 10"/>
          <p:cNvSpPr/>
          <p:nvPr/>
        </p:nvSpPr>
        <p:spPr>
          <a:xfrm>
            <a:off x="10673097" y="2032467"/>
            <a:ext cx="1058779" cy="559217"/>
          </a:xfrm>
          <a:prstGeom prst="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26698" y="2448953"/>
            <a:ext cx="0" cy="145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536287" y="2615391"/>
            <a:ext cx="12030" cy="138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26697" y="3532268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22625" y="3532268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36596" y="3532268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68353" y="3532268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05388" y="3532268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08273" y="3532268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139" y="4652615"/>
            <a:ext cx="89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chemeClr val="accent6">
                    <a:lumMod val="50000"/>
                  </a:schemeClr>
                </a:solidFill>
              </a:rPr>
              <a:t>WEEK</a:t>
            </a:r>
            <a:endParaRPr lang="en-SG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9546" y="4690694"/>
            <a:ext cx="39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93281" y="4694555"/>
            <a:ext cx="39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7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48362" y="4690694"/>
            <a:ext cx="39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8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2204" y="4690694"/>
            <a:ext cx="42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35940" y="4690694"/>
            <a:ext cx="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85744" y="4690694"/>
            <a:ext cx="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12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215431" y="4690694"/>
            <a:ext cx="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13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7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8969" y="341062"/>
            <a:ext cx="10515600" cy="1325563"/>
          </a:xfrm>
        </p:spPr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Overall Schedule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509297"/>
              </p:ext>
            </p:extLst>
          </p:nvPr>
        </p:nvGraphicFramePr>
        <p:xfrm>
          <a:off x="838200" y="1825625"/>
          <a:ext cx="10515599" cy="43513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630004"/>
                <a:gridCol w="2443872"/>
                <a:gridCol w="2403636"/>
                <a:gridCol w="2038087"/>
              </a:tblGrid>
              <a:tr h="502672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Iteration</a:t>
                      </a:r>
                      <a:endParaRPr lang="en-SG" sz="20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Start</a:t>
                      </a:r>
                      <a:endParaRPr lang="en-SG" sz="20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End</a:t>
                      </a:r>
                      <a:endParaRPr lang="en-SG" sz="20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Total</a:t>
                      </a:r>
                      <a:r>
                        <a:rPr lang="en-SG" sz="2000" baseline="0" dirty="0" smtClean="0"/>
                        <a:t> Days</a:t>
                      </a:r>
                      <a:endParaRPr lang="en-SG" sz="20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</a:tr>
              <a:tr h="430967">
                <a:tc rowSpan="2">
                  <a:txBody>
                    <a:bodyPr/>
                    <a:lstStyle/>
                    <a:p>
                      <a:r>
                        <a:rPr lang="en-SG" sz="2000" b="1" dirty="0" smtClean="0"/>
                        <a:t>Iteration 1</a:t>
                      </a:r>
                      <a:r>
                        <a:rPr lang="en-SG" sz="2000" b="1" baseline="0" dirty="0" smtClean="0"/>
                        <a:t> </a:t>
                      </a:r>
                      <a:r>
                        <a:rPr lang="en-SG" sz="2000" b="1" dirty="0" smtClean="0"/>
                        <a:t>(Week</a:t>
                      </a:r>
                      <a:r>
                        <a:rPr lang="en-SG" sz="2000" b="1" baseline="0" dirty="0" smtClean="0"/>
                        <a:t> </a:t>
                      </a:r>
                      <a:r>
                        <a:rPr lang="en-SG" sz="2000" b="1" dirty="0" smtClean="0"/>
                        <a:t>5 – Week 7)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17 September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27 September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11 days</a:t>
                      </a:r>
                      <a:endParaRPr lang="en-SG" sz="2000" b="1" dirty="0"/>
                    </a:p>
                  </a:txBody>
                  <a:tcPr/>
                </a:tc>
              </a:tr>
              <a:tr h="4309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en-SG" sz="2000" b="1" baseline="300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sz="2000" b="1" dirty="0" smtClean="0">
                          <a:solidFill>
                            <a:schemeClr val="tx1"/>
                          </a:solidFill>
                        </a:rPr>
                        <a:t>September</a:t>
                      </a:r>
                      <a:r>
                        <a:rPr lang="en-SG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SG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solidFill>
                            <a:schemeClr val="tx1"/>
                          </a:solidFill>
                        </a:rPr>
                        <a:t>30 September</a:t>
                      </a:r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en-SG" sz="2000" b="1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en-SG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BDBA9"/>
                    </a:solidFill>
                  </a:tcPr>
                </a:tc>
              </a:tr>
              <a:tr h="473374"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Iteration 2</a:t>
                      </a:r>
                      <a:r>
                        <a:rPr lang="en-SG" sz="2000" b="1" baseline="0" dirty="0" smtClean="0"/>
                        <a:t> </a:t>
                      </a:r>
                      <a:r>
                        <a:rPr lang="en-SG" sz="2000" b="1" dirty="0" smtClean="0"/>
                        <a:t>(Week 7 – Week 8)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 October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8 </a:t>
                      </a:r>
                      <a:r>
                        <a:rPr lang="en-SG" sz="2000" b="1" dirty="0" smtClean="0"/>
                        <a:t>October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8 days</a:t>
                      </a:r>
                      <a:endParaRPr lang="en-SG" sz="2000" b="1" dirty="0"/>
                    </a:p>
                  </a:txBody>
                  <a:tcPr/>
                </a:tc>
              </a:tr>
              <a:tr h="502672"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Iteration 3 (Week 8 – Week 10)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9 October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19 October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11 days</a:t>
                      </a:r>
                      <a:endParaRPr lang="en-SG" sz="2000" b="1" dirty="0"/>
                    </a:p>
                  </a:txBody>
                  <a:tcPr/>
                </a:tc>
              </a:tr>
              <a:tr h="502672"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Iteration 4 (Week 10 – Week 11) 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20 October 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29 October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10 days</a:t>
                      </a:r>
                      <a:endParaRPr lang="en-SG" sz="2000" b="1" dirty="0"/>
                    </a:p>
                  </a:txBody>
                  <a:tcPr/>
                </a:tc>
              </a:tr>
              <a:tr h="502672"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Iteration 5 (Week</a:t>
                      </a:r>
                      <a:r>
                        <a:rPr lang="en-SG" sz="2000" b="1" baseline="0" dirty="0" smtClean="0"/>
                        <a:t> 11 </a:t>
                      </a:r>
                      <a:r>
                        <a:rPr lang="en-SG" sz="2000" b="1" dirty="0" smtClean="0"/>
                        <a:t>–</a:t>
                      </a:r>
                      <a:r>
                        <a:rPr lang="en-SG" sz="2000" b="1" baseline="0" dirty="0" smtClean="0"/>
                        <a:t> Week 12)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30 October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3 November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5 days</a:t>
                      </a:r>
                      <a:endParaRPr lang="en-SG" sz="2000" b="1" dirty="0"/>
                    </a:p>
                  </a:txBody>
                  <a:tcPr/>
                </a:tc>
              </a:tr>
              <a:tr h="502672"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Buffer (Week 12)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4 November 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8 November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5 days</a:t>
                      </a:r>
                      <a:endParaRPr lang="en-SG" sz="2000" b="1" dirty="0"/>
                    </a:p>
                  </a:txBody>
                  <a:tcPr/>
                </a:tc>
              </a:tr>
              <a:tr h="502672"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Iteration 6 (Week 13)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9</a:t>
                      </a:r>
                      <a:r>
                        <a:rPr lang="en-SG" sz="2000" b="1" baseline="0" dirty="0" smtClean="0"/>
                        <a:t> November 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15 November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7 days</a:t>
                      </a:r>
                      <a:endParaRPr lang="en-SG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3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89372" y="2708447"/>
            <a:ext cx="1800000" cy="324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6489372" y="3248447"/>
            <a:ext cx="1800000" cy="270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4689372" y="3788447"/>
            <a:ext cx="1800000" cy="216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1089372" y="4868447"/>
            <a:ext cx="1800000" cy="108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2889372" y="4328447"/>
            <a:ext cx="1800000" cy="162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2979470" y="3873781"/>
            <a:ext cx="1254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PM Review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4349" y="4222116"/>
            <a:ext cx="16401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Supervisor</a:t>
            </a:r>
          </a:p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Meeting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6867" y="3142116"/>
            <a:ext cx="16604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Supervisor</a:t>
            </a:r>
          </a:p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Meeting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98645" y="2495785"/>
            <a:ext cx="16604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Supervisor</a:t>
            </a:r>
          </a:p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Meeting 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31635" y="2041858"/>
            <a:ext cx="198523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User Acceptance Test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101392" y="2168447"/>
            <a:ext cx="1800000" cy="378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9996755" y="1652268"/>
            <a:ext cx="198523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Final Presentation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Milestones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48" y="5953294"/>
            <a:ext cx="8878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WEEK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8920" y="5978170"/>
            <a:ext cx="2609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 smtClean="0">
              <a:ln/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93590" y="5978170"/>
            <a:ext cx="2609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 smtClean="0">
              <a:ln/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31478" y="5980838"/>
            <a:ext cx="2609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69366" y="5987619"/>
            <a:ext cx="48219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smtClean="0">
                <a:ln/>
                <a:solidFill>
                  <a:schemeClr val="accent5">
                    <a:lumMod val="75000"/>
                  </a:schemeClr>
                </a:solidFill>
              </a:rPr>
              <a:t>10</a:t>
            </a:r>
            <a:endParaRPr lang="en-US" b="1" dirty="0" smtClean="0">
              <a:ln/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28469" y="5980025"/>
            <a:ext cx="4898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955965" y="5978170"/>
            <a:ext cx="4272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8115" y="5138447"/>
            <a:ext cx="17812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Chu Qian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48283" y="5146837"/>
            <a:ext cx="11641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Remy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97328" y="5138447"/>
            <a:ext cx="15840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Jennifer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63080" y="5138447"/>
            <a:ext cx="18405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 err="1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Shing</a:t>
            </a:r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cap="none" spc="0" dirty="0" err="1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Hei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545291" y="5138447"/>
            <a:ext cx="11833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Amos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407320" y="5138447"/>
            <a:ext cx="11641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Remy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640802" y="5978170"/>
            <a:ext cx="4272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44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Planned Iterations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725829"/>
              </p:ext>
            </p:extLst>
          </p:nvPr>
        </p:nvGraphicFramePr>
        <p:xfrm>
          <a:off x="838200" y="1825625"/>
          <a:ext cx="10515600" cy="3566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69892"/>
                <a:gridCol w="8445708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Tasks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Bootstrap</a:t>
                      </a:r>
                      <a:r>
                        <a:rPr 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and Login Functionality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2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Basic App Reports,</a:t>
                      </a:r>
                      <a:r>
                        <a:rPr 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Top-K and Smartphone Overuse Report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3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Loading/Deleting Location</a:t>
                      </a:r>
                      <a:r>
                        <a:rPr 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data, </a:t>
                      </a:r>
                      <a:r>
                        <a:rPr lang="en-US" sz="24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Heatmap</a:t>
                      </a:r>
                      <a:r>
                        <a:rPr 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Social Activeness Report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4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Graphical UIs and Advanced</a:t>
                      </a:r>
                      <a:r>
                        <a:rPr 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Smartphone Overuse Report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5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Optimisation</a:t>
                      </a:r>
                      <a:r>
                        <a:rPr 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of functionalities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6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Improvements</a:t>
                      </a:r>
                      <a:r>
                        <a:rPr 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of functions after UAT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Overview</a:t>
            </a:r>
            <a:r>
              <a:rPr lang="en-SG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SG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3583</TotalTime>
  <Words>1086</Words>
  <Application>Microsoft Macintosh PowerPoint</Application>
  <PresentationFormat>Widescreen</PresentationFormat>
  <Paragraphs>405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PM REVIEW</vt:lpstr>
      <vt:lpstr>PowerPoint Presentation</vt:lpstr>
      <vt:lpstr>Project Overview</vt:lpstr>
      <vt:lpstr>Functionalities</vt:lpstr>
      <vt:lpstr>Overall Schedule</vt:lpstr>
      <vt:lpstr>Overall Schedule</vt:lpstr>
      <vt:lpstr>Milestones</vt:lpstr>
      <vt:lpstr>Planned Iterations</vt:lpstr>
      <vt:lpstr>Iteration Overview </vt:lpstr>
      <vt:lpstr>Iteration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Iteration 1 Review</vt:lpstr>
      <vt:lpstr>Schedule Metrics</vt:lpstr>
      <vt:lpstr>Bug Metrics</vt:lpstr>
      <vt:lpstr>Bug Metrics</vt:lpstr>
      <vt:lpstr>Iteration 1 Metrics</vt:lpstr>
      <vt:lpstr>Learning Points</vt:lpstr>
      <vt:lpstr>Iteration 2</vt:lpstr>
      <vt:lpstr>Roles and Responsibilities</vt:lpstr>
      <vt:lpstr>Project Manager</vt:lpstr>
      <vt:lpstr>Coder</vt:lpstr>
      <vt:lpstr>Role Rotation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 PONG</dc:title>
  <dc:creator>Chu Qian Koh</dc:creator>
  <cp:lastModifiedBy>Remy NG Zheng Yao</cp:lastModifiedBy>
  <cp:revision>231</cp:revision>
  <dcterms:created xsi:type="dcterms:W3CDTF">2015-09-19T09:46:58Z</dcterms:created>
  <dcterms:modified xsi:type="dcterms:W3CDTF">2015-10-02T05:06:32Z</dcterms:modified>
</cp:coreProperties>
</file>