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70" r:id="rId3"/>
    <p:sldId id="257" r:id="rId4"/>
    <p:sldId id="258" r:id="rId5"/>
    <p:sldId id="259" r:id="rId6"/>
    <p:sldId id="280" r:id="rId7"/>
    <p:sldId id="286" r:id="rId8"/>
    <p:sldId id="276" r:id="rId9"/>
    <p:sldId id="260" r:id="rId10"/>
    <p:sldId id="261" r:id="rId11"/>
    <p:sldId id="266" r:id="rId12"/>
    <p:sldId id="267" r:id="rId13"/>
    <p:sldId id="268" r:id="rId14"/>
    <p:sldId id="269" r:id="rId15"/>
    <p:sldId id="287" r:id="rId16"/>
    <p:sldId id="288" r:id="rId17"/>
    <p:sldId id="291" r:id="rId18"/>
    <p:sldId id="275" r:id="rId19"/>
    <p:sldId id="274" r:id="rId20"/>
    <p:sldId id="27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BA9"/>
    <a:srgbClr val="FF8585"/>
    <a:srgbClr val="FF4343"/>
    <a:srgbClr val="188250"/>
    <a:srgbClr val="C6F0DA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8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7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8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0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9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8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9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10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6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4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DFC8-5659-4678-9450-66B0D1771584}" type="datetimeFigureOut">
              <a:rPr lang="en-SG" smtClean="0"/>
              <a:t>13/10/2015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EDD2-A2C4-43AE-A674-CE57F16BC2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2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45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sz="8000" dirty="0"/>
              <a:t/>
            </a:r>
            <a:br>
              <a:rPr lang="en-SG" sz="8000" dirty="0"/>
            </a:br>
            <a:r>
              <a:rPr lang="en-SG" sz="8000" dirty="0"/>
              <a:t/>
            </a:r>
            <a:br>
              <a:rPr lang="en-SG" sz="8000" dirty="0"/>
            </a:br>
            <a:r>
              <a:rPr lang="en-SG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Supervisor Meeting 2</a:t>
            </a:r>
            <a:r>
              <a:rPr lang="en-SG" sz="8000" dirty="0"/>
              <a:t/>
            </a:r>
            <a:br>
              <a:rPr lang="en-SG" sz="8000" dirty="0"/>
            </a:br>
            <a:r>
              <a:rPr lang="en-SG" sz="8000" dirty="0"/>
              <a:t/>
            </a:r>
            <a:br>
              <a:rPr lang="en-SG" sz="8000" dirty="0"/>
            </a:br>
            <a:endParaRPr lang="en-SG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716" y="3645568"/>
            <a:ext cx="9144000" cy="2430380"/>
          </a:xfrm>
        </p:spPr>
        <p:txBody>
          <a:bodyPr>
            <a:normAutofit fontScale="92500" lnSpcReduction="20000"/>
          </a:bodyPr>
          <a:lstStyle/>
          <a:p>
            <a:endParaRPr lang="en-SG" dirty="0" smtClean="0"/>
          </a:p>
          <a:p>
            <a:r>
              <a:rPr lang="en-SG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PONG </a:t>
            </a:r>
            <a:r>
              <a:rPr lang="en-SG" sz="6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PONG</a:t>
            </a:r>
            <a:endParaRPr lang="en-SG" sz="6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SG" sz="4000" dirty="0" smtClean="0">
                <a:solidFill>
                  <a:srgbClr val="7BDBA9"/>
                </a:solidFill>
              </a:rPr>
              <a:t>Team 4</a:t>
            </a:r>
          </a:p>
          <a:p>
            <a:endParaRPr lang="en-SG" dirty="0" smtClean="0"/>
          </a:p>
          <a:p>
            <a:r>
              <a:rPr lang="en-SG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AMOS TAN | JENNIFER YAP|KOH CHU QIAN | REMY NG | TANG SHING HEI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0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8221688" y="3129561"/>
            <a:ext cx="1938480" cy="12425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4630261" y="753550"/>
            <a:ext cx="2923456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2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6921" y="608845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720513" y="334026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452751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52630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257867" y="330901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2519997" y="1862101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6450361" y="476543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19292" y="3588630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447" y="3288801"/>
            <a:ext cx="15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429086" y="4861516"/>
            <a:ext cx="152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Basic App Usage Report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9953" y="1969709"/>
            <a:ext cx="121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PM Review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4507610" y="1640850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4599266" y="1615828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Top-K App Usage Report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84046" y="3276833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UI Design &amp; Diagrams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2361037" y="502553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  <a:r>
              <a:rPr lang="en-SG" dirty="0" smtClean="0"/>
              <a:t> Day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1038" y="270233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1144" y="250468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77487" y="1657814"/>
            <a:ext cx="174210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6522355" y="1768292"/>
            <a:ext cx="16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SmartPhone Overuse Report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77487" y="250468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6" y="557237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687477" y="424445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31476" y="3742519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3826239" y="3742519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2" idx="1"/>
          </p:cNvCxnSpPr>
          <p:nvPr/>
        </p:nvCxnSpPr>
        <p:spPr>
          <a:xfrm>
            <a:off x="5139556" y="4176022"/>
            <a:ext cx="1310805" cy="1022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</p:cNvCxnSpPr>
          <p:nvPr/>
        </p:nvCxnSpPr>
        <p:spPr>
          <a:xfrm flipV="1">
            <a:off x="7137166" y="4152130"/>
            <a:ext cx="1125005" cy="6133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10171280" y="3763026"/>
            <a:ext cx="549233" cy="10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2"/>
          </p:cNvCxnSpPr>
          <p:nvPr/>
        </p:nvCxnSpPr>
        <p:spPr>
          <a:xfrm flipV="1">
            <a:off x="3206801" y="2729107"/>
            <a:ext cx="1" cy="59183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137822" y="2507081"/>
            <a:ext cx="1" cy="767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7" idx="1"/>
          </p:cNvCxnSpPr>
          <p:nvPr/>
        </p:nvCxnSpPr>
        <p:spPr>
          <a:xfrm>
            <a:off x="5867007" y="2091317"/>
            <a:ext cx="610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49658" y="2211978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43487" y="2625677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213489" y="4796276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</p:cNvCxnSpPr>
          <p:nvPr/>
        </p:nvCxnSpPr>
        <p:spPr>
          <a:xfrm>
            <a:off x="11407318" y="4207272"/>
            <a:ext cx="5993" cy="601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77619" y="843024"/>
            <a:ext cx="28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Jennifer &amp; Shing Hei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896969" y="6131304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Amos &amp; Chu Qian</a:t>
            </a:r>
            <a:endParaRPr lang="en-SG" dirty="0"/>
          </a:p>
        </p:txBody>
      </p:sp>
      <p:cxnSp>
        <p:nvCxnSpPr>
          <p:cNvPr id="49" name="Straight Arrow Connector 48"/>
          <p:cNvCxnSpPr>
            <a:stCxn id="19" idx="0"/>
          </p:cNvCxnSpPr>
          <p:nvPr/>
        </p:nvCxnSpPr>
        <p:spPr>
          <a:xfrm flipH="1" flipV="1">
            <a:off x="5194414" y="1222309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989697" y="1235479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5" idx="0"/>
          </p:cNvCxnSpPr>
          <p:nvPr/>
        </p:nvCxnSpPr>
        <p:spPr>
          <a:xfrm flipH="1">
            <a:off x="7137165" y="5632443"/>
            <a:ext cx="1" cy="45600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140" y="1776188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834438" y="3472430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56" name="TextBox 55"/>
          <p:cNvSpPr txBox="1"/>
          <p:nvPr/>
        </p:nvSpPr>
        <p:spPr>
          <a:xfrm>
            <a:off x="8198687" y="3165191"/>
            <a:ext cx="204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11135821" y="5236835"/>
            <a:ext cx="7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9144549" y="2354793"/>
            <a:ext cx="1" cy="77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1950" y="6162661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32065" y="6378733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8485197" y="1278178"/>
            <a:ext cx="1328272" cy="109287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TextBox 80"/>
          <p:cNvSpPr txBox="1"/>
          <p:nvPr/>
        </p:nvSpPr>
        <p:spPr>
          <a:xfrm>
            <a:off x="8505645" y="1347506"/>
            <a:ext cx="1336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Top-K App Usage &amp; Smartphone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440329" y="2389929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84" name="Straight Arrow Connector 83"/>
          <p:cNvCxnSpPr>
            <a:stCxn id="27" idx="2"/>
          </p:cNvCxnSpPr>
          <p:nvPr/>
        </p:nvCxnSpPr>
        <p:spPr>
          <a:xfrm>
            <a:off x="7348540" y="2524820"/>
            <a:ext cx="879486" cy="9312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223589" y="2605560"/>
            <a:ext cx="11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88" name="Rounded Rectangle 87"/>
          <p:cNvSpPr/>
          <p:nvPr/>
        </p:nvSpPr>
        <p:spPr>
          <a:xfrm>
            <a:off x="8496105" y="513137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TextBox 88"/>
          <p:cNvSpPr txBox="1"/>
          <p:nvPr/>
        </p:nvSpPr>
        <p:spPr>
          <a:xfrm>
            <a:off x="8602214" y="5246687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Basic App Report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531769" y="595246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91" name="TextBox 90"/>
          <p:cNvSpPr txBox="1"/>
          <p:nvPr/>
        </p:nvSpPr>
        <p:spPr>
          <a:xfrm>
            <a:off x="9372868" y="4687481"/>
            <a:ext cx="126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cxnSp>
        <p:nvCxnSpPr>
          <p:cNvPr id="92" name="Straight Arrow Connector 91"/>
          <p:cNvCxnSpPr>
            <a:stCxn id="65" idx="2"/>
            <a:endCxn id="88" idx="0"/>
          </p:cNvCxnSpPr>
          <p:nvPr/>
        </p:nvCxnSpPr>
        <p:spPr>
          <a:xfrm flipH="1">
            <a:off x="9182910" y="4372119"/>
            <a:ext cx="8018" cy="75925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Right Brace 81"/>
          <p:cNvSpPr/>
          <p:nvPr/>
        </p:nvSpPr>
        <p:spPr>
          <a:xfrm rot="5400000">
            <a:off x="2427743" y="2329774"/>
            <a:ext cx="578735" cy="4747874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32065" y="5967616"/>
            <a:ext cx="91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8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644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8315837" y="2604260"/>
            <a:ext cx="1905891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4957531" y="473866"/>
            <a:ext cx="2762736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33386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5318" y="5977422"/>
            <a:ext cx="2757292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720798" y="297459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3193374" y="3113068"/>
            <a:ext cx="1305598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1698690" y="3113068"/>
            <a:ext cx="111561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290525" y="3113068"/>
            <a:ext cx="990793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167298" y="459963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271170" y="337260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8206" y="3084906"/>
            <a:ext cx="136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146191" y="4571506"/>
            <a:ext cx="1358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Smartphone Usage Heat-map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64132" y="1353558"/>
            <a:ext cx="129885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4941123" y="1325396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Loading Location Data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720206" y="3073759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 Design &amp; Diagrams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26253" y="404629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 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543" y="222559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6704431" y="1361784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/>
          <p:cNvSpPr txBox="1"/>
          <p:nvPr/>
        </p:nvSpPr>
        <p:spPr>
          <a:xfrm>
            <a:off x="6738194" y="1347305"/>
            <a:ext cx="125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Deletion of Location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0575" y="221839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4901816" y="543013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539249" y="389578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281318" y="3546571"/>
            <a:ext cx="4173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2814309" y="3546571"/>
            <a:ext cx="3790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7" idx="1"/>
          </p:cNvCxnSpPr>
          <p:nvPr/>
        </p:nvCxnSpPr>
        <p:spPr>
          <a:xfrm>
            <a:off x="6162986" y="1787061"/>
            <a:ext cx="541445" cy="8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10215495" y="3399025"/>
            <a:ext cx="505303" cy="90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03793" y="3990988"/>
            <a:ext cx="389943" cy="580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920453" y="3997089"/>
            <a:ext cx="483287" cy="594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2720" y="2018743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 flipH="1">
            <a:off x="785922" y="2432442"/>
            <a:ext cx="10627" cy="6806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221483" y="4558475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>
            <a:stCxn id="6" idx="2"/>
            <a:endCxn id="45" idx="0"/>
          </p:cNvCxnSpPr>
          <p:nvPr/>
        </p:nvCxnSpPr>
        <p:spPr>
          <a:xfrm>
            <a:off x="11407603" y="3841603"/>
            <a:ext cx="7709" cy="716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30535" y="531793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Chu Qian &amp; Remy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521716" y="6063624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Amos &amp; Shing Hei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04186" y="5473064"/>
            <a:ext cx="3258" cy="49078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5956" y="1619855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790619" y="3057341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7155177" y="4591437"/>
            <a:ext cx="123626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/>
          <p:cNvSpPr txBox="1"/>
          <p:nvPr/>
        </p:nvSpPr>
        <p:spPr>
          <a:xfrm>
            <a:off x="7208288" y="4679383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Social Activeness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8158" y="542852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814548" y="5466643"/>
            <a:ext cx="10993" cy="5189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340728" y="950825"/>
            <a:ext cx="0" cy="4027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7385738" y="967244"/>
            <a:ext cx="5497" cy="39025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36293" y="2583197"/>
            <a:ext cx="1967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150332" y="5033694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70" name="Straight Arrow Connector 69"/>
          <p:cNvCxnSpPr>
            <a:stCxn id="12" idx="3"/>
            <a:endCxn id="56" idx="1"/>
          </p:cNvCxnSpPr>
          <p:nvPr/>
        </p:nvCxnSpPr>
        <p:spPr>
          <a:xfrm flipV="1">
            <a:off x="6540907" y="5024940"/>
            <a:ext cx="614270" cy="8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031265" y="2198979"/>
            <a:ext cx="471784" cy="4243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467993" y="477015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111" name="Right Brace 110"/>
          <p:cNvSpPr/>
          <p:nvPr/>
        </p:nvSpPr>
        <p:spPr>
          <a:xfrm rot="5400000">
            <a:off x="2047333" y="2365974"/>
            <a:ext cx="632886" cy="3996033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733270" y="5938166"/>
            <a:ext cx="102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11 Days</a:t>
            </a:r>
          </a:p>
          <a:p>
            <a:endParaRPr lang="en-SG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389789" y="408045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942121" y="3123982"/>
            <a:ext cx="1220865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5" name="TextBox 114"/>
          <p:cNvSpPr txBox="1"/>
          <p:nvPr/>
        </p:nvSpPr>
        <p:spPr>
          <a:xfrm>
            <a:off x="4918343" y="3085684"/>
            <a:ext cx="1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 Review</a:t>
            </a:r>
            <a:endParaRPr lang="en-SG" dirty="0"/>
          </a:p>
        </p:txBody>
      </p:sp>
      <p:cxnSp>
        <p:nvCxnSpPr>
          <p:cNvPr id="122" name="Straight Arrow Connector 121"/>
          <p:cNvCxnSpPr>
            <a:stCxn id="8" idx="3"/>
            <a:endCxn id="114" idx="1"/>
          </p:cNvCxnSpPr>
          <p:nvPr/>
        </p:nvCxnSpPr>
        <p:spPr>
          <a:xfrm>
            <a:off x="4498972" y="3546571"/>
            <a:ext cx="443149" cy="109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334236" y="2202506"/>
            <a:ext cx="248770" cy="8789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7989571" y="2777671"/>
            <a:ext cx="1955866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6011844" y="770151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4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0548" y="5909591"/>
            <a:ext cx="2667372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556379" y="313498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4572431" y="3139621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ounded Rectangle 8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ounded Rectangle 10"/>
          <p:cNvSpPr/>
          <p:nvPr/>
        </p:nvSpPr>
        <p:spPr>
          <a:xfrm>
            <a:off x="10204285" y="13898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975329" y="4571505"/>
            <a:ext cx="2455321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451950" y="339268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2910" y="3121733"/>
            <a:ext cx="172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043492" y="4676171"/>
            <a:ext cx="245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Advanced Smartphone Overuse Report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7700" y="1493211"/>
            <a:ext cx="121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6267446" y="1658589"/>
            <a:ext cx="190420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6227009" y="1735341"/>
            <a:ext cx="196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Graphical UIs (HeatMap &amp; Chart)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29685" y="3254182"/>
            <a:ext cx="140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 Design &amp; Diagrams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62542" y="222275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6288505" y="254055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6 Days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5946040" y="542643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5 Days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9945437" y="492235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</a:p>
        </p:txBody>
      </p:sp>
      <p:cxnSp>
        <p:nvCxnSpPr>
          <p:cNvPr id="34" name="Straight Arrow Connector 33"/>
          <p:cNvCxnSpPr>
            <a:stCxn id="10" idx="3"/>
            <a:endCxn id="9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1"/>
          </p:cNvCxnSpPr>
          <p:nvPr/>
        </p:nvCxnSpPr>
        <p:spPr>
          <a:xfrm>
            <a:off x="3858897" y="3573124"/>
            <a:ext cx="7135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5259236" y="2092092"/>
            <a:ext cx="1008210" cy="10475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</p:cNvCxnSpPr>
          <p:nvPr/>
        </p:nvCxnSpPr>
        <p:spPr>
          <a:xfrm>
            <a:off x="8191371" y="2058507"/>
            <a:ext cx="535256" cy="7094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948664" y="3546571"/>
            <a:ext cx="607715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862548" y="2261967"/>
            <a:ext cx="443289" cy="57766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5487276" y="4045063"/>
            <a:ext cx="524568" cy="5870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4" idx="2"/>
          </p:cNvCxnSpPr>
          <p:nvPr/>
        </p:nvCxnSpPr>
        <p:spPr>
          <a:xfrm flipV="1">
            <a:off x="8430650" y="4227910"/>
            <a:ext cx="536854" cy="84346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1043232" y="520295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/>
          <p:cNvSpPr txBox="1"/>
          <p:nvPr/>
        </p:nvSpPr>
        <p:spPr>
          <a:xfrm>
            <a:off x="6227009" y="810614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Amos &amp; Remy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889300" y="5942401"/>
            <a:ext cx="28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Chu Qian &amp; Jennifer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43241" y="5426437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4140" y="1648649"/>
            <a:ext cx="9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506213" y="3136406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243241" y="1266788"/>
            <a:ext cx="0" cy="4027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34355" y="2752068"/>
            <a:ext cx="2007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0960910" y="5573069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67993" y="477015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82" name="Right Brace 81"/>
          <p:cNvSpPr/>
          <p:nvPr/>
        </p:nvSpPr>
        <p:spPr>
          <a:xfrm rot="5400000">
            <a:off x="2568934" y="1805216"/>
            <a:ext cx="590057" cy="5160368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ight Brace 82"/>
          <p:cNvSpPr/>
          <p:nvPr/>
        </p:nvSpPr>
        <p:spPr>
          <a:xfrm rot="5400000">
            <a:off x="10103989" y="3283110"/>
            <a:ext cx="590057" cy="2530863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11231194" y="3980074"/>
            <a:ext cx="5867" cy="12228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33270" y="5936506"/>
            <a:ext cx="1090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10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3590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7355904" y="2722994"/>
            <a:ext cx="2141523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4676750" y="751409"/>
            <a:ext cx="2830478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4179" y="6201582"/>
            <a:ext cx="3281603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359495" y="3125984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3372438" y="3113068"/>
            <a:ext cx="1689578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1165042" y="3108262"/>
            <a:ext cx="16553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4415156" y="4812573"/>
            <a:ext cx="1593340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1375219" y="3218599"/>
            <a:ext cx="130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 &amp;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2438" y="3218598"/>
            <a:ext cx="177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4450165" y="4784411"/>
            <a:ext cx="154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Optimise Basic App Usage, </a:t>
            </a:r>
            <a:r>
              <a:rPr lang="en-SG" dirty="0" err="1" smtClean="0"/>
              <a:t>Heatmap</a:t>
            </a:r>
            <a:endParaRPr lang="en-SG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5154475" y="1658589"/>
            <a:ext cx="172554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5142825" y="1734013"/>
            <a:ext cx="173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Optimise Bootstrap, Top K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1313209" y="4014862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3372438" y="4029747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5175534" y="254055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4282555" y="571395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 Days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7380238" y="416563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324348" y="3994245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 flipV="1">
            <a:off x="2820388" y="3541764"/>
            <a:ext cx="55205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4217227" y="2092092"/>
            <a:ext cx="937248" cy="10209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6880019" y="2092092"/>
            <a:ext cx="820765" cy="63090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530965" y="3509909"/>
            <a:ext cx="831820" cy="48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>
            <a:off x="4217227" y="3980074"/>
            <a:ext cx="405449" cy="8628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0" idx="2"/>
          </p:cNvCxnSpPr>
          <p:nvPr/>
        </p:nvCxnSpPr>
        <p:spPr>
          <a:xfrm flipV="1">
            <a:off x="8386449" y="4180960"/>
            <a:ext cx="40216" cy="6248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05000" y="2040094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 flipH="1">
            <a:off x="1992715" y="2453793"/>
            <a:ext cx="6114" cy="654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766349" y="4636055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960178" y="3973396"/>
            <a:ext cx="1" cy="662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22495" y="796285"/>
            <a:ext cx="30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Jennifer &amp; Chu Qian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500832" y="6234396"/>
            <a:ext cx="263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Remy &amp; </a:t>
            </a:r>
            <a:r>
              <a:rPr lang="en-SG" dirty="0" err="1" smtClean="0"/>
              <a:t>Shing</a:t>
            </a:r>
            <a:r>
              <a:rPr lang="en-SG" dirty="0" smtClean="0"/>
              <a:t> </a:t>
            </a:r>
            <a:r>
              <a:rPr lang="en-SG" dirty="0" err="1" smtClean="0"/>
              <a:t>Hei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300266" y="5679579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63322" y="1674468"/>
            <a:ext cx="93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355320" y="3189147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cxnSp>
        <p:nvCxnSpPr>
          <p:cNvPr id="71" name="Straight Arrow Connector 70"/>
          <p:cNvCxnSpPr>
            <a:stCxn id="54" idx="2"/>
          </p:cNvCxnSpPr>
          <p:nvPr/>
        </p:nvCxnSpPr>
        <p:spPr>
          <a:xfrm flipH="1">
            <a:off x="7604241" y="5678913"/>
            <a:ext cx="1" cy="50721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51123" y="2703632"/>
            <a:ext cx="195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0754391" y="5124116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6650203" y="4811907"/>
            <a:ext cx="1908077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/>
          <p:cNvSpPr txBox="1"/>
          <p:nvPr/>
        </p:nvSpPr>
        <p:spPr>
          <a:xfrm>
            <a:off x="6773924" y="4805812"/>
            <a:ext cx="185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Optimise Smartphone, Social Activeness</a:t>
            </a:r>
          </a:p>
        </p:txBody>
      </p:sp>
      <p:cxnSp>
        <p:nvCxnSpPr>
          <p:cNvPr id="58" name="Straight Arrow Connector 57"/>
          <p:cNvCxnSpPr>
            <a:stCxn id="19" idx="0"/>
          </p:cNvCxnSpPr>
          <p:nvPr/>
        </p:nvCxnSpPr>
        <p:spPr>
          <a:xfrm flipV="1">
            <a:off x="6017247" y="1274078"/>
            <a:ext cx="0" cy="38451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3"/>
            <a:endCxn id="54" idx="1"/>
          </p:cNvCxnSpPr>
          <p:nvPr/>
        </p:nvCxnSpPr>
        <p:spPr>
          <a:xfrm flipV="1">
            <a:off x="6008496" y="5245410"/>
            <a:ext cx="641707" cy="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655001" y="571395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  <a:endParaRPr lang="en-SG" dirty="0"/>
          </a:p>
        </p:txBody>
      </p:sp>
      <p:sp>
        <p:nvSpPr>
          <p:cNvPr id="83" name="TextBox 82"/>
          <p:cNvSpPr txBox="1"/>
          <p:nvPr/>
        </p:nvSpPr>
        <p:spPr>
          <a:xfrm>
            <a:off x="1722782" y="5932523"/>
            <a:ext cx="1082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10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0790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247331" y="693135"/>
            <a:ext cx="3217689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189" y="168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6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9149" y="6087030"/>
            <a:ext cx="3365881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0446996" y="3017368"/>
            <a:ext cx="1435946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ounded Rectangle 7"/>
          <p:cNvSpPr/>
          <p:nvPr/>
        </p:nvSpPr>
        <p:spPr>
          <a:xfrm>
            <a:off x="3191967" y="325705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ounded Rectangle 9"/>
          <p:cNvSpPr/>
          <p:nvPr/>
        </p:nvSpPr>
        <p:spPr>
          <a:xfrm>
            <a:off x="1132738" y="3281117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ounded Rectangle 11"/>
          <p:cNvSpPr/>
          <p:nvPr/>
        </p:nvSpPr>
        <p:spPr>
          <a:xfrm>
            <a:off x="5189577" y="4713474"/>
            <a:ext cx="209829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" name="TextBox 12"/>
          <p:cNvSpPr txBox="1"/>
          <p:nvPr/>
        </p:nvSpPr>
        <p:spPr>
          <a:xfrm>
            <a:off x="1159330" y="3387123"/>
            <a:ext cx="1372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 &amp;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6738" y="3251213"/>
            <a:ext cx="15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247331" y="4668403"/>
            <a:ext cx="207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Changes: Top K, Basic App Usage, Smartphone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74004" y="1802574"/>
            <a:ext cx="2222264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5005923" y="1746056"/>
            <a:ext cx="21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Changes: Bootstrap, HeatMap, Social Activeness</a:t>
            </a:r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4995063" y="268454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Days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4393" y="559173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  <a:r>
              <a:rPr lang="en-SG" dirty="0" smtClean="0"/>
              <a:t> Days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400364" y="3884374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2506347" y="3714620"/>
            <a:ext cx="703897" cy="3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9" idx="1"/>
          </p:cNvCxnSpPr>
          <p:nvPr/>
        </p:nvCxnSpPr>
        <p:spPr>
          <a:xfrm flipV="1">
            <a:off x="3878772" y="2236077"/>
            <a:ext cx="1095232" cy="1020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96268" y="2597778"/>
            <a:ext cx="508133" cy="5085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9665539" y="3387123"/>
            <a:ext cx="781457" cy="63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75550" y="4124059"/>
            <a:ext cx="1014024" cy="6764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0"/>
          </p:cNvCxnSpPr>
          <p:nvPr/>
        </p:nvCxnSpPr>
        <p:spPr>
          <a:xfrm flipV="1">
            <a:off x="6238724" y="3906127"/>
            <a:ext cx="1506229" cy="80734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624529" y="2184079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>
            <a:stCxn id="43" idx="4"/>
            <a:endCxn id="10" idx="0"/>
          </p:cNvCxnSpPr>
          <p:nvPr/>
        </p:nvCxnSpPr>
        <p:spPr>
          <a:xfrm>
            <a:off x="1818358" y="2597778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983176" y="4561777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155028" y="3906127"/>
            <a:ext cx="1" cy="6626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5954" y="754415"/>
            <a:ext cx="26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Jennifer &amp; Amos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5821736" y="6168326"/>
            <a:ext cx="2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Chu Qian &amp; </a:t>
            </a:r>
            <a:r>
              <a:rPr lang="en-SG" dirty="0" err="1" smtClean="0"/>
              <a:t>Shing</a:t>
            </a:r>
            <a:r>
              <a:rPr lang="en-SG" dirty="0" smtClean="0"/>
              <a:t> </a:t>
            </a:r>
            <a:r>
              <a:rPr lang="en-SG" dirty="0" err="1" smtClean="0"/>
              <a:t>Hei</a:t>
            </a:r>
            <a:endParaRPr lang="en-SG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810743" y="5569919"/>
            <a:ext cx="10993" cy="500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82051" y="1788033"/>
            <a:ext cx="99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544989" y="3107864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826814" y="4130659"/>
            <a:ext cx="984" cy="6698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825131" y="4984488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3263153" y="480054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TextBox 55"/>
          <p:cNvSpPr txBox="1"/>
          <p:nvPr/>
        </p:nvSpPr>
        <p:spPr>
          <a:xfrm>
            <a:off x="3346462" y="5031092"/>
            <a:ext cx="150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UAT Review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579752" y="1190159"/>
            <a:ext cx="20556" cy="60110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84207" y="564961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sp>
        <p:nvSpPr>
          <p:cNvPr id="63" name="Rounded Rectangle 62"/>
          <p:cNvSpPr/>
          <p:nvPr/>
        </p:nvSpPr>
        <p:spPr>
          <a:xfrm>
            <a:off x="7653672" y="1553416"/>
            <a:ext cx="1732941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TextBox 63"/>
          <p:cNvSpPr txBox="1"/>
          <p:nvPr/>
        </p:nvSpPr>
        <p:spPr>
          <a:xfrm>
            <a:off x="7663681" y="1555007"/>
            <a:ext cx="182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Bootstrap, HeatMap, Social Activeness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9416781" y="174037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238375" y="2402248"/>
            <a:ext cx="8948" cy="412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603852" y="4722273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TextBox 69"/>
          <p:cNvSpPr txBox="1"/>
          <p:nvPr/>
        </p:nvSpPr>
        <p:spPr>
          <a:xfrm>
            <a:off x="7653672" y="4726280"/>
            <a:ext cx="135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 K, Basic App Usage, Smartphone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7377532" y="559807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  <a:endParaRPr lang="en-SG" dirty="0"/>
          </a:p>
        </p:txBody>
      </p:sp>
      <p:cxnSp>
        <p:nvCxnSpPr>
          <p:cNvPr id="74" name="Straight Arrow Connector 73"/>
          <p:cNvCxnSpPr>
            <a:stCxn id="69" idx="2"/>
          </p:cNvCxnSpPr>
          <p:nvPr/>
        </p:nvCxnSpPr>
        <p:spPr>
          <a:xfrm flipH="1">
            <a:off x="8290656" y="5589279"/>
            <a:ext cx="1" cy="50655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0"/>
          </p:cNvCxnSpPr>
          <p:nvPr/>
        </p:nvCxnSpPr>
        <p:spPr>
          <a:xfrm>
            <a:off x="8290656" y="4264835"/>
            <a:ext cx="1" cy="45743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7892716" y="1162768"/>
            <a:ext cx="1" cy="3791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254006" y="2436852"/>
            <a:ext cx="132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79" name="TextBox 78"/>
          <p:cNvSpPr txBox="1"/>
          <p:nvPr/>
        </p:nvSpPr>
        <p:spPr>
          <a:xfrm>
            <a:off x="8385700" y="4277637"/>
            <a:ext cx="11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dirty="0" smtClean="0"/>
              <a:t>onsists of</a:t>
            </a:r>
            <a:endParaRPr lang="en-SG" dirty="0"/>
          </a:p>
        </p:txBody>
      </p:sp>
      <p:sp>
        <p:nvSpPr>
          <p:cNvPr id="80" name="TextBox 79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704400" y="2814596"/>
            <a:ext cx="1969581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TextBox 59"/>
          <p:cNvSpPr txBox="1"/>
          <p:nvPr/>
        </p:nvSpPr>
        <p:spPr>
          <a:xfrm>
            <a:off x="7737254" y="2807618"/>
            <a:ext cx="193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Integration, testing, documentation, Deployment, Regression Testing</a:t>
            </a:r>
            <a:endParaRPr lang="en-SG" dirty="0"/>
          </a:p>
        </p:txBody>
      </p:sp>
      <p:sp>
        <p:nvSpPr>
          <p:cNvPr id="82" name="TextBox 81"/>
          <p:cNvSpPr txBox="1"/>
          <p:nvPr/>
        </p:nvSpPr>
        <p:spPr>
          <a:xfrm>
            <a:off x="2046155" y="480054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1 Day</a:t>
            </a:r>
            <a:endParaRPr lang="en-SG" dirty="0" smtClean="0"/>
          </a:p>
        </p:txBody>
      </p:sp>
      <p:sp>
        <p:nvSpPr>
          <p:cNvPr id="83" name="Right Brace 82"/>
          <p:cNvSpPr/>
          <p:nvPr/>
        </p:nvSpPr>
        <p:spPr>
          <a:xfrm rot="5400000">
            <a:off x="2100140" y="3234150"/>
            <a:ext cx="590057" cy="2524862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762" y="5932523"/>
            <a:ext cx="101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6</a:t>
            </a:r>
            <a:r>
              <a:rPr lang="en-SG" sz="2000" b="1" dirty="0" smtClean="0"/>
              <a:t> Days</a:t>
            </a:r>
          </a:p>
          <a:p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1765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</a:t>
            </a:r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2 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Schedule Metrics</a:t>
            </a:r>
            <a:endParaRPr lang="en-US" dirty="0">
              <a:ln w="9525">
                <a:solidFill>
                  <a:schemeClr val="bg2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42960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102250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Planned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Metrics</a:t>
                      </a:r>
                      <a:endParaRPr lang="en-US" sz="3200" dirty="0">
                        <a:solidFill>
                          <a:schemeClr val="bg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14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0.79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 Days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3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0.88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2 Metrics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Planned Iteration Dates: 01/10/2015 – 08/10/2015</a:t>
            </a:r>
          </a:p>
          <a:p>
            <a:r>
              <a:rPr lang="en-US" dirty="0" smtClean="0"/>
              <a:t>Actual </a:t>
            </a:r>
            <a:r>
              <a:rPr lang="en-US" dirty="0"/>
              <a:t>Iteration Dates: </a:t>
            </a:r>
            <a:r>
              <a:rPr lang="en-US" dirty="0" smtClean="0"/>
              <a:t>01/10/2015 </a:t>
            </a:r>
            <a:r>
              <a:rPr lang="en-US" dirty="0"/>
              <a:t>– </a:t>
            </a:r>
            <a:r>
              <a:rPr lang="en-US" dirty="0" smtClean="0"/>
              <a:t>09/10/2015</a:t>
            </a:r>
          </a:p>
          <a:p>
            <a:r>
              <a:rPr lang="en-US" dirty="0" smtClean="0"/>
              <a:t>Delay was due to the overrun of most pair programming sessions</a:t>
            </a:r>
          </a:p>
          <a:p>
            <a:r>
              <a:rPr lang="en-SG" dirty="0"/>
              <a:t>Schedule Metrics at </a:t>
            </a:r>
            <a:r>
              <a:rPr lang="en-SG" b="1" dirty="0" smtClean="0">
                <a:solidFill>
                  <a:srgbClr val="FF0000"/>
                </a:solidFill>
              </a:rPr>
              <a:t>0.88</a:t>
            </a:r>
            <a:endParaRPr lang="en-SG" b="1" dirty="0">
              <a:solidFill>
                <a:srgbClr val="FF0000"/>
              </a:solidFill>
            </a:endParaRPr>
          </a:p>
          <a:p>
            <a:pPr lvl="1"/>
            <a:r>
              <a:rPr lang="en-SG" dirty="0" smtClean="0"/>
              <a:t>Iteration 3 started on the same day Iteration 2 ended </a:t>
            </a:r>
            <a:r>
              <a:rPr lang="en-SG" dirty="0" smtClean="0">
                <a:sym typeface="Wingdings" panose="05000000000000000000" pitchFamily="2" charset="2"/>
              </a:rPr>
              <a:t> buffer days unaffected (5 days) 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No functionalities to be </a:t>
            </a:r>
            <a:r>
              <a:rPr lang="en-US" dirty="0" smtClean="0"/>
              <a:t>dropped</a:t>
            </a:r>
          </a:p>
          <a:p>
            <a:r>
              <a:rPr lang="en-US" dirty="0" smtClean="0"/>
              <a:t>Current Bug Metrics Value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more hours to planning</a:t>
            </a:r>
          </a:p>
          <a:p>
            <a:r>
              <a:rPr lang="en-US" dirty="0" smtClean="0"/>
              <a:t>Don’t schedule short PP sessions (1 hour) </a:t>
            </a:r>
            <a:r>
              <a:rPr lang="en-US" dirty="0" smtClean="0">
                <a:sym typeface="Wingdings" panose="05000000000000000000" pitchFamily="2" charset="2"/>
              </a:rPr>
              <a:t> unproductive</a:t>
            </a:r>
            <a:endParaRPr lang="en-US" dirty="0" smtClean="0"/>
          </a:p>
        </p:txBody>
      </p:sp>
      <p:pic>
        <p:nvPicPr>
          <p:cNvPr id="1026" name="Picture 2" descr="http://egusdmindset.pbworks.com/f/1322681442/lesson%20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638" y="3240588"/>
            <a:ext cx="2190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Manager: </a:t>
            </a:r>
            <a:r>
              <a:rPr lang="en-US" b="1" dirty="0" smtClean="0"/>
              <a:t>Jennifer</a:t>
            </a:r>
          </a:p>
          <a:p>
            <a:r>
              <a:rPr lang="en-US" dirty="0" smtClean="0"/>
              <a:t>Pair Programmers:</a:t>
            </a:r>
          </a:p>
          <a:p>
            <a:pPr lvl="1"/>
            <a:r>
              <a:rPr lang="en-US" dirty="0" err="1" smtClean="0"/>
              <a:t>Shing</a:t>
            </a:r>
            <a:r>
              <a:rPr lang="en-US" dirty="0" smtClean="0"/>
              <a:t> </a:t>
            </a:r>
            <a:r>
              <a:rPr lang="en-US" dirty="0" err="1" smtClean="0"/>
              <a:t>Hei</a:t>
            </a:r>
            <a:r>
              <a:rPr lang="en-US" dirty="0" smtClean="0"/>
              <a:t> &amp; Amos</a:t>
            </a:r>
          </a:p>
          <a:p>
            <a:pPr lvl="1"/>
            <a:r>
              <a:rPr lang="en-US" dirty="0" smtClean="0"/>
              <a:t>Remy &amp; Chu Qian</a:t>
            </a:r>
          </a:p>
          <a:p>
            <a:r>
              <a:rPr lang="en-US" dirty="0" smtClean="0"/>
              <a:t>Planning phase is done</a:t>
            </a:r>
          </a:p>
          <a:p>
            <a:r>
              <a:rPr lang="en-US" dirty="0" smtClean="0"/>
              <a:t>Pair programming sessions started for</a:t>
            </a:r>
          </a:p>
          <a:p>
            <a:pPr lvl="1"/>
            <a:r>
              <a:rPr lang="en-US" dirty="0" smtClean="0"/>
              <a:t>Loading of location data</a:t>
            </a:r>
          </a:p>
          <a:p>
            <a:pPr lvl="1"/>
            <a:r>
              <a:rPr lang="en-US" dirty="0" smtClean="0"/>
              <a:t>Smartphone usage heat map</a:t>
            </a:r>
          </a:p>
        </p:txBody>
      </p:sp>
    </p:spTree>
    <p:extLst>
      <p:ext uri="{BB962C8B-B14F-4D97-AF65-F5344CB8AC3E}">
        <p14:creationId xmlns:p14="http://schemas.microsoft.com/office/powerpoint/2010/main" val="19803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3600" dirty="0" smtClean="0"/>
              <a:t>Overall Schedule</a:t>
            </a:r>
            <a:endParaRPr lang="en-SG" sz="3600" dirty="0"/>
          </a:p>
          <a:p>
            <a:pPr lvl="1"/>
            <a:r>
              <a:rPr lang="en-SG" sz="3600" dirty="0" smtClean="0"/>
              <a:t>Iterations</a:t>
            </a:r>
          </a:p>
          <a:p>
            <a:pPr lvl="1"/>
            <a:r>
              <a:rPr lang="en-SG" sz="3600" dirty="0" smtClean="0"/>
              <a:t>Milestones</a:t>
            </a:r>
          </a:p>
          <a:p>
            <a:pPr lvl="1"/>
            <a:r>
              <a:rPr lang="en-SG" sz="3600" dirty="0" smtClean="0"/>
              <a:t>Iteration 2 Review</a:t>
            </a:r>
          </a:p>
          <a:p>
            <a:pPr lvl="1"/>
            <a:r>
              <a:rPr lang="en-SG" sz="3600" dirty="0" smtClean="0"/>
              <a:t>Iteration </a:t>
            </a:r>
            <a:r>
              <a:rPr lang="en-SG" sz="3600" dirty="0"/>
              <a:t>3</a:t>
            </a:r>
            <a:endParaRPr lang="en-SG" sz="3600" dirty="0" smtClean="0"/>
          </a:p>
          <a:p>
            <a:pPr marL="0" indent="0">
              <a:buNone/>
            </a:pPr>
            <a:endParaRPr lang="en-SG" dirty="0" smtClean="0"/>
          </a:p>
          <a:p>
            <a:endParaRPr lang="en-S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Content Page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6045" y="2967335"/>
            <a:ext cx="31999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en-SG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9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1837" y="2967335"/>
            <a:ext cx="630832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SG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  <a:p>
            <a:pPr algn="ctr"/>
            <a:endParaRPr lang="en-SG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7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741963"/>
              </p:ext>
            </p:extLst>
          </p:nvPr>
        </p:nvGraphicFramePr>
        <p:xfrm>
          <a:off x="1026698" y="3636424"/>
          <a:ext cx="10515610" cy="1468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751115"/>
                <a:gridCol w="1502230"/>
                <a:gridCol w="751115"/>
                <a:gridCol w="75111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14</a:t>
                      </a:r>
                      <a:r>
                        <a:rPr lang="en-SG" baseline="0" dirty="0" smtClean="0"/>
                        <a:t> 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9 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baseline="0" dirty="0" smtClean="0"/>
                        <a:t>11 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10 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5 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Buffer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14 days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2880">
                <a:tc gridSpan="2">
                  <a:txBody>
                    <a:bodyPr/>
                    <a:lstStyle/>
                    <a:p>
                      <a:r>
                        <a:rPr lang="en-SG" baseline="0" dirty="0" smtClean="0">
                          <a:solidFill>
                            <a:srgbClr val="FF0000"/>
                          </a:solidFill>
                        </a:rPr>
                        <a:t>66 hours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86 hours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73 hours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52 hours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SG" dirty="0" smtClean="0"/>
                        <a:t>36 hours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5 days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57 hours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NP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NP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46.5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19.5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74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55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18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40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12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29</a:t>
                      </a:r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7</a:t>
                      </a:r>
                      <a:endParaRPr lang="en-SG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38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29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838200" y="5466157"/>
            <a:ext cx="11161301" cy="457200"/>
          </a:xfrm>
          <a:prstGeom prst="rightArrow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Wave 9"/>
          <p:cNvSpPr/>
          <p:nvPr/>
        </p:nvSpPr>
        <p:spPr>
          <a:xfrm>
            <a:off x="742080" y="1740465"/>
            <a:ext cx="1058779" cy="55921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Wave 10"/>
          <p:cNvSpPr/>
          <p:nvPr/>
        </p:nvSpPr>
        <p:spPr>
          <a:xfrm>
            <a:off x="10673097" y="1767291"/>
            <a:ext cx="1058779" cy="55921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26698" y="2183777"/>
            <a:ext cx="0" cy="145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1536287" y="2350215"/>
            <a:ext cx="12030" cy="138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6697" y="3267092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2625" y="3267092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6596" y="3267092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8353" y="3267092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05388" y="3267092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08273" y="3267092"/>
            <a:ext cx="136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accent1">
                    <a:lumMod val="50000"/>
                  </a:schemeClr>
                </a:solidFill>
              </a:rPr>
              <a:t>Iteration 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39" y="5100671"/>
            <a:ext cx="89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en-SG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9546" y="5138750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93281" y="5142611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48362" y="5138750"/>
            <a:ext cx="39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8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2204" y="5138750"/>
            <a:ext cx="42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5940" y="5138750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11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85744" y="5138750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12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215431" y="5138750"/>
            <a:ext cx="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50000"/>
                  </a:schemeClr>
                </a:solidFill>
              </a:rPr>
              <a:t>14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5569" y="1672894"/>
            <a:ext cx="261950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u="sng" dirty="0" smtClean="0"/>
              <a:t>Legend:</a:t>
            </a:r>
          </a:p>
          <a:p>
            <a:r>
              <a:rPr lang="en-SG" dirty="0" smtClean="0"/>
              <a:t>P </a:t>
            </a:r>
            <a:r>
              <a:rPr lang="en-SG" dirty="0" smtClean="0">
                <a:sym typeface="Wingdings" panose="05000000000000000000" pitchFamily="2" charset="2"/>
              </a:rPr>
              <a:t> Programming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NP  Non-programming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67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8969" y="341062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Overall Schedule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308906"/>
              </p:ext>
            </p:extLst>
          </p:nvPr>
        </p:nvGraphicFramePr>
        <p:xfrm>
          <a:off x="838200" y="1825625"/>
          <a:ext cx="10515599" cy="467044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630004"/>
                <a:gridCol w="2443872"/>
                <a:gridCol w="2403636"/>
                <a:gridCol w="2038087"/>
              </a:tblGrid>
              <a:tr h="502672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Iteration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Start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End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Total</a:t>
                      </a:r>
                      <a:r>
                        <a:rPr lang="en-SG" sz="2000" baseline="0" dirty="0" smtClean="0"/>
                        <a:t> Days</a:t>
                      </a:r>
                      <a:endParaRPr lang="en-SG" sz="2000" dirty="0"/>
                    </a:p>
                  </a:txBody>
                  <a:tcPr>
                    <a:solidFill>
                      <a:srgbClr val="FF8585"/>
                    </a:solidFill>
                  </a:tcPr>
                </a:tc>
              </a:tr>
              <a:tr h="430967">
                <a:tc rowSpan="2">
                  <a:txBody>
                    <a:bodyPr/>
                    <a:lstStyle/>
                    <a:p>
                      <a:r>
                        <a:rPr lang="en-SG" sz="2000" b="1" dirty="0" smtClean="0"/>
                        <a:t>Iteration 1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(Week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5 – Week 7)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17 September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27 September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11 days</a:t>
                      </a:r>
                      <a:endParaRPr lang="en-SG" sz="2000" b="1" dirty="0"/>
                    </a:p>
                  </a:txBody>
                  <a:tcPr/>
                </a:tc>
              </a:tr>
              <a:tr h="430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en-SG" sz="2000" b="1" baseline="30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September</a:t>
                      </a:r>
                      <a:r>
                        <a:rPr lang="en-SG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SG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30 September</a:t>
                      </a: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en-SG" sz="2000" b="1" baseline="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endParaRPr lang="en-SG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236687">
                <a:tc rowSpan="2">
                  <a:txBody>
                    <a:bodyPr/>
                    <a:lstStyle/>
                    <a:p>
                      <a:r>
                        <a:rPr lang="en-SG" sz="2000" b="1" dirty="0" smtClean="0"/>
                        <a:t>Iteration 2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(Week 7 – Week 8)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8 </a:t>
                      </a:r>
                      <a:r>
                        <a:rPr lang="en-SG" sz="2000" b="1" dirty="0" smtClean="0"/>
                        <a:t>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8 days</a:t>
                      </a:r>
                      <a:endParaRPr lang="en-SG" sz="2000" b="1" dirty="0"/>
                    </a:p>
                  </a:txBody>
                  <a:tcPr/>
                </a:tc>
              </a:tr>
              <a:tr h="23668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 October</a:t>
                      </a:r>
                      <a:endParaRPr lang="en-SG" sz="2000" b="1" dirty="0"/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</a:t>
                      </a:r>
                      <a:r>
                        <a:rPr lang="en-SG" sz="2000" b="1" baseline="0" dirty="0" smtClean="0"/>
                        <a:t> October</a:t>
                      </a:r>
                      <a:endParaRPr lang="en-SG" sz="2000" b="1" dirty="0"/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 days</a:t>
                      </a:r>
                      <a:endParaRPr lang="en-SG" sz="2000" b="1" dirty="0"/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3 (Week 8 – Week 10)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11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4 (Week 10 – Week 11)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20 October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29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10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5 (Week</a:t>
                      </a:r>
                      <a:r>
                        <a:rPr lang="en-SG" sz="2000" b="1" baseline="0" dirty="0" smtClean="0"/>
                        <a:t> 11 </a:t>
                      </a:r>
                      <a:r>
                        <a:rPr lang="en-SG" sz="2000" b="1" dirty="0" smtClean="0"/>
                        <a:t>–</a:t>
                      </a:r>
                      <a:r>
                        <a:rPr lang="en-SG" sz="2000" b="1" baseline="0" dirty="0" smtClean="0"/>
                        <a:t> Week 12)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30 October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3 November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5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Buffer (Week 12)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baseline="0" dirty="0" smtClean="0"/>
                        <a:t>4 November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8 November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5 days</a:t>
                      </a:r>
                      <a:endParaRPr lang="en-SG" sz="2000" b="1" dirty="0"/>
                    </a:p>
                  </a:txBody>
                  <a:tcPr/>
                </a:tc>
              </a:tr>
              <a:tr h="502672"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Iteration 6 (Week </a:t>
                      </a:r>
                      <a:r>
                        <a:rPr lang="en-SG" sz="2000" b="1" dirty="0" smtClean="0"/>
                        <a:t>14)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9</a:t>
                      </a:r>
                      <a:r>
                        <a:rPr lang="en-SG" sz="2000" b="1" baseline="0" dirty="0" smtClean="0"/>
                        <a:t> November 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22</a:t>
                      </a:r>
                      <a:r>
                        <a:rPr lang="en-SG" sz="2000" b="1" baseline="0" dirty="0" smtClean="0"/>
                        <a:t> </a:t>
                      </a:r>
                      <a:r>
                        <a:rPr lang="en-SG" sz="2000" b="1" dirty="0" smtClean="0"/>
                        <a:t>November</a:t>
                      </a:r>
                      <a:endParaRPr lang="en-S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/>
                        <a:t>14 </a:t>
                      </a:r>
                      <a:r>
                        <a:rPr lang="en-SG" sz="2000" b="1" dirty="0" smtClean="0"/>
                        <a:t>days</a:t>
                      </a:r>
                      <a:endParaRPr lang="en-SG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89372" y="2708447"/>
            <a:ext cx="1800000" cy="324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489372" y="3248447"/>
            <a:ext cx="1800000" cy="270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4689372" y="3788447"/>
            <a:ext cx="1800000" cy="216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89372" y="4868447"/>
            <a:ext cx="1800000" cy="108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889372" y="4328447"/>
            <a:ext cx="1800000" cy="162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979470" y="3873781"/>
            <a:ext cx="1254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PM Review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4349" y="4222116"/>
            <a:ext cx="16401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6867" y="3142116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98645" y="2495785"/>
            <a:ext cx="16604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Supervisor</a:t>
            </a:r>
          </a:p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Meeting 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31635" y="2041858"/>
            <a:ext cx="19852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User Acceptance Test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101392" y="2168447"/>
            <a:ext cx="1800000" cy="3780000"/>
          </a:xfrm>
          <a:prstGeom prst="rect">
            <a:avLst/>
          </a:prstGeom>
          <a:solidFill>
            <a:srgbClr val="C6F0DA"/>
          </a:solidFill>
          <a:ln w="28575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9996755" y="1652268"/>
            <a:ext cx="198523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Final Presentation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Milestones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48" y="5953294"/>
            <a:ext cx="887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WEEK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892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3590" y="5978170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1478" y="5980838"/>
            <a:ext cx="2609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69366" y="5987619"/>
            <a:ext cx="4821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smtClean="0">
                <a:ln/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en-US" b="1" dirty="0" smtClean="0">
              <a:ln/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28469" y="5980025"/>
            <a:ext cx="4898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55965" y="5978170"/>
            <a:ext cx="427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8115" y="5138447"/>
            <a:ext cx="17812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Chu Qian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8283" y="5146837"/>
            <a:ext cx="1164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Remy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97328" y="5138447"/>
            <a:ext cx="1584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Jennifer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63080" y="5138447"/>
            <a:ext cx="1840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err="1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Shing</a:t>
            </a:r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cap="none" spc="0" dirty="0" err="1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Hei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5291" y="5138447"/>
            <a:ext cx="1183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Amos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407320" y="5138447"/>
            <a:ext cx="1164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smtClean="0">
                <a:ln/>
                <a:solidFill>
                  <a:schemeClr val="accent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Remy</a:t>
            </a:r>
            <a:endParaRPr lang="en-US" sz="2800" b="1" cap="none" spc="0" dirty="0">
              <a:ln/>
              <a:solidFill>
                <a:schemeClr val="accent4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640802" y="5978170"/>
            <a:ext cx="4272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44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Planned Iterations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051235"/>
              </p:ext>
            </p:extLst>
          </p:nvPr>
        </p:nvGraphicFramePr>
        <p:xfrm>
          <a:off x="838200" y="1825625"/>
          <a:ext cx="10515600" cy="356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9892"/>
                <a:gridCol w="8445708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Tasks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Bootstrap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and Login Functionality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2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Basic App Reports,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Top-K and Smartphone Overuse Report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3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Loading/Deleting Location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data,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Heatmap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Social Activeness Report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4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Graphical UIs and Advanced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Smartphone Overuse Report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5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Optimisation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of functionalities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6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Improvements</a:t>
                      </a:r>
                      <a:r>
                        <a:rPr lang="en-US" sz="2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of functions after UAT</a:t>
                      </a:r>
                      <a:endParaRPr 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Role Rotation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705682"/>
              </p:ext>
            </p:extLst>
          </p:nvPr>
        </p:nvGraphicFramePr>
        <p:xfrm>
          <a:off x="838200" y="1825625"/>
          <a:ext cx="10515600" cy="343388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59865"/>
                <a:gridCol w="1659865"/>
                <a:gridCol w="3132880"/>
                <a:gridCol w="4062990"/>
              </a:tblGrid>
              <a:tr h="490997">
                <a:tc>
                  <a:txBody>
                    <a:bodyPr/>
                    <a:lstStyle/>
                    <a:p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PM</a:t>
                      </a:r>
                      <a:endParaRPr lang="en-SG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Pair 1</a:t>
                      </a:r>
                      <a:endParaRPr lang="en-SG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Pair 2</a:t>
                      </a:r>
                      <a:endParaRPr lang="en-SG" sz="20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FF8585"/>
                    </a:solidFill>
                  </a:tcPr>
                </a:tc>
              </a:tr>
              <a:tr h="516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 &amp; Jennifer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62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 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</a:t>
                      </a:r>
                      <a:r>
                        <a:rPr lang="en-SG" sz="2000" b="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Jennifer &amp;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3</a:t>
                      </a: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Jennifer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 &amp; 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solidFill>
                      <a:srgbClr val="7BDBA9"/>
                    </a:solidFill>
                  </a:tcPr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 Remy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Chu Qian &amp; Jennifer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 &amp;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Jennifer &amp;</a:t>
                      </a:r>
                      <a:r>
                        <a:rPr lang="en-SG" sz="2000" b="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90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Iteration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Remy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Amos &amp; Jennifer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Shing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SG" sz="2000" b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Hei</a:t>
                      </a:r>
                      <a:r>
                        <a:rPr lang="en-SG" sz="2000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&amp; Chu Qian</a:t>
                      </a:r>
                      <a:endParaRPr lang="en-SG" sz="2000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Overview</a:t>
            </a:r>
            <a: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SG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6001392" y="5946172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Rectangle 127"/>
          <p:cNvSpPr/>
          <p:nvPr/>
        </p:nvSpPr>
        <p:spPr>
          <a:xfrm>
            <a:off x="6714630" y="731710"/>
            <a:ext cx="2520487" cy="4933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ounded Rectangle 70"/>
          <p:cNvSpPr/>
          <p:nvPr/>
        </p:nvSpPr>
        <p:spPr>
          <a:xfrm>
            <a:off x="10424565" y="3409546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9" name="Rounded Rectangle 68"/>
          <p:cNvSpPr/>
          <p:nvPr/>
        </p:nvSpPr>
        <p:spPr>
          <a:xfrm>
            <a:off x="4485409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ounded Rectangle 67"/>
          <p:cNvSpPr/>
          <p:nvPr/>
        </p:nvSpPr>
        <p:spPr>
          <a:xfrm>
            <a:off x="2485288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ounded Rectangle 66"/>
          <p:cNvSpPr/>
          <p:nvPr/>
        </p:nvSpPr>
        <p:spPr>
          <a:xfrm>
            <a:off x="290525" y="311306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6" name="Rounded Rectangle 65"/>
          <p:cNvSpPr/>
          <p:nvPr/>
        </p:nvSpPr>
        <p:spPr>
          <a:xfrm>
            <a:off x="2490791" y="4670955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ounded Rectangle 64"/>
          <p:cNvSpPr/>
          <p:nvPr/>
        </p:nvSpPr>
        <p:spPr>
          <a:xfrm>
            <a:off x="6483019" y="45694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615" y="169833"/>
            <a:ext cx="10515600" cy="1325563"/>
          </a:xfrm>
        </p:spPr>
        <p:txBody>
          <a:bodyPr/>
          <a:lstStyle/>
          <a:p>
            <a:r>
              <a:rPr lang="en-SG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Iteration 1</a:t>
            </a:r>
            <a:endParaRPr lang="en-SG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950" y="3392682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17921" y="3093628"/>
            <a:ext cx="1516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Test Deployment Case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6642434" y="4816331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51535" y="3117929"/>
            <a:ext cx="1739564" cy="145023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TextBox 20"/>
          <p:cNvSpPr txBox="1"/>
          <p:nvPr/>
        </p:nvSpPr>
        <p:spPr>
          <a:xfrm>
            <a:off x="8254879" y="3203139"/>
            <a:ext cx="178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Integration</a:t>
            </a:r>
            <a:r>
              <a:rPr lang="en-SG" smtClean="0"/>
              <a:t>, Testing, Documentation</a:t>
            </a:r>
            <a:r>
              <a:rPr lang="en-SG" dirty="0" smtClean="0"/>
              <a:t>, Deployment </a:t>
            </a:r>
            <a:endParaRPr lang="en-SG" dirty="0"/>
          </a:p>
        </p:txBody>
      </p:sp>
      <p:sp>
        <p:nvSpPr>
          <p:cNvPr id="61" name="TextBox 60"/>
          <p:cNvSpPr txBox="1"/>
          <p:nvPr/>
        </p:nvSpPr>
        <p:spPr>
          <a:xfrm>
            <a:off x="2624185" y="4642793"/>
            <a:ext cx="120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Supervisor Meeting Review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10471355" y="3519882"/>
            <a:ext cx="12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Review of iteration</a:t>
            </a:r>
            <a:endParaRPr lang="en-SG" dirty="0"/>
          </a:p>
        </p:txBody>
      </p:sp>
      <p:sp>
        <p:nvSpPr>
          <p:cNvPr id="64" name="Rounded Rectangle 63"/>
          <p:cNvSpPr/>
          <p:nvPr/>
        </p:nvSpPr>
        <p:spPr>
          <a:xfrm>
            <a:off x="6267446" y="1658589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TextBox 16"/>
          <p:cNvSpPr txBox="1"/>
          <p:nvPr/>
        </p:nvSpPr>
        <p:spPr>
          <a:xfrm>
            <a:off x="6642434" y="1915103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Login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2627710" y="3386956"/>
            <a:ext cx="106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Diagrams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290524" y="399907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69626" y="2729253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82969" y="399907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17234" y="5513837"/>
            <a:ext cx="9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  <a:p>
            <a:endParaRPr lang="en-SG" dirty="0"/>
          </a:p>
        </p:txBody>
      </p:sp>
      <p:sp>
        <p:nvSpPr>
          <p:cNvPr id="76" name="TextBox 75"/>
          <p:cNvSpPr txBox="1"/>
          <p:nvPr/>
        </p:nvSpPr>
        <p:spPr>
          <a:xfrm>
            <a:off x="6267446" y="2557680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251535" y="1673258"/>
            <a:ext cx="1373609" cy="8670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/>
          <p:cNvSpPr txBox="1"/>
          <p:nvPr/>
        </p:nvSpPr>
        <p:spPr>
          <a:xfrm>
            <a:off x="8410950" y="1920100"/>
            <a:ext cx="12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Bootstrap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51534" y="256387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 Day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77586" y="5407741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5 </a:t>
            </a:r>
            <a:r>
              <a:rPr lang="en-SG" dirty="0"/>
              <a:t>D</a:t>
            </a:r>
            <a:r>
              <a:rPr lang="en-SG" dirty="0" smtClean="0"/>
              <a:t>ays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48294" y="5251828"/>
            <a:ext cx="98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 Days</a:t>
            </a:r>
          </a:p>
        </p:txBody>
      </p:sp>
      <p:cxnSp>
        <p:nvCxnSpPr>
          <p:cNvPr id="87" name="Straight Arrow Connector 86"/>
          <p:cNvCxnSpPr>
            <a:stCxn id="67" idx="3"/>
            <a:endCxn id="68" idx="1"/>
          </p:cNvCxnSpPr>
          <p:nvPr/>
        </p:nvCxnSpPr>
        <p:spPr>
          <a:xfrm>
            <a:off x="1664134" y="3546571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3"/>
            <a:endCxn id="69" idx="1"/>
          </p:cNvCxnSpPr>
          <p:nvPr/>
        </p:nvCxnSpPr>
        <p:spPr>
          <a:xfrm>
            <a:off x="3858897" y="3546571"/>
            <a:ext cx="626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9" idx="2"/>
            <a:endCxn id="65" idx="1"/>
          </p:cNvCxnSpPr>
          <p:nvPr/>
        </p:nvCxnSpPr>
        <p:spPr>
          <a:xfrm>
            <a:off x="5172214" y="3980074"/>
            <a:ext cx="1310805" cy="10229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0"/>
            <a:endCxn id="20" idx="1"/>
          </p:cNvCxnSpPr>
          <p:nvPr/>
        </p:nvCxnSpPr>
        <p:spPr>
          <a:xfrm flipV="1">
            <a:off x="7169824" y="3843049"/>
            <a:ext cx="1081711" cy="726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0" idx="3"/>
            <a:endCxn id="71" idx="1"/>
          </p:cNvCxnSpPr>
          <p:nvPr/>
        </p:nvCxnSpPr>
        <p:spPr>
          <a:xfrm>
            <a:off x="9991099" y="3843049"/>
            <a:ext cx="4334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2"/>
            <a:endCxn id="66" idx="0"/>
          </p:cNvCxnSpPr>
          <p:nvPr/>
        </p:nvCxnSpPr>
        <p:spPr>
          <a:xfrm>
            <a:off x="3172093" y="3980074"/>
            <a:ext cx="5503" cy="69088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9" idx="0"/>
            <a:endCxn id="64" idx="1"/>
          </p:cNvCxnSpPr>
          <p:nvPr/>
        </p:nvCxnSpPr>
        <p:spPr>
          <a:xfrm flipV="1">
            <a:off x="5172214" y="2092092"/>
            <a:ext cx="1095232" cy="10209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77" idx="1"/>
          </p:cNvCxnSpPr>
          <p:nvPr/>
        </p:nvCxnSpPr>
        <p:spPr>
          <a:xfrm>
            <a:off x="7641055" y="2106761"/>
            <a:ext cx="61048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82316" y="2016030"/>
            <a:ext cx="387657" cy="41369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Arrow Connector 117"/>
          <p:cNvCxnSpPr>
            <a:stCxn id="117" idx="4"/>
            <a:endCxn id="67" idx="0"/>
          </p:cNvCxnSpPr>
          <p:nvPr/>
        </p:nvCxnSpPr>
        <p:spPr>
          <a:xfrm>
            <a:off x="976145" y="2429729"/>
            <a:ext cx="1185" cy="6833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0926114" y="5216530"/>
            <a:ext cx="387657" cy="4399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TextBox 125"/>
          <p:cNvSpPr txBox="1"/>
          <p:nvPr/>
        </p:nvSpPr>
        <p:spPr>
          <a:xfrm>
            <a:off x="6714630" y="791357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1: Amos &amp; Shing Hei</a:t>
            </a:r>
            <a:endParaRPr lang="en-SG" dirty="0"/>
          </a:p>
        </p:txBody>
      </p:sp>
      <p:sp>
        <p:nvSpPr>
          <p:cNvPr id="127" name="TextBox 126"/>
          <p:cNvSpPr txBox="1"/>
          <p:nvPr/>
        </p:nvSpPr>
        <p:spPr>
          <a:xfrm>
            <a:off x="6077586" y="5998509"/>
            <a:ext cx="26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Pair 2: Remy &amp; Jennifer</a:t>
            </a:r>
            <a:endParaRPr lang="en-SG" dirty="0"/>
          </a:p>
        </p:txBody>
      </p:sp>
      <p:cxnSp>
        <p:nvCxnSpPr>
          <p:cNvPr id="132" name="Straight Arrow Connector 131"/>
          <p:cNvCxnSpPr>
            <a:stCxn id="64" idx="0"/>
          </p:cNvCxnSpPr>
          <p:nvPr/>
        </p:nvCxnSpPr>
        <p:spPr>
          <a:xfrm flipH="1" flipV="1">
            <a:off x="6954250" y="1240048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9040603" y="1236087"/>
            <a:ext cx="1" cy="418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168928" y="5441756"/>
            <a:ext cx="895" cy="4831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25133" y="1592914"/>
            <a:ext cx="8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START</a:t>
            </a:r>
            <a:endParaRPr lang="en-SG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0802877" y="5699402"/>
            <a:ext cx="6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END</a:t>
            </a:r>
            <a:endParaRPr lang="en-SG" b="1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938339" y="2534797"/>
            <a:ext cx="9561" cy="58352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50" y="6160168"/>
            <a:ext cx="27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Critical Path:     </a:t>
            </a:r>
            <a:endParaRPr lang="en-SG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32065" y="6376240"/>
            <a:ext cx="8211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9770074" y="3183080"/>
            <a:ext cx="487378" cy="3433799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3" name="Straight Arrow Connector 122"/>
          <p:cNvCxnSpPr>
            <a:stCxn id="71" idx="2"/>
            <a:endCxn id="122" idx="0"/>
          </p:cNvCxnSpPr>
          <p:nvPr/>
        </p:nvCxnSpPr>
        <p:spPr>
          <a:xfrm>
            <a:off x="11111370" y="4276552"/>
            <a:ext cx="8573" cy="939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26433" y="5946172"/>
            <a:ext cx="10501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11 Days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635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5585</TotalTime>
  <Words>982</Words>
  <Application>Microsoft Office PowerPoint</Application>
  <PresentationFormat>Widescreen</PresentationFormat>
  <Paragraphs>358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  Supervisor Meeting 2  </vt:lpstr>
      <vt:lpstr>PowerPoint Presentation</vt:lpstr>
      <vt:lpstr>Overall Schedule</vt:lpstr>
      <vt:lpstr>Overall Schedule</vt:lpstr>
      <vt:lpstr>Milestones</vt:lpstr>
      <vt:lpstr>Planned Iterations</vt:lpstr>
      <vt:lpstr>Role Rotation</vt:lpstr>
      <vt:lpstr>Iteration Overview </vt:lpstr>
      <vt:lpstr>Iteration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2 Review</vt:lpstr>
      <vt:lpstr>Schedule Metrics</vt:lpstr>
      <vt:lpstr>Iteration 2 Metrics</vt:lpstr>
      <vt:lpstr>Learning Points</vt:lpstr>
      <vt:lpstr>Iteration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PONG</dc:title>
  <dc:creator>Chu Qian Koh</dc:creator>
  <cp:lastModifiedBy>jennifer yap</cp:lastModifiedBy>
  <cp:revision>256</cp:revision>
  <dcterms:created xsi:type="dcterms:W3CDTF">2015-09-19T09:46:58Z</dcterms:created>
  <dcterms:modified xsi:type="dcterms:W3CDTF">2015-10-13T06:28:46Z</dcterms:modified>
</cp:coreProperties>
</file>