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notesMasterIdLst>
    <p:notesMasterId r:id="rId24"/>
  </p:notesMasterIdLst>
  <p:sldIdLst>
    <p:sldId id="256" r:id="rId2"/>
    <p:sldId id="270" r:id="rId3"/>
    <p:sldId id="258" r:id="rId4"/>
    <p:sldId id="257" r:id="rId5"/>
    <p:sldId id="292" r:id="rId6"/>
    <p:sldId id="259" r:id="rId7"/>
    <p:sldId id="280" r:id="rId8"/>
    <p:sldId id="286" r:id="rId9"/>
    <p:sldId id="276" r:id="rId10"/>
    <p:sldId id="260" r:id="rId11"/>
    <p:sldId id="261" r:id="rId12"/>
    <p:sldId id="266" r:id="rId13"/>
    <p:sldId id="267" r:id="rId14"/>
    <p:sldId id="268" r:id="rId15"/>
    <p:sldId id="269" r:id="rId16"/>
    <p:sldId id="287" r:id="rId17"/>
    <p:sldId id="288" r:id="rId18"/>
    <p:sldId id="291" r:id="rId19"/>
    <p:sldId id="275" r:id="rId20"/>
    <p:sldId id="274" r:id="rId21"/>
    <p:sldId id="271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FCC"/>
    <a:srgbClr val="D2ADA6"/>
    <a:srgbClr val="C6F0DA"/>
    <a:srgbClr val="FFCCCC"/>
    <a:srgbClr val="7BDBA9"/>
    <a:srgbClr val="FF8585"/>
    <a:srgbClr val="FF4343"/>
    <a:srgbClr val="188250"/>
    <a:srgbClr val="00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 autoAdjust="0"/>
    <p:restoredTop sz="91932" autoAdjust="0"/>
  </p:normalViewPr>
  <p:slideViewPr>
    <p:cSldViewPr snapToGrid="0">
      <p:cViewPr varScale="1">
        <p:scale>
          <a:sx n="63" d="100"/>
          <a:sy n="63" d="100"/>
        </p:scale>
        <p:origin x="945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19073-A401-4534-8D16-261704236DD1}" type="datetimeFigureOut">
              <a:rPr lang="en-SG" smtClean="0"/>
              <a:t>25/10/2015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36EC4-DC2E-439A-9E68-904E134605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355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Standard</a:t>
            </a:r>
            <a:r>
              <a:rPr lang="en-SG" baseline="0" dirty="0" smtClean="0"/>
              <a:t> deviation of </a:t>
            </a:r>
            <a:r>
              <a:rPr lang="en-SG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13.0744</a:t>
            </a:r>
            <a:r>
              <a:rPr lang="en-SG" dirty="0" smtClean="0"/>
              <a:t> hours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36EC4-DC2E-439A-9E68-904E1346054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815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25/10/2015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85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25/10/2015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17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25/10/2015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986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25/10/2015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0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25/10/2015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90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25/10/2015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183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25/10/2015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32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25/10/2015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192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25/10/2015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610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25/10/2015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963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25/10/2015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449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CDFC8-5659-4678-9450-66B0D1771584}" type="datetimeFigureOut">
              <a:rPr lang="en-SG" smtClean="0"/>
              <a:t>25/10/2015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628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1458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SG" sz="8000" dirty="0"/>
              <a:t/>
            </a:r>
            <a:br>
              <a:rPr lang="en-SG" sz="8000" dirty="0"/>
            </a:br>
            <a:r>
              <a:rPr lang="en-SG" sz="8000" dirty="0"/>
              <a:t/>
            </a:r>
            <a:br>
              <a:rPr lang="en-SG" sz="8000" dirty="0"/>
            </a:br>
            <a:r>
              <a:rPr lang="en-SG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Supervisor Meeting </a:t>
            </a:r>
            <a:r>
              <a:rPr lang="en-SG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  <a:r>
              <a:rPr lang="en-SG" sz="8000" dirty="0"/>
              <a:t/>
            </a:r>
            <a:br>
              <a:rPr lang="en-SG" sz="8000" dirty="0"/>
            </a:br>
            <a:r>
              <a:rPr lang="en-SG" sz="8000" dirty="0"/>
              <a:t/>
            </a:r>
            <a:br>
              <a:rPr lang="en-SG" sz="8000" dirty="0"/>
            </a:br>
            <a:endParaRPr lang="en-SG" sz="8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716" y="3645568"/>
            <a:ext cx="9144000" cy="2430380"/>
          </a:xfrm>
        </p:spPr>
        <p:txBody>
          <a:bodyPr>
            <a:normAutofit fontScale="92500" lnSpcReduction="20000"/>
          </a:bodyPr>
          <a:lstStyle/>
          <a:p>
            <a:endParaRPr lang="en-SG" dirty="0" smtClean="0"/>
          </a:p>
          <a:p>
            <a:r>
              <a:rPr lang="en-SG" sz="6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PONG </a:t>
            </a:r>
            <a:r>
              <a:rPr lang="en-SG" sz="6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PONG</a:t>
            </a:r>
            <a:endParaRPr lang="en-SG" sz="6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en-SG" sz="4000" dirty="0" smtClean="0">
                <a:solidFill>
                  <a:srgbClr val="7BDBA9"/>
                </a:solidFill>
              </a:rPr>
              <a:t>Team 4</a:t>
            </a:r>
          </a:p>
          <a:p>
            <a:endParaRPr lang="en-SG" dirty="0" smtClean="0"/>
          </a:p>
          <a:p>
            <a:r>
              <a:rPr lang="en-SG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AMOS TAN | JENNIFER YAP|KOH CHU QIAN | REMY NG | TANG SHING HEI</a:t>
            </a:r>
            <a:endParaRPr lang="en-SG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90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/>
          <p:cNvSpPr/>
          <p:nvPr/>
        </p:nvSpPr>
        <p:spPr>
          <a:xfrm>
            <a:off x="6001392" y="5946172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Rectangle 127"/>
          <p:cNvSpPr/>
          <p:nvPr/>
        </p:nvSpPr>
        <p:spPr>
          <a:xfrm>
            <a:off x="6714630" y="731710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ounded Rectangle 70"/>
          <p:cNvSpPr/>
          <p:nvPr/>
        </p:nvSpPr>
        <p:spPr>
          <a:xfrm>
            <a:off x="10424565" y="340954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9" name="Rounded Rectangle 68"/>
          <p:cNvSpPr/>
          <p:nvPr/>
        </p:nvSpPr>
        <p:spPr>
          <a:xfrm>
            <a:off x="4485409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Rounded Rectangle 67"/>
          <p:cNvSpPr/>
          <p:nvPr/>
        </p:nvSpPr>
        <p:spPr>
          <a:xfrm>
            <a:off x="2485288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Rounded Rectangle 66"/>
          <p:cNvSpPr/>
          <p:nvPr/>
        </p:nvSpPr>
        <p:spPr>
          <a:xfrm>
            <a:off x="290525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6" name="Rounded Rectangle 65"/>
          <p:cNvSpPr/>
          <p:nvPr/>
        </p:nvSpPr>
        <p:spPr>
          <a:xfrm>
            <a:off x="2490791" y="4670955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ounded Rectangle 64"/>
          <p:cNvSpPr/>
          <p:nvPr/>
        </p:nvSpPr>
        <p:spPr>
          <a:xfrm>
            <a:off x="6483019" y="4569489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2615" y="169833"/>
            <a:ext cx="10515600" cy="1325563"/>
          </a:xfrm>
        </p:spPr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1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1950" y="3392682"/>
            <a:ext cx="105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17921" y="3093628"/>
            <a:ext cx="1516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6642434" y="4816331"/>
            <a:ext cx="12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Bootstrap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251535" y="3117929"/>
            <a:ext cx="1739564" cy="145023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" name="TextBox 20"/>
          <p:cNvSpPr txBox="1"/>
          <p:nvPr/>
        </p:nvSpPr>
        <p:spPr>
          <a:xfrm>
            <a:off x="8254879" y="3203139"/>
            <a:ext cx="178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</a:t>
            </a:r>
            <a:r>
              <a:rPr lang="en-SG" smtClean="0"/>
              <a:t>, Testing, Documentation</a:t>
            </a:r>
            <a:r>
              <a:rPr lang="en-SG" dirty="0" smtClean="0"/>
              <a:t>, Deployment </a:t>
            </a:r>
            <a:endParaRPr lang="en-SG" dirty="0"/>
          </a:p>
        </p:txBody>
      </p:sp>
      <p:sp>
        <p:nvSpPr>
          <p:cNvPr id="61" name="TextBox 60"/>
          <p:cNvSpPr txBox="1"/>
          <p:nvPr/>
        </p:nvSpPr>
        <p:spPr>
          <a:xfrm>
            <a:off x="2624185" y="4642793"/>
            <a:ext cx="1205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Supervisor Meeting Review</a:t>
            </a:r>
            <a:endParaRPr lang="en-SG" dirty="0"/>
          </a:p>
        </p:txBody>
      </p:sp>
      <p:sp>
        <p:nvSpPr>
          <p:cNvPr id="63" name="TextBox 62"/>
          <p:cNvSpPr txBox="1"/>
          <p:nvPr/>
        </p:nvSpPr>
        <p:spPr>
          <a:xfrm>
            <a:off x="10471355" y="3519882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Review of iteration</a:t>
            </a:r>
            <a:endParaRPr lang="en-SG" dirty="0"/>
          </a:p>
        </p:txBody>
      </p:sp>
      <p:sp>
        <p:nvSpPr>
          <p:cNvPr id="64" name="Rounded Rectangle 63"/>
          <p:cNvSpPr/>
          <p:nvPr/>
        </p:nvSpPr>
        <p:spPr>
          <a:xfrm>
            <a:off x="6267446" y="1658589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" name="TextBox 16"/>
          <p:cNvSpPr txBox="1"/>
          <p:nvPr/>
        </p:nvSpPr>
        <p:spPr>
          <a:xfrm>
            <a:off x="6642434" y="1915103"/>
            <a:ext cx="12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Login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2627710" y="3386956"/>
            <a:ext cx="106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Diagrams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290524" y="3999071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69626" y="272925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82969" y="3999071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17234" y="5513837"/>
            <a:ext cx="98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  <a:p>
            <a:endParaRPr lang="en-SG" dirty="0"/>
          </a:p>
        </p:txBody>
      </p:sp>
      <p:sp>
        <p:nvSpPr>
          <p:cNvPr id="76" name="TextBox 75"/>
          <p:cNvSpPr txBox="1"/>
          <p:nvPr/>
        </p:nvSpPr>
        <p:spPr>
          <a:xfrm>
            <a:off x="6267446" y="2557680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8251535" y="167325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TextBox 77"/>
          <p:cNvSpPr txBox="1"/>
          <p:nvPr/>
        </p:nvSpPr>
        <p:spPr>
          <a:xfrm>
            <a:off x="8410950" y="1920100"/>
            <a:ext cx="12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Bootstrap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251534" y="2563878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77586" y="5407741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5 </a:t>
            </a:r>
            <a:r>
              <a:rPr lang="en-SG" dirty="0"/>
              <a:t>D</a:t>
            </a:r>
            <a:r>
              <a:rPr lang="en-SG" dirty="0" smtClean="0"/>
              <a:t>ays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548294" y="5251828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cxnSp>
        <p:nvCxnSpPr>
          <p:cNvPr id="87" name="Straight Arrow Connector 86"/>
          <p:cNvCxnSpPr>
            <a:stCxn id="67" idx="3"/>
            <a:endCxn id="68" idx="1"/>
          </p:cNvCxnSpPr>
          <p:nvPr/>
        </p:nvCxnSpPr>
        <p:spPr>
          <a:xfrm>
            <a:off x="1664134" y="3546571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8" idx="3"/>
            <a:endCxn id="69" idx="1"/>
          </p:cNvCxnSpPr>
          <p:nvPr/>
        </p:nvCxnSpPr>
        <p:spPr>
          <a:xfrm>
            <a:off x="3858897" y="3546571"/>
            <a:ext cx="626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9" idx="2"/>
            <a:endCxn id="65" idx="1"/>
          </p:cNvCxnSpPr>
          <p:nvPr/>
        </p:nvCxnSpPr>
        <p:spPr>
          <a:xfrm>
            <a:off x="5172214" y="3980074"/>
            <a:ext cx="1310805" cy="10229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5" idx="0"/>
            <a:endCxn id="20" idx="1"/>
          </p:cNvCxnSpPr>
          <p:nvPr/>
        </p:nvCxnSpPr>
        <p:spPr>
          <a:xfrm flipV="1">
            <a:off x="7169824" y="3843049"/>
            <a:ext cx="1081711" cy="726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0" idx="3"/>
            <a:endCxn id="71" idx="1"/>
          </p:cNvCxnSpPr>
          <p:nvPr/>
        </p:nvCxnSpPr>
        <p:spPr>
          <a:xfrm>
            <a:off x="9991099" y="3843049"/>
            <a:ext cx="4334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8" idx="2"/>
            <a:endCxn id="66" idx="0"/>
          </p:cNvCxnSpPr>
          <p:nvPr/>
        </p:nvCxnSpPr>
        <p:spPr>
          <a:xfrm>
            <a:off x="3172093" y="3980074"/>
            <a:ext cx="5503" cy="69088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9" idx="0"/>
            <a:endCxn id="64" idx="1"/>
          </p:cNvCxnSpPr>
          <p:nvPr/>
        </p:nvCxnSpPr>
        <p:spPr>
          <a:xfrm flipV="1">
            <a:off x="5172214" y="2092092"/>
            <a:ext cx="1095232" cy="102097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77" idx="1"/>
          </p:cNvCxnSpPr>
          <p:nvPr/>
        </p:nvCxnSpPr>
        <p:spPr>
          <a:xfrm>
            <a:off x="7641055" y="2106761"/>
            <a:ext cx="610480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782316" y="2016030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8" name="Straight Arrow Connector 117"/>
          <p:cNvCxnSpPr>
            <a:stCxn id="117" idx="4"/>
            <a:endCxn id="67" idx="0"/>
          </p:cNvCxnSpPr>
          <p:nvPr/>
        </p:nvCxnSpPr>
        <p:spPr>
          <a:xfrm>
            <a:off x="976145" y="2429729"/>
            <a:ext cx="1185" cy="683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0926114" y="5216530"/>
            <a:ext cx="387657" cy="4399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TextBox 125"/>
          <p:cNvSpPr txBox="1"/>
          <p:nvPr/>
        </p:nvSpPr>
        <p:spPr>
          <a:xfrm>
            <a:off x="6714630" y="791357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Pair 1: Amos &amp; Shing Hei</a:t>
            </a:r>
            <a:endParaRPr lang="en-SG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6077586" y="5998509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Pair 2: Remy &amp; Jennifer</a:t>
            </a:r>
            <a:endParaRPr lang="en-SG" b="1" dirty="0"/>
          </a:p>
        </p:txBody>
      </p:sp>
      <p:cxnSp>
        <p:nvCxnSpPr>
          <p:cNvPr id="132" name="Straight Arrow Connector 131"/>
          <p:cNvCxnSpPr>
            <a:stCxn id="64" idx="0"/>
          </p:cNvCxnSpPr>
          <p:nvPr/>
        </p:nvCxnSpPr>
        <p:spPr>
          <a:xfrm flipH="1" flipV="1">
            <a:off x="6954250" y="1240048"/>
            <a:ext cx="1" cy="418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 flipV="1">
            <a:off x="9040603" y="1236087"/>
            <a:ext cx="1" cy="418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168928" y="5441756"/>
            <a:ext cx="895" cy="4831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25133" y="1592914"/>
            <a:ext cx="8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10802877" y="5699402"/>
            <a:ext cx="6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8938339" y="2534797"/>
            <a:ext cx="9561" cy="58352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9770074" y="3183080"/>
            <a:ext cx="487378" cy="3433799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3" name="Straight Arrow Connector 122"/>
          <p:cNvCxnSpPr>
            <a:stCxn id="71" idx="2"/>
            <a:endCxn id="122" idx="0"/>
          </p:cNvCxnSpPr>
          <p:nvPr/>
        </p:nvCxnSpPr>
        <p:spPr>
          <a:xfrm>
            <a:off x="11111370" y="4276552"/>
            <a:ext cx="8573" cy="9399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26433" y="5946172"/>
            <a:ext cx="10501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11 Days</a:t>
            </a:r>
          </a:p>
          <a:p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635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8221688" y="3129561"/>
            <a:ext cx="1938480" cy="124255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53" name="Rectangle 52"/>
          <p:cNvSpPr/>
          <p:nvPr/>
        </p:nvSpPr>
        <p:spPr>
          <a:xfrm>
            <a:off x="4630261" y="753550"/>
            <a:ext cx="2923456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2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6921" y="6088452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0720513" y="334026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ounded Rectangle 7"/>
          <p:cNvSpPr/>
          <p:nvPr/>
        </p:nvSpPr>
        <p:spPr>
          <a:xfrm>
            <a:off x="4452751" y="330901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ounded Rectangle 8"/>
          <p:cNvSpPr/>
          <p:nvPr/>
        </p:nvSpPr>
        <p:spPr>
          <a:xfrm>
            <a:off x="2452630" y="330901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le 9"/>
          <p:cNvSpPr/>
          <p:nvPr/>
        </p:nvSpPr>
        <p:spPr>
          <a:xfrm>
            <a:off x="257867" y="330901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le 10"/>
          <p:cNvSpPr/>
          <p:nvPr/>
        </p:nvSpPr>
        <p:spPr>
          <a:xfrm>
            <a:off x="2519997" y="1862101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6450361" y="4765437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419292" y="3588630"/>
            <a:ext cx="105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02447" y="3288801"/>
            <a:ext cx="1515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6429086" y="4861516"/>
            <a:ext cx="152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Basic App Usage Report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9953" y="1969709"/>
            <a:ext cx="121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PM Review</a:t>
            </a:r>
            <a:endParaRPr lang="en-SG" dirty="0"/>
          </a:p>
        </p:txBody>
      </p:sp>
      <p:sp>
        <p:nvSpPr>
          <p:cNvPr id="19" name="Rounded Rectangle 18"/>
          <p:cNvSpPr/>
          <p:nvPr/>
        </p:nvSpPr>
        <p:spPr>
          <a:xfrm>
            <a:off x="4507610" y="1640850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4599266" y="1615828"/>
            <a:ext cx="1259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Top-K App Usage Report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2584046" y="3276833"/>
            <a:ext cx="1211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UI Design &amp; Diagrams</a:t>
            </a:r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2361037" y="5025538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  <a:r>
              <a:rPr lang="en-SG" dirty="0" smtClean="0"/>
              <a:t> Day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61038" y="2702334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61144" y="250468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3 Days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477487" y="1657814"/>
            <a:ext cx="1742106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8" name="TextBox 27"/>
          <p:cNvSpPr txBox="1"/>
          <p:nvPr/>
        </p:nvSpPr>
        <p:spPr>
          <a:xfrm>
            <a:off x="6522355" y="1768292"/>
            <a:ext cx="165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SmartPhone Overuse Report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77487" y="250468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00046" y="557237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  <a:r>
              <a:rPr lang="en-SG" dirty="0" smtClean="0"/>
              <a:t> Days</a:t>
            </a:r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10687477" y="424445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</p:txBody>
      </p:sp>
      <p:cxnSp>
        <p:nvCxnSpPr>
          <p:cNvPr id="34" name="Straight Arrow Connector 33"/>
          <p:cNvCxnSpPr>
            <a:stCxn id="10" idx="3"/>
            <a:endCxn id="9" idx="1"/>
          </p:cNvCxnSpPr>
          <p:nvPr/>
        </p:nvCxnSpPr>
        <p:spPr>
          <a:xfrm>
            <a:off x="1631476" y="3742519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8" idx="1"/>
          </p:cNvCxnSpPr>
          <p:nvPr/>
        </p:nvCxnSpPr>
        <p:spPr>
          <a:xfrm>
            <a:off x="3826239" y="3742519"/>
            <a:ext cx="626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2" idx="1"/>
          </p:cNvCxnSpPr>
          <p:nvPr/>
        </p:nvCxnSpPr>
        <p:spPr>
          <a:xfrm>
            <a:off x="5139556" y="4176022"/>
            <a:ext cx="1310805" cy="10229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0"/>
          </p:cNvCxnSpPr>
          <p:nvPr/>
        </p:nvCxnSpPr>
        <p:spPr>
          <a:xfrm flipV="1">
            <a:off x="7137166" y="4152130"/>
            <a:ext cx="1125005" cy="6133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6" idx="1"/>
          </p:cNvCxnSpPr>
          <p:nvPr/>
        </p:nvCxnSpPr>
        <p:spPr>
          <a:xfrm>
            <a:off x="10171280" y="3763026"/>
            <a:ext cx="549233" cy="107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1" idx="2"/>
          </p:cNvCxnSpPr>
          <p:nvPr/>
        </p:nvCxnSpPr>
        <p:spPr>
          <a:xfrm flipV="1">
            <a:off x="3206801" y="2729107"/>
            <a:ext cx="1" cy="59183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137822" y="2507081"/>
            <a:ext cx="1" cy="767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7" idx="1"/>
          </p:cNvCxnSpPr>
          <p:nvPr/>
        </p:nvCxnSpPr>
        <p:spPr>
          <a:xfrm>
            <a:off x="5867007" y="2091317"/>
            <a:ext cx="6104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49658" y="2211978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>
            <a:off x="943487" y="2625677"/>
            <a:ext cx="1185" cy="683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1213489" y="4796276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/>
          <p:cNvCxnSpPr>
            <a:stCxn id="6" idx="2"/>
          </p:cNvCxnSpPr>
          <p:nvPr/>
        </p:nvCxnSpPr>
        <p:spPr>
          <a:xfrm>
            <a:off x="11407318" y="4207272"/>
            <a:ext cx="5993" cy="6012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77619" y="843024"/>
            <a:ext cx="28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Pair 1: Jennifer &amp; Shing Hei</a:t>
            </a:r>
            <a:endParaRPr lang="en-SG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896969" y="6131304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Pair 2: Amos &amp; Chu Qian</a:t>
            </a:r>
            <a:endParaRPr lang="en-SG" b="1" dirty="0"/>
          </a:p>
        </p:txBody>
      </p:sp>
      <p:cxnSp>
        <p:nvCxnSpPr>
          <p:cNvPr id="49" name="Straight Arrow Connector 48"/>
          <p:cNvCxnSpPr>
            <a:stCxn id="19" idx="0"/>
          </p:cNvCxnSpPr>
          <p:nvPr/>
        </p:nvCxnSpPr>
        <p:spPr>
          <a:xfrm flipH="1" flipV="1">
            <a:off x="5194414" y="1222309"/>
            <a:ext cx="1" cy="418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6989697" y="1235479"/>
            <a:ext cx="1" cy="418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5" idx="0"/>
          </p:cNvCxnSpPr>
          <p:nvPr/>
        </p:nvCxnSpPr>
        <p:spPr>
          <a:xfrm flipH="1">
            <a:off x="7137165" y="5632443"/>
            <a:ext cx="1" cy="45600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4140" y="1776188"/>
            <a:ext cx="9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834438" y="3472430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Review of iteration</a:t>
            </a:r>
            <a:endParaRPr lang="en-SG" dirty="0"/>
          </a:p>
        </p:txBody>
      </p:sp>
      <p:sp>
        <p:nvSpPr>
          <p:cNvPr id="56" name="TextBox 55"/>
          <p:cNvSpPr txBox="1"/>
          <p:nvPr/>
        </p:nvSpPr>
        <p:spPr>
          <a:xfrm>
            <a:off x="8198687" y="3165191"/>
            <a:ext cx="204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Integration, Testing, Documentation, Deployment, Regression Testing </a:t>
            </a:r>
            <a:endParaRPr lang="en-SG" dirty="0"/>
          </a:p>
        </p:txBody>
      </p:sp>
      <p:sp>
        <p:nvSpPr>
          <p:cNvPr id="57" name="TextBox 56"/>
          <p:cNvSpPr txBox="1"/>
          <p:nvPr/>
        </p:nvSpPr>
        <p:spPr>
          <a:xfrm>
            <a:off x="11135821" y="5236835"/>
            <a:ext cx="75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9144549" y="2354793"/>
            <a:ext cx="1" cy="777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1950" y="6162661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832065" y="6378733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8485197" y="1278178"/>
            <a:ext cx="1328272" cy="109287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1" name="TextBox 80"/>
          <p:cNvSpPr txBox="1"/>
          <p:nvPr/>
        </p:nvSpPr>
        <p:spPr>
          <a:xfrm>
            <a:off x="8505645" y="1347506"/>
            <a:ext cx="1336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Top-K App Usage &amp; Smartphone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440329" y="2389929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84" name="Straight Arrow Connector 83"/>
          <p:cNvCxnSpPr>
            <a:stCxn id="27" idx="2"/>
          </p:cNvCxnSpPr>
          <p:nvPr/>
        </p:nvCxnSpPr>
        <p:spPr>
          <a:xfrm>
            <a:off x="7348540" y="2524820"/>
            <a:ext cx="879486" cy="9312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223589" y="2605560"/>
            <a:ext cx="117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  <a:r>
              <a:rPr lang="en-SG" dirty="0" smtClean="0"/>
              <a:t>onsists of</a:t>
            </a:r>
            <a:endParaRPr lang="en-SG" dirty="0"/>
          </a:p>
        </p:txBody>
      </p:sp>
      <p:sp>
        <p:nvSpPr>
          <p:cNvPr id="88" name="Rounded Rectangle 87"/>
          <p:cNvSpPr/>
          <p:nvPr/>
        </p:nvSpPr>
        <p:spPr>
          <a:xfrm>
            <a:off x="8496105" y="5131377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9" name="TextBox 88"/>
          <p:cNvSpPr txBox="1"/>
          <p:nvPr/>
        </p:nvSpPr>
        <p:spPr>
          <a:xfrm>
            <a:off x="8602214" y="5246687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Basic App Report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531769" y="595246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sp>
        <p:nvSpPr>
          <p:cNvPr id="91" name="TextBox 90"/>
          <p:cNvSpPr txBox="1"/>
          <p:nvPr/>
        </p:nvSpPr>
        <p:spPr>
          <a:xfrm>
            <a:off x="9372868" y="4687481"/>
            <a:ext cx="126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  <a:r>
              <a:rPr lang="en-SG" dirty="0" smtClean="0"/>
              <a:t>onsists of</a:t>
            </a:r>
            <a:endParaRPr lang="en-SG" dirty="0"/>
          </a:p>
        </p:txBody>
      </p:sp>
      <p:cxnSp>
        <p:nvCxnSpPr>
          <p:cNvPr id="92" name="Straight Arrow Connector 91"/>
          <p:cNvCxnSpPr>
            <a:stCxn id="65" idx="2"/>
            <a:endCxn id="88" idx="0"/>
          </p:cNvCxnSpPr>
          <p:nvPr/>
        </p:nvCxnSpPr>
        <p:spPr>
          <a:xfrm flipH="1">
            <a:off x="9182910" y="4372119"/>
            <a:ext cx="8018" cy="75925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Right Brace 81"/>
          <p:cNvSpPr/>
          <p:nvPr/>
        </p:nvSpPr>
        <p:spPr>
          <a:xfrm rot="5400000">
            <a:off x="2427743" y="2329774"/>
            <a:ext cx="578735" cy="4747874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832065" y="5967616"/>
            <a:ext cx="911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8 Days</a:t>
            </a:r>
          </a:p>
          <a:p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6443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8315837" y="2604260"/>
            <a:ext cx="1905891" cy="145023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52"/>
          <p:cNvSpPr/>
          <p:nvPr/>
        </p:nvSpPr>
        <p:spPr>
          <a:xfrm>
            <a:off x="4957531" y="473866"/>
            <a:ext cx="2762736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609"/>
            <a:ext cx="33386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3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35318" y="5977422"/>
            <a:ext cx="2757292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0720798" y="2974597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ounded Rectangle 7"/>
          <p:cNvSpPr/>
          <p:nvPr/>
        </p:nvSpPr>
        <p:spPr>
          <a:xfrm>
            <a:off x="3193374" y="3113068"/>
            <a:ext cx="1305598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ounded Rectangle 8"/>
          <p:cNvSpPr/>
          <p:nvPr/>
        </p:nvSpPr>
        <p:spPr>
          <a:xfrm>
            <a:off x="1698690" y="3113068"/>
            <a:ext cx="111561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ounded Rectangle 9"/>
          <p:cNvSpPr/>
          <p:nvPr/>
        </p:nvSpPr>
        <p:spPr>
          <a:xfrm>
            <a:off x="290525" y="3113068"/>
            <a:ext cx="990793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5167298" y="4599637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271170" y="3372602"/>
            <a:ext cx="105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8206" y="3084906"/>
            <a:ext cx="1368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5146191" y="4571506"/>
            <a:ext cx="1358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Smartphone Usage Heat-map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864132" y="1353558"/>
            <a:ext cx="1298854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4941123" y="1325396"/>
            <a:ext cx="1259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Loading Location Data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1720206" y="3073759"/>
            <a:ext cx="1211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UI Design &amp; Diagrams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26253" y="404629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 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543" y="222559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3 Days</a:t>
            </a:r>
            <a:endParaRPr lang="en-SG" dirty="0"/>
          </a:p>
        </p:txBody>
      </p:sp>
      <p:sp>
        <p:nvSpPr>
          <p:cNvPr id="27" name="Rounded Rectangle 26"/>
          <p:cNvSpPr/>
          <p:nvPr/>
        </p:nvSpPr>
        <p:spPr>
          <a:xfrm>
            <a:off x="6704431" y="1361784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8" name="TextBox 27"/>
          <p:cNvSpPr txBox="1"/>
          <p:nvPr/>
        </p:nvSpPr>
        <p:spPr>
          <a:xfrm>
            <a:off x="6738194" y="1347305"/>
            <a:ext cx="1259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Deletion of Location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80575" y="2218395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sp>
        <p:nvSpPr>
          <p:cNvPr id="30" name="TextBox 29"/>
          <p:cNvSpPr txBox="1"/>
          <p:nvPr/>
        </p:nvSpPr>
        <p:spPr>
          <a:xfrm>
            <a:off x="4901816" y="543013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3 Days</a:t>
            </a:r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10539249" y="3895784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34" name="Straight Arrow Connector 33"/>
          <p:cNvCxnSpPr>
            <a:stCxn id="10" idx="3"/>
            <a:endCxn id="9" idx="1"/>
          </p:cNvCxnSpPr>
          <p:nvPr/>
        </p:nvCxnSpPr>
        <p:spPr>
          <a:xfrm>
            <a:off x="1281318" y="3546571"/>
            <a:ext cx="41737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8" idx="1"/>
          </p:cNvCxnSpPr>
          <p:nvPr/>
        </p:nvCxnSpPr>
        <p:spPr>
          <a:xfrm>
            <a:off x="2814309" y="3546571"/>
            <a:ext cx="37906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  <a:endCxn id="27" idx="1"/>
          </p:cNvCxnSpPr>
          <p:nvPr/>
        </p:nvCxnSpPr>
        <p:spPr>
          <a:xfrm>
            <a:off x="6162986" y="1787061"/>
            <a:ext cx="541445" cy="82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6" idx="1"/>
          </p:cNvCxnSpPr>
          <p:nvPr/>
        </p:nvCxnSpPr>
        <p:spPr>
          <a:xfrm>
            <a:off x="10215495" y="3399025"/>
            <a:ext cx="505303" cy="90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03793" y="3990988"/>
            <a:ext cx="389943" cy="580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920453" y="3997089"/>
            <a:ext cx="483287" cy="5943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2720" y="2018743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 flipH="1">
            <a:off x="785922" y="2432442"/>
            <a:ext cx="10627" cy="6806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1221483" y="4558475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/>
          <p:cNvCxnSpPr>
            <a:stCxn id="6" idx="2"/>
            <a:endCxn id="45" idx="0"/>
          </p:cNvCxnSpPr>
          <p:nvPr/>
        </p:nvCxnSpPr>
        <p:spPr>
          <a:xfrm>
            <a:off x="11407603" y="3841603"/>
            <a:ext cx="7709" cy="7168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30535" y="531793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Pair 1: Chu Qian &amp; Remy</a:t>
            </a:r>
            <a:endParaRPr lang="en-SG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521716" y="6063624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Pair 2: Amos &amp; Shing Hei</a:t>
            </a:r>
            <a:endParaRPr lang="en-SG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04186" y="5473064"/>
            <a:ext cx="3258" cy="49078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5956" y="1619855"/>
            <a:ext cx="9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790619" y="3057341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Review of iteration</a:t>
            </a:r>
            <a:endParaRPr lang="en-SG" dirty="0"/>
          </a:p>
        </p:txBody>
      </p:sp>
      <p:sp>
        <p:nvSpPr>
          <p:cNvPr id="56" name="Rounded Rectangle 55"/>
          <p:cNvSpPr/>
          <p:nvPr/>
        </p:nvSpPr>
        <p:spPr>
          <a:xfrm>
            <a:off x="7155177" y="4591437"/>
            <a:ext cx="1236264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TextBox 56"/>
          <p:cNvSpPr txBox="1"/>
          <p:nvPr/>
        </p:nvSpPr>
        <p:spPr>
          <a:xfrm>
            <a:off x="7208288" y="4679383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Social Activeness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08158" y="542852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814548" y="5466643"/>
            <a:ext cx="10993" cy="51897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340728" y="950825"/>
            <a:ext cx="0" cy="40273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7385738" y="967244"/>
            <a:ext cx="5497" cy="39025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36293" y="2583197"/>
            <a:ext cx="1967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Integration, Testing, Documentation, Deployment, Regression Testing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150332" y="5033694"/>
            <a:ext cx="6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cxnSp>
        <p:nvCxnSpPr>
          <p:cNvPr id="70" name="Straight Arrow Connector 69"/>
          <p:cNvCxnSpPr>
            <a:stCxn id="12" idx="3"/>
            <a:endCxn id="56" idx="1"/>
          </p:cNvCxnSpPr>
          <p:nvPr/>
        </p:nvCxnSpPr>
        <p:spPr>
          <a:xfrm flipV="1">
            <a:off x="6540907" y="5024940"/>
            <a:ext cx="614270" cy="8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031265" y="2198979"/>
            <a:ext cx="471784" cy="4243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467993" y="477015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sp>
        <p:nvSpPr>
          <p:cNvPr id="111" name="Right Brace 110"/>
          <p:cNvSpPr/>
          <p:nvPr/>
        </p:nvSpPr>
        <p:spPr>
          <a:xfrm rot="5400000">
            <a:off x="2047333" y="2365974"/>
            <a:ext cx="632886" cy="3996033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733270" y="5938166"/>
            <a:ext cx="1024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11 Days</a:t>
            </a:r>
          </a:p>
          <a:p>
            <a:endParaRPr lang="en-SG" sz="2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389789" y="4080450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  <a:r>
              <a:rPr lang="en-SG" dirty="0" smtClean="0"/>
              <a:t> Days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4942121" y="3123982"/>
            <a:ext cx="1220865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5" name="TextBox 114"/>
          <p:cNvSpPr txBox="1"/>
          <p:nvPr/>
        </p:nvSpPr>
        <p:spPr>
          <a:xfrm>
            <a:off x="4918343" y="3085684"/>
            <a:ext cx="1211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Supervisor Meeting Review</a:t>
            </a:r>
            <a:endParaRPr lang="en-SG" dirty="0"/>
          </a:p>
        </p:txBody>
      </p:sp>
      <p:cxnSp>
        <p:nvCxnSpPr>
          <p:cNvPr id="122" name="Straight Arrow Connector 121"/>
          <p:cNvCxnSpPr>
            <a:stCxn id="8" idx="3"/>
            <a:endCxn id="114" idx="1"/>
          </p:cNvCxnSpPr>
          <p:nvPr/>
        </p:nvCxnSpPr>
        <p:spPr>
          <a:xfrm>
            <a:off x="4498972" y="3546571"/>
            <a:ext cx="443149" cy="109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334236" y="2202506"/>
            <a:ext cx="248770" cy="8789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7989571" y="2777671"/>
            <a:ext cx="1955866" cy="145023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52"/>
          <p:cNvSpPr/>
          <p:nvPr/>
        </p:nvSpPr>
        <p:spPr>
          <a:xfrm>
            <a:off x="5618154" y="273665"/>
            <a:ext cx="2955660" cy="5441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  <a:p>
            <a:pPr algn="ctr"/>
            <a:r>
              <a:rPr lang="fr-FR" b="1" dirty="0" smtClean="0">
                <a:solidFill>
                  <a:schemeClr val="tx1"/>
                </a:solidFill>
              </a:rPr>
              <a:t>Pair </a:t>
            </a:r>
            <a:r>
              <a:rPr lang="fr-FR" b="1" dirty="0">
                <a:solidFill>
                  <a:schemeClr val="tx1"/>
                </a:solidFill>
              </a:rPr>
              <a:t>1: Chu Qian &amp; Jennifer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6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4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0050" y="6269196"/>
            <a:ext cx="2667372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Pair 2:  Amos &amp; Remy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556379" y="313498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ounded Rectangle 7"/>
          <p:cNvSpPr/>
          <p:nvPr/>
        </p:nvSpPr>
        <p:spPr>
          <a:xfrm>
            <a:off x="4572431" y="3125549"/>
            <a:ext cx="1519546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Test Deployment Case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4836" y="1366487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chemeClr val="tx1"/>
                </a:solidFill>
              </a:rPr>
              <a:t>Review of Diagrams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42701" y="13898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>
                <a:solidFill>
                  <a:schemeClr val="tx1"/>
                </a:solidFill>
              </a:rPr>
              <a:t>Research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204285" y="13898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5907594" y="4360756"/>
            <a:ext cx="2629828" cy="13556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Advanced Smartphone Overuse </a:t>
            </a:r>
            <a:r>
              <a:rPr lang="en-SG" dirty="0" smtClean="0">
                <a:solidFill>
                  <a:schemeClr val="tx1"/>
                </a:solidFill>
              </a:rPr>
              <a:t>Report, </a:t>
            </a:r>
            <a:r>
              <a:rPr lang="en-SG" dirty="0">
                <a:solidFill>
                  <a:schemeClr val="tx1"/>
                </a:solidFill>
              </a:rPr>
              <a:t>Changes to reflect Wiki </a:t>
            </a:r>
            <a:r>
              <a:rPr lang="en-SG" dirty="0" smtClean="0">
                <a:solidFill>
                  <a:schemeClr val="tx1"/>
                </a:solidFill>
              </a:rPr>
              <a:t>requirements &amp; </a:t>
            </a:r>
          </a:p>
          <a:p>
            <a:pPr algn="ctr"/>
            <a:r>
              <a:rPr lang="en-SG" dirty="0" smtClean="0">
                <a:solidFill>
                  <a:schemeClr val="tx1"/>
                </a:solidFill>
              </a:rPr>
              <a:t>Code Clean-up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27700" y="1493211"/>
            <a:ext cx="121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Supervisor Meeting</a:t>
            </a:r>
            <a:endParaRPr lang="en-SG" dirty="0"/>
          </a:p>
        </p:txBody>
      </p:sp>
      <p:sp>
        <p:nvSpPr>
          <p:cNvPr id="19" name="Rounded Rectangle 18"/>
          <p:cNvSpPr/>
          <p:nvPr/>
        </p:nvSpPr>
        <p:spPr>
          <a:xfrm>
            <a:off x="5904105" y="1255090"/>
            <a:ext cx="2267545" cy="127050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Graphical UIs (</a:t>
            </a:r>
            <a:r>
              <a:rPr lang="en-SG" dirty="0" smtClean="0">
                <a:solidFill>
                  <a:schemeClr val="tx1"/>
                </a:solidFill>
              </a:rPr>
              <a:t>Heatmap </a:t>
            </a:r>
            <a:r>
              <a:rPr lang="en-SG" dirty="0">
                <a:solidFill>
                  <a:schemeClr val="tx1"/>
                </a:solidFill>
              </a:rPr>
              <a:t>&amp; </a:t>
            </a:r>
            <a:r>
              <a:rPr lang="en-SG" dirty="0" smtClean="0">
                <a:solidFill>
                  <a:schemeClr val="tx1"/>
                </a:solidFill>
              </a:rPr>
              <a:t>Chart), Change to </a:t>
            </a:r>
            <a:r>
              <a:rPr lang="en-SG" dirty="0">
                <a:solidFill>
                  <a:schemeClr val="tx1"/>
                </a:solidFill>
              </a:rPr>
              <a:t>reflect Wiki requirements 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00634" y="858919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  <a:r>
              <a:rPr lang="en-SG" dirty="0" smtClean="0"/>
              <a:t> </a:t>
            </a:r>
            <a:r>
              <a:rPr lang="en-SG" dirty="0" smtClean="0"/>
              <a:t>Days</a:t>
            </a:r>
            <a:endParaRPr lang="en-SG" dirty="0"/>
          </a:p>
        </p:txBody>
      </p:sp>
      <p:sp>
        <p:nvSpPr>
          <p:cNvPr id="30" name="TextBox 29"/>
          <p:cNvSpPr txBox="1"/>
          <p:nvPr/>
        </p:nvSpPr>
        <p:spPr>
          <a:xfrm>
            <a:off x="7368889" y="580641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  <a:r>
              <a:rPr lang="en-SG" dirty="0" smtClean="0"/>
              <a:t> </a:t>
            </a:r>
            <a:r>
              <a:rPr lang="en-SG" dirty="0" smtClean="0"/>
              <a:t>Days</a:t>
            </a:r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9945437" y="492235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4</a:t>
            </a:r>
            <a:r>
              <a:rPr lang="en-SG" dirty="0" smtClean="0"/>
              <a:t> </a:t>
            </a:r>
            <a:r>
              <a:rPr lang="en-SG" dirty="0" smtClean="0"/>
              <a:t>Days</a:t>
            </a:r>
          </a:p>
        </p:txBody>
      </p:sp>
      <p:cxnSp>
        <p:nvCxnSpPr>
          <p:cNvPr id="35" name="Straight Arrow Connector 34"/>
          <p:cNvCxnSpPr>
            <a:stCxn id="93" idx="3"/>
          </p:cNvCxnSpPr>
          <p:nvPr/>
        </p:nvCxnSpPr>
        <p:spPr>
          <a:xfrm flipV="1">
            <a:off x="3652037" y="3980074"/>
            <a:ext cx="987240" cy="11594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19" idx="1"/>
          </p:cNvCxnSpPr>
          <p:nvPr/>
        </p:nvCxnSpPr>
        <p:spPr>
          <a:xfrm flipV="1">
            <a:off x="5332204" y="1890343"/>
            <a:ext cx="571901" cy="1235206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</p:cNvCxnSpPr>
          <p:nvPr/>
        </p:nvCxnSpPr>
        <p:spPr>
          <a:xfrm>
            <a:off x="8171650" y="1890343"/>
            <a:ext cx="554977" cy="877647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9948664" y="3546571"/>
            <a:ext cx="60771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862548" y="2261967"/>
            <a:ext cx="443289" cy="577663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12" idx="1"/>
          </p:cNvCxnSpPr>
          <p:nvPr/>
        </p:nvCxnSpPr>
        <p:spPr>
          <a:xfrm>
            <a:off x="5332204" y="3992555"/>
            <a:ext cx="575390" cy="1046042"/>
          </a:xfrm>
          <a:prstGeom prst="straightConnector1">
            <a:avLst/>
          </a:prstGeom>
          <a:ln w="57150">
            <a:solidFill>
              <a:srgbClr val="FF0000"/>
            </a:solidFill>
            <a:prstDash val="dash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3"/>
            <a:endCxn id="54" idx="2"/>
          </p:cNvCxnSpPr>
          <p:nvPr/>
        </p:nvCxnSpPr>
        <p:spPr>
          <a:xfrm flipV="1">
            <a:off x="8537422" y="4227910"/>
            <a:ext cx="430082" cy="810687"/>
          </a:xfrm>
          <a:prstGeom prst="straightConnector1">
            <a:avLst/>
          </a:prstGeom>
          <a:ln w="57150">
            <a:solidFill>
              <a:srgbClr val="FF0000"/>
            </a:solidFill>
            <a:prstDash val="dash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57811" y="3129962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0"/>
            <a:endCxn id="9" idx="2"/>
          </p:cNvCxnSpPr>
          <p:nvPr/>
        </p:nvCxnSpPr>
        <p:spPr>
          <a:xfrm flipV="1">
            <a:off x="851640" y="2233493"/>
            <a:ext cx="1" cy="8964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1043232" y="5202950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9" name="Straight Arrow Connector 48"/>
          <p:cNvCxnSpPr>
            <a:stCxn id="12" idx="2"/>
            <a:endCxn id="5" idx="0"/>
          </p:cNvCxnSpPr>
          <p:nvPr/>
        </p:nvCxnSpPr>
        <p:spPr>
          <a:xfrm flipH="1">
            <a:off x="7203736" y="5716438"/>
            <a:ext cx="18772" cy="55275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5551" y="3632660"/>
            <a:ext cx="9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506213" y="3136406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Review of iteration</a:t>
            </a:r>
            <a:endParaRPr lang="en-SG" dirty="0"/>
          </a:p>
        </p:txBody>
      </p:sp>
      <p:cxnSp>
        <p:nvCxnSpPr>
          <p:cNvPr id="71" name="Straight Arrow Connector 70"/>
          <p:cNvCxnSpPr>
            <a:stCxn id="19" idx="0"/>
          </p:cNvCxnSpPr>
          <p:nvPr/>
        </p:nvCxnSpPr>
        <p:spPr>
          <a:xfrm flipH="1" flipV="1">
            <a:off x="7037877" y="763805"/>
            <a:ext cx="1" cy="49128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034355" y="2752068"/>
            <a:ext cx="2007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Integration, Testing, Documentation, Deployment, Regression Testing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0960910" y="5573069"/>
            <a:ext cx="6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-6977" y="6146553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35309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769820" y="597228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</a:t>
            </a:r>
            <a:r>
              <a:rPr lang="en-SG" dirty="0" smtClean="0"/>
              <a:t>Day</a:t>
            </a:r>
            <a:endParaRPr lang="en-SG" dirty="0" smtClean="0"/>
          </a:p>
        </p:txBody>
      </p:sp>
      <p:sp>
        <p:nvSpPr>
          <p:cNvPr id="82" name="Right Brace 81"/>
          <p:cNvSpPr/>
          <p:nvPr/>
        </p:nvSpPr>
        <p:spPr>
          <a:xfrm rot="5400000">
            <a:off x="2670957" y="3332845"/>
            <a:ext cx="462343" cy="4860150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ight Brace 82"/>
          <p:cNvSpPr/>
          <p:nvPr/>
        </p:nvSpPr>
        <p:spPr>
          <a:xfrm rot="5400000">
            <a:off x="10103989" y="3283110"/>
            <a:ext cx="590057" cy="2530863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11231194" y="3980074"/>
            <a:ext cx="5867" cy="12228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254300" y="5936506"/>
            <a:ext cx="1090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8</a:t>
            </a:r>
            <a:r>
              <a:rPr lang="en-SG" sz="2000" b="1" dirty="0" smtClean="0"/>
              <a:t> </a:t>
            </a:r>
            <a:r>
              <a:rPr lang="en-SG" sz="2000" b="1" dirty="0" smtClean="0"/>
              <a:t>Days</a:t>
            </a:r>
          </a:p>
          <a:p>
            <a:endParaRPr lang="en-SG" sz="200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2123251" y="3025117"/>
            <a:ext cx="1639622" cy="110746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Ad-hoc Meeting to discuss Wiki changes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564894" y="1796141"/>
            <a:ext cx="713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2"/>
            <a:endCxn id="51" idx="0"/>
          </p:cNvCxnSpPr>
          <p:nvPr/>
        </p:nvCxnSpPr>
        <p:spPr>
          <a:xfrm>
            <a:off x="2929506" y="2256874"/>
            <a:ext cx="13556" cy="7682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2278428" y="4706063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>
                <a:solidFill>
                  <a:schemeClr val="tx1"/>
                </a:solidFill>
              </a:rPr>
              <a:t>UI Planning</a:t>
            </a:r>
            <a:endParaRPr lang="en-SG" sz="20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51" idx="2"/>
            <a:endCxn id="93" idx="0"/>
          </p:cNvCxnSpPr>
          <p:nvPr/>
        </p:nvCxnSpPr>
        <p:spPr>
          <a:xfrm>
            <a:off x="2943062" y="4132579"/>
            <a:ext cx="22171" cy="57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0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7355904" y="2722994"/>
            <a:ext cx="2141523" cy="145023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52"/>
          <p:cNvSpPr/>
          <p:nvPr/>
        </p:nvSpPr>
        <p:spPr>
          <a:xfrm>
            <a:off x="4717635" y="301015"/>
            <a:ext cx="2961834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Pair 1: Jennifer &amp; Chu Qian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6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</a:t>
            </a:r>
            <a:r>
              <a:rPr lang="en-SG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4731975" y="6219872"/>
            <a:ext cx="3281603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0553322" y="1561784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Review of iteration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72438" y="3113068"/>
            <a:ext cx="1689578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ounded Rectangle 9"/>
          <p:cNvSpPr/>
          <p:nvPr/>
        </p:nvSpPr>
        <p:spPr>
          <a:xfrm>
            <a:off x="1165042" y="3108262"/>
            <a:ext cx="1655346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1375219" y="3218599"/>
            <a:ext cx="130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Research &amp; Diagram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2438" y="3218598"/>
            <a:ext cx="177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9" name="Rounded Rectangle 18"/>
          <p:cNvSpPr/>
          <p:nvPr/>
        </p:nvSpPr>
        <p:spPr>
          <a:xfrm>
            <a:off x="5154475" y="1436459"/>
            <a:ext cx="2088154" cy="108913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Optimise Bootstrap, Top K &amp;</a:t>
            </a:r>
          </a:p>
          <a:p>
            <a:r>
              <a:rPr lang="en-SG" dirty="0">
                <a:solidFill>
                  <a:schemeClr val="tx1"/>
                </a:solidFill>
              </a:rPr>
              <a:t>Code </a:t>
            </a:r>
            <a:r>
              <a:rPr lang="en-SG" dirty="0" smtClean="0">
                <a:solidFill>
                  <a:schemeClr val="tx1"/>
                </a:solidFill>
              </a:rPr>
              <a:t>Clean-up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3209" y="401486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3372438" y="402974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5175534" y="2540555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  <a:r>
              <a:rPr lang="en-SG" dirty="0" smtClean="0"/>
              <a:t> Days</a:t>
            </a:r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9667839" y="511178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5</a:t>
            </a:r>
            <a:r>
              <a:rPr lang="en-SG" dirty="0" smtClean="0"/>
              <a:t> </a:t>
            </a:r>
            <a:r>
              <a:rPr lang="en-SG" dirty="0" smtClean="0"/>
              <a:t>Days</a:t>
            </a:r>
            <a:endParaRPr lang="en-SG" dirty="0"/>
          </a:p>
        </p:txBody>
      </p:sp>
      <p:cxnSp>
        <p:nvCxnSpPr>
          <p:cNvPr id="35" name="Straight Arrow Connector 34"/>
          <p:cNvCxnSpPr>
            <a:stCxn id="10" idx="3"/>
          </p:cNvCxnSpPr>
          <p:nvPr/>
        </p:nvCxnSpPr>
        <p:spPr>
          <a:xfrm flipV="1">
            <a:off x="2820388" y="3541764"/>
            <a:ext cx="55205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19" idx="1"/>
          </p:cNvCxnSpPr>
          <p:nvPr/>
        </p:nvCxnSpPr>
        <p:spPr>
          <a:xfrm flipV="1">
            <a:off x="4217227" y="1981027"/>
            <a:ext cx="937248" cy="113204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</p:cNvCxnSpPr>
          <p:nvPr/>
        </p:nvCxnSpPr>
        <p:spPr>
          <a:xfrm>
            <a:off x="7242629" y="1981027"/>
            <a:ext cx="458155" cy="74196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0" idx="3"/>
            <a:endCxn id="6" idx="1"/>
          </p:cNvCxnSpPr>
          <p:nvPr/>
        </p:nvCxnSpPr>
        <p:spPr>
          <a:xfrm flipV="1">
            <a:off x="9497427" y="1995287"/>
            <a:ext cx="1055895" cy="14528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54" idx="1"/>
          </p:cNvCxnSpPr>
          <p:nvPr/>
        </p:nvCxnSpPr>
        <p:spPr>
          <a:xfrm>
            <a:off x="4217227" y="3980074"/>
            <a:ext cx="983583" cy="10328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0" idx="2"/>
          </p:cNvCxnSpPr>
          <p:nvPr/>
        </p:nvCxnSpPr>
        <p:spPr>
          <a:xfrm flipV="1">
            <a:off x="7562604" y="4180960"/>
            <a:ext cx="864061" cy="881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05000" y="2040094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 flipH="1">
            <a:off x="1992715" y="2453793"/>
            <a:ext cx="6114" cy="6544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1046297" y="5527402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/>
          <p:cNvCxnSpPr>
            <a:stCxn id="6" idx="2"/>
            <a:endCxn id="69" idx="0"/>
          </p:cNvCxnSpPr>
          <p:nvPr/>
        </p:nvCxnSpPr>
        <p:spPr>
          <a:xfrm>
            <a:off x="11240127" y="2428790"/>
            <a:ext cx="0" cy="10026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00832" y="6234396"/>
            <a:ext cx="263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Pair 2: Remy &amp; </a:t>
            </a:r>
            <a:r>
              <a:rPr lang="en-SG" b="1" dirty="0" err="1" smtClean="0"/>
              <a:t>Shing</a:t>
            </a:r>
            <a:r>
              <a:rPr lang="en-SG" b="1" dirty="0" smtClean="0"/>
              <a:t> </a:t>
            </a:r>
            <a:r>
              <a:rPr lang="en-SG" b="1" dirty="0" err="1" smtClean="0"/>
              <a:t>Hei</a:t>
            </a:r>
            <a:endParaRPr lang="en-SG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563322" y="1674468"/>
            <a:ext cx="93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cxnSp>
        <p:nvCxnSpPr>
          <p:cNvPr id="71" name="Straight Arrow Connector 70"/>
          <p:cNvCxnSpPr>
            <a:stCxn id="54" idx="2"/>
            <a:endCxn id="5" idx="0"/>
          </p:cNvCxnSpPr>
          <p:nvPr/>
        </p:nvCxnSpPr>
        <p:spPr>
          <a:xfrm flipH="1">
            <a:off x="6372777" y="5662330"/>
            <a:ext cx="8930" cy="55754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451123" y="2703632"/>
            <a:ext cx="1951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Integration, Testing, Documentation, Deployment, Regression Testing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0905770" y="6025076"/>
            <a:ext cx="6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5200810" y="4363522"/>
            <a:ext cx="2361794" cy="129880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Optimise Basic App Usage, Heatmap</a:t>
            </a:r>
          </a:p>
          <a:p>
            <a:pPr algn="ctr"/>
            <a:r>
              <a:rPr lang="en-SG" dirty="0" smtClean="0">
                <a:solidFill>
                  <a:schemeClr val="tx1"/>
                </a:solidFill>
              </a:rPr>
              <a:t>Smartphone, Social Activeness &amp; Code Clean-up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73924" y="4805812"/>
            <a:ext cx="185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 smtClean="0"/>
          </a:p>
        </p:txBody>
      </p:sp>
      <p:cxnSp>
        <p:nvCxnSpPr>
          <p:cNvPr id="58" name="Straight Arrow Connector 57"/>
          <p:cNvCxnSpPr>
            <a:stCxn id="19" idx="0"/>
            <a:endCxn id="53" idx="2"/>
          </p:cNvCxnSpPr>
          <p:nvPr/>
        </p:nvCxnSpPr>
        <p:spPr>
          <a:xfrm flipV="1">
            <a:off x="6198552" y="794393"/>
            <a:ext cx="0" cy="64206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655001" y="5713951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  <a:r>
              <a:rPr lang="en-SG" dirty="0" smtClean="0"/>
              <a:t> </a:t>
            </a:r>
            <a:r>
              <a:rPr lang="en-SG" dirty="0" smtClean="0"/>
              <a:t>Days</a:t>
            </a:r>
            <a:endParaRPr lang="en-SG" dirty="0"/>
          </a:p>
        </p:txBody>
      </p:sp>
      <p:sp>
        <p:nvSpPr>
          <p:cNvPr id="83" name="TextBox 82"/>
          <p:cNvSpPr txBox="1"/>
          <p:nvPr/>
        </p:nvSpPr>
        <p:spPr>
          <a:xfrm>
            <a:off x="1722782" y="5932523"/>
            <a:ext cx="1082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10 Days</a:t>
            </a:r>
          </a:p>
          <a:p>
            <a:endParaRPr lang="en-SG" sz="2000" b="1" dirty="0"/>
          </a:p>
        </p:txBody>
      </p:sp>
      <p:sp>
        <p:nvSpPr>
          <p:cNvPr id="57" name="Right Brace 56"/>
          <p:cNvSpPr/>
          <p:nvPr/>
        </p:nvSpPr>
        <p:spPr>
          <a:xfrm rot="5400000">
            <a:off x="9987704" y="3258574"/>
            <a:ext cx="540405" cy="2968299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10553322" y="343142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UAT Review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69" idx="2"/>
            <a:endCxn id="45" idx="0"/>
          </p:cNvCxnSpPr>
          <p:nvPr/>
        </p:nvCxnSpPr>
        <p:spPr>
          <a:xfrm flipH="1">
            <a:off x="11240126" y="4298432"/>
            <a:ext cx="1" cy="12289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8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247331" y="693135"/>
            <a:ext cx="3217689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6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6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9149" y="6087030"/>
            <a:ext cx="3365881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0400364" y="1727397"/>
            <a:ext cx="1435946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Review of iteration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91967" y="3257053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ounded Rectangle 9"/>
          <p:cNvSpPr/>
          <p:nvPr/>
        </p:nvSpPr>
        <p:spPr>
          <a:xfrm>
            <a:off x="1132738" y="3281117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5189577" y="4713474"/>
            <a:ext cx="2098294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1159330" y="3387123"/>
            <a:ext cx="1372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Research &amp; Diagram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6738" y="3251213"/>
            <a:ext cx="1515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5247331" y="4668403"/>
            <a:ext cx="207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UAT Changes: Top K, Basic App Usage, Smartphone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74004" y="1802574"/>
            <a:ext cx="2222264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5005923" y="1746056"/>
            <a:ext cx="2190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UAT Changes: Bootstrap, HeatMap, Social Activeness</a:t>
            </a:r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4995063" y="2684540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  <a:r>
              <a:rPr lang="en-SG" dirty="0" smtClean="0"/>
              <a:t> Days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94393" y="559173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  <a:r>
              <a:rPr lang="en-SG" dirty="0" smtClean="0"/>
              <a:t> Days</a:t>
            </a:r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11238134" y="269772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35" name="Straight Arrow Connector 34"/>
          <p:cNvCxnSpPr>
            <a:stCxn id="10" idx="3"/>
          </p:cNvCxnSpPr>
          <p:nvPr/>
        </p:nvCxnSpPr>
        <p:spPr>
          <a:xfrm>
            <a:off x="2506347" y="3714620"/>
            <a:ext cx="703897" cy="35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19" idx="1"/>
          </p:cNvCxnSpPr>
          <p:nvPr/>
        </p:nvCxnSpPr>
        <p:spPr>
          <a:xfrm flipV="1">
            <a:off x="3878772" y="2236077"/>
            <a:ext cx="1095232" cy="10209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96268" y="2597778"/>
            <a:ext cx="508133" cy="5085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5" idx="3"/>
            <a:endCxn id="6" idx="1"/>
          </p:cNvCxnSpPr>
          <p:nvPr/>
        </p:nvCxnSpPr>
        <p:spPr>
          <a:xfrm flipV="1">
            <a:off x="9673981" y="2160900"/>
            <a:ext cx="726383" cy="13788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75550" y="4124059"/>
            <a:ext cx="1014024" cy="67648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0"/>
          </p:cNvCxnSpPr>
          <p:nvPr/>
        </p:nvCxnSpPr>
        <p:spPr>
          <a:xfrm flipV="1">
            <a:off x="6238724" y="3906127"/>
            <a:ext cx="1506229" cy="80734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624529" y="2184079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>
            <a:off x="1818358" y="2597778"/>
            <a:ext cx="1185" cy="683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0955899" y="5888979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/>
          <p:cNvCxnSpPr>
            <a:stCxn id="57" idx="2"/>
            <a:endCxn id="45" idx="0"/>
          </p:cNvCxnSpPr>
          <p:nvPr/>
        </p:nvCxnSpPr>
        <p:spPr>
          <a:xfrm>
            <a:off x="11133623" y="4836758"/>
            <a:ext cx="16105" cy="10522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35954" y="754415"/>
            <a:ext cx="268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1: Jennifer &amp; Amos</a:t>
            </a:r>
            <a:endParaRPr lang="en-SG" dirty="0"/>
          </a:p>
        </p:txBody>
      </p:sp>
      <p:sp>
        <p:nvSpPr>
          <p:cNvPr id="48" name="TextBox 47"/>
          <p:cNvSpPr txBox="1"/>
          <p:nvPr/>
        </p:nvSpPr>
        <p:spPr>
          <a:xfrm>
            <a:off x="5821736" y="6168326"/>
            <a:ext cx="281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2: Chu Qian &amp; </a:t>
            </a:r>
            <a:r>
              <a:rPr lang="en-SG" dirty="0" err="1" smtClean="0"/>
              <a:t>Shing</a:t>
            </a:r>
            <a:r>
              <a:rPr lang="en-SG" dirty="0" smtClean="0"/>
              <a:t> </a:t>
            </a:r>
            <a:r>
              <a:rPr lang="en-SG" dirty="0" err="1" smtClean="0"/>
              <a:t>Hei</a:t>
            </a:r>
            <a:endParaRPr lang="en-SG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810743" y="5569919"/>
            <a:ext cx="10993" cy="500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82051" y="1788033"/>
            <a:ext cx="99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826814" y="4130659"/>
            <a:ext cx="984" cy="66988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825131" y="6334316"/>
            <a:ext cx="6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3263153" y="480054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6" name="TextBox 55"/>
          <p:cNvSpPr txBox="1"/>
          <p:nvPr/>
        </p:nvSpPr>
        <p:spPr>
          <a:xfrm>
            <a:off x="3346462" y="5031092"/>
            <a:ext cx="150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UAT Review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579752" y="1190159"/>
            <a:ext cx="20556" cy="60110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84207" y="5649610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sp>
        <p:nvSpPr>
          <p:cNvPr id="63" name="Rounded Rectangle 62"/>
          <p:cNvSpPr/>
          <p:nvPr/>
        </p:nvSpPr>
        <p:spPr>
          <a:xfrm>
            <a:off x="7653672" y="1553416"/>
            <a:ext cx="1732941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TextBox 63"/>
          <p:cNvSpPr txBox="1"/>
          <p:nvPr/>
        </p:nvSpPr>
        <p:spPr>
          <a:xfrm>
            <a:off x="7663681" y="1555007"/>
            <a:ext cx="1821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Bootstrap, HeatMap, Social Activeness</a:t>
            </a:r>
            <a:endParaRPr lang="en-SG" dirty="0"/>
          </a:p>
        </p:txBody>
      </p:sp>
      <p:sp>
        <p:nvSpPr>
          <p:cNvPr id="67" name="TextBox 66"/>
          <p:cNvSpPr txBox="1"/>
          <p:nvPr/>
        </p:nvSpPr>
        <p:spPr>
          <a:xfrm>
            <a:off x="9416781" y="1740370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8238375" y="2402248"/>
            <a:ext cx="8948" cy="4123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7603852" y="4722273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0" name="TextBox 69"/>
          <p:cNvSpPr txBox="1"/>
          <p:nvPr/>
        </p:nvSpPr>
        <p:spPr>
          <a:xfrm>
            <a:off x="7653672" y="4726280"/>
            <a:ext cx="1355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Top K, Basic App Usage, Smartphone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7377532" y="5598078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74" name="Straight Arrow Connector 73"/>
          <p:cNvCxnSpPr>
            <a:stCxn id="69" idx="2"/>
          </p:cNvCxnSpPr>
          <p:nvPr/>
        </p:nvCxnSpPr>
        <p:spPr>
          <a:xfrm flipH="1">
            <a:off x="8290656" y="5589279"/>
            <a:ext cx="1" cy="50655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9" idx="0"/>
          </p:cNvCxnSpPr>
          <p:nvPr/>
        </p:nvCxnSpPr>
        <p:spPr>
          <a:xfrm>
            <a:off x="8290656" y="4264835"/>
            <a:ext cx="1" cy="45743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7892716" y="1162768"/>
            <a:ext cx="1" cy="3791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254006" y="2436852"/>
            <a:ext cx="132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  <a:r>
              <a:rPr lang="en-SG" dirty="0" smtClean="0"/>
              <a:t>onsists of</a:t>
            </a:r>
            <a:endParaRPr lang="en-SG" dirty="0"/>
          </a:p>
        </p:txBody>
      </p:sp>
      <p:sp>
        <p:nvSpPr>
          <p:cNvPr id="79" name="TextBox 78"/>
          <p:cNvSpPr txBox="1"/>
          <p:nvPr/>
        </p:nvSpPr>
        <p:spPr>
          <a:xfrm>
            <a:off x="8385700" y="4277637"/>
            <a:ext cx="118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  <a:r>
              <a:rPr lang="en-SG" dirty="0" smtClean="0"/>
              <a:t>onsists of</a:t>
            </a:r>
            <a:endParaRPr lang="en-SG" dirty="0"/>
          </a:p>
        </p:txBody>
      </p:sp>
      <p:sp>
        <p:nvSpPr>
          <p:cNvPr id="80" name="TextBox 79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7704400" y="2814596"/>
            <a:ext cx="1969581" cy="145023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0" name="TextBox 59"/>
          <p:cNvSpPr txBox="1"/>
          <p:nvPr/>
        </p:nvSpPr>
        <p:spPr>
          <a:xfrm>
            <a:off x="7737254" y="2807618"/>
            <a:ext cx="1933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Integration, testing, documentation, Deployment, Regression Testing</a:t>
            </a:r>
            <a:endParaRPr lang="en-SG" dirty="0"/>
          </a:p>
        </p:txBody>
      </p:sp>
      <p:sp>
        <p:nvSpPr>
          <p:cNvPr id="82" name="TextBox 81"/>
          <p:cNvSpPr txBox="1"/>
          <p:nvPr/>
        </p:nvSpPr>
        <p:spPr>
          <a:xfrm>
            <a:off x="2046155" y="4800548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mtClean="0"/>
              <a:t>1 Day</a:t>
            </a:r>
            <a:endParaRPr lang="en-SG" dirty="0" smtClean="0"/>
          </a:p>
        </p:txBody>
      </p:sp>
      <p:sp>
        <p:nvSpPr>
          <p:cNvPr id="83" name="Right Brace 82"/>
          <p:cNvSpPr/>
          <p:nvPr/>
        </p:nvSpPr>
        <p:spPr>
          <a:xfrm rot="5400000">
            <a:off x="2100140" y="3234150"/>
            <a:ext cx="590057" cy="2524862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52762" y="5932523"/>
            <a:ext cx="101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12</a:t>
            </a:r>
            <a:r>
              <a:rPr lang="en-SG" sz="2000" b="1" dirty="0" smtClean="0"/>
              <a:t> </a:t>
            </a:r>
            <a:r>
              <a:rPr lang="en-SG" sz="2000" b="1" dirty="0" smtClean="0"/>
              <a:t>Days</a:t>
            </a:r>
          </a:p>
          <a:p>
            <a:endParaRPr lang="en-SG" sz="20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10280567" y="3690556"/>
            <a:ext cx="1706111" cy="114620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Final Presentation Preparation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6" idx="2"/>
            <a:endCxn id="57" idx="0"/>
          </p:cNvCxnSpPr>
          <p:nvPr/>
        </p:nvCxnSpPr>
        <p:spPr>
          <a:xfrm>
            <a:off x="11118337" y="2594403"/>
            <a:ext cx="15286" cy="10961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208417" y="494540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6</a:t>
            </a:r>
            <a:r>
              <a:rPr lang="en-SG" dirty="0" smtClean="0"/>
              <a:t> Days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65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3</a:t>
            </a:r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Review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SG" b="1" dirty="0" smtClean="0">
                <a:ln w="9525">
                  <a:solidFill>
                    <a:schemeClr val="bg2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Schedule Metrics</a:t>
            </a:r>
            <a:endParaRPr lang="en-US" dirty="0">
              <a:ln w="9525">
                <a:solidFill>
                  <a:schemeClr val="bg2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86564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1022506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Planned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Actual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Schedule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Metrics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11 Days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14 Days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0.79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 Days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 Days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0.88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11 Days 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 Days 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0.84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00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9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3 Metrics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Planned Iteration Dates: 09/10/2015 – 19/10/2015</a:t>
            </a:r>
          </a:p>
          <a:p>
            <a:r>
              <a:rPr lang="en-US" dirty="0" smtClean="0"/>
              <a:t>Actual </a:t>
            </a:r>
            <a:r>
              <a:rPr lang="en-US" dirty="0"/>
              <a:t>Iteration Dates: </a:t>
            </a:r>
            <a:r>
              <a:rPr lang="en-US" dirty="0" smtClean="0"/>
              <a:t>09/10/2015 </a:t>
            </a:r>
            <a:r>
              <a:rPr lang="en-US" dirty="0"/>
              <a:t>– </a:t>
            </a:r>
            <a:r>
              <a:rPr lang="en-US" dirty="0" smtClean="0"/>
              <a:t>21/10/2015</a:t>
            </a:r>
          </a:p>
          <a:p>
            <a:r>
              <a:rPr lang="en-US" dirty="0" smtClean="0"/>
              <a:t>Delay was due to the overrun of most pair programming sessions</a:t>
            </a:r>
          </a:p>
          <a:p>
            <a:r>
              <a:rPr lang="en-SG" dirty="0"/>
              <a:t>Schedule Metrics at </a:t>
            </a:r>
            <a:r>
              <a:rPr lang="en-SG" b="1" dirty="0" smtClean="0">
                <a:solidFill>
                  <a:srgbClr val="FF0000"/>
                </a:solidFill>
              </a:rPr>
              <a:t>0.84</a:t>
            </a:r>
          </a:p>
          <a:p>
            <a:pPr lvl="1"/>
            <a:r>
              <a:rPr lang="en-SG" dirty="0" smtClean="0"/>
              <a:t>Schedule was delayed by 2 days due to feature update in wiki for Social Activeness Report towards the end of iteration 3</a:t>
            </a:r>
          </a:p>
          <a:p>
            <a:pPr lvl="1"/>
            <a:r>
              <a:rPr lang="en-SG" dirty="0" smtClean="0"/>
              <a:t>Results in incomplete functionality </a:t>
            </a:r>
          </a:p>
          <a:p>
            <a:pPr lvl="1"/>
            <a:r>
              <a:rPr lang="en-SG" b="1" dirty="0" smtClean="0"/>
              <a:t>Feature-boxers: </a:t>
            </a:r>
            <a:r>
              <a:rPr lang="en-SG" dirty="0" smtClean="0"/>
              <a:t>Decided to complete the function before moving forward</a:t>
            </a:r>
          </a:p>
          <a:p>
            <a:pPr lvl="1"/>
            <a:r>
              <a:rPr lang="en-SG" b="1" dirty="0" smtClean="0"/>
              <a:t>Buffer Days</a:t>
            </a:r>
            <a:r>
              <a:rPr lang="en-SG" dirty="0" smtClean="0"/>
              <a:t>: Drops </a:t>
            </a:r>
            <a:r>
              <a:rPr lang="en-SG" dirty="0" smtClean="0"/>
              <a:t>to 2 days for final presentation</a:t>
            </a:r>
            <a:endParaRPr lang="en-SG" dirty="0"/>
          </a:p>
          <a:p>
            <a:r>
              <a:rPr lang="en-US" dirty="0" smtClean="0"/>
              <a:t>Current Bug Metrics Value =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Learning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buffer time in between back-to-back tasks to prevent mass rescheduling of Pair Programming Log </a:t>
            </a:r>
          </a:p>
          <a:p>
            <a:r>
              <a:rPr lang="en-US" dirty="0" smtClean="0"/>
              <a:t>Ensure schedule planned dates are closely adhered to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http://egusdmindset.pbworks.com/f/1322681442/lesson%20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895" y="3501845"/>
            <a:ext cx="21907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5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SG" sz="3600" dirty="0" smtClean="0"/>
              <a:t>Overall </a:t>
            </a:r>
            <a:r>
              <a:rPr lang="en-SG" sz="3600" dirty="0" smtClean="0"/>
              <a:t>Schedule</a:t>
            </a:r>
          </a:p>
          <a:p>
            <a:pPr lvl="1"/>
            <a:r>
              <a:rPr lang="en-SG" sz="3600" dirty="0" smtClean="0"/>
              <a:t>Programming Hours</a:t>
            </a:r>
            <a:endParaRPr lang="en-SG" sz="3600" dirty="0"/>
          </a:p>
          <a:p>
            <a:pPr lvl="1"/>
            <a:r>
              <a:rPr lang="en-SG" sz="3600" dirty="0" smtClean="0"/>
              <a:t>Iterations</a:t>
            </a:r>
          </a:p>
          <a:p>
            <a:pPr lvl="1"/>
            <a:r>
              <a:rPr lang="en-SG" sz="3600" dirty="0" smtClean="0"/>
              <a:t>Milestones</a:t>
            </a:r>
          </a:p>
          <a:p>
            <a:pPr lvl="1"/>
            <a:r>
              <a:rPr lang="en-SG" sz="3600" dirty="0" smtClean="0"/>
              <a:t>Iteration </a:t>
            </a:r>
            <a:r>
              <a:rPr lang="en-SG" sz="3600" dirty="0" smtClean="0"/>
              <a:t>3 </a:t>
            </a:r>
            <a:r>
              <a:rPr lang="en-SG" sz="3600" dirty="0" smtClean="0"/>
              <a:t>Review</a:t>
            </a:r>
          </a:p>
          <a:p>
            <a:pPr lvl="1"/>
            <a:r>
              <a:rPr lang="en-SG" sz="3600" dirty="0" smtClean="0"/>
              <a:t>Iteration </a:t>
            </a:r>
            <a:r>
              <a:rPr lang="en-SG" sz="3600" dirty="0"/>
              <a:t>4</a:t>
            </a:r>
            <a:endParaRPr lang="en-SG" sz="3600" dirty="0" smtClean="0"/>
          </a:p>
          <a:p>
            <a:pPr marL="0" indent="0">
              <a:buNone/>
            </a:pPr>
            <a:endParaRPr lang="en-SG" dirty="0" smtClean="0"/>
          </a:p>
          <a:p>
            <a:endParaRPr lang="en-S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Content Page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Manager: </a:t>
            </a:r>
            <a:r>
              <a:rPr lang="en-US" b="1" dirty="0" smtClean="0"/>
              <a:t>Shing Hei </a:t>
            </a:r>
          </a:p>
          <a:p>
            <a:r>
              <a:rPr lang="en-US" dirty="0" smtClean="0"/>
              <a:t>Pair Programmers:</a:t>
            </a:r>
          </a:p>
          <a:p>
            <a:pPr lvl="1"/>
            <a:r>
              <a:rPr lang="en-US" dirty="0" smtClean="0"/>
              <a:t>Remy &amp; Amos</a:t>
            </a:r>
          </a:p>
          <a:p>
            <a:pPr lvl="1"/>
            <a:r>
              <a:rPr lang="en-US" dirty="0" smtClean="0"/>
              <a:t>Jennifer &amp; Chu Qian</a:t>
            </a:r>
          </a:p>
          <a:p>
            <a:r>
              <a:rPr lang="en-US" dirty="0" smtClean="0"/>
              <a:t>Planning </a:t>
            </a:r>
            <a:r>
              <a:rPr lang="en-US" dirty="0" smtClean="0"/>
              <a:t>phase is </a:t>
            </a:r>
            <a:r>
              <a:rPr lang="en-US" dirty="0" smtClean="0"/>
              <a:t>done</a:t>
            </a:r>
          </a:p>
          <a:p>
            <a:r>
              <a:rPr lang="en-US" dirty="0" smtClean="0"/>
              <a:t>Pair programming sessions started for</a:t>
            </a:r>
          </a:p>
          <a:p>
            <a:pPr lvl="1"/>
            <a:r>
              <a:rPr lang="en-SG" dirty="0"/>
              <a:t>Advanced Smartphone Overuse Report </a:t>
            </a:r>
            <a:endParaRPr lang="en-SG" dirty="0" smtClean="0"/>
          </a:p>
          <a:p>
            <a:pPr lvl="1"/>
            <a:r>
              <a:rPr lang="en-SG" dirty="0"/>
              <a:t>Graphical UIs (</a:t>
            </a:r>
            <a:r>
              <a:rPr lang="en-SG" dirty="0" err="1"/>
              <a:t>Heatmap</a:t>
            </a:r>
            <a:r>
              <a:rPr lang="en-SG" dirty="0"/>
              <a:t> and Chart) 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9803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6045" y="2967335"/>
            <a:ext cx="319991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G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  <a:endParaRPr lang="en-SG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79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1837" y="2967335"/>
            <a:ext cx="630832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G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  <a:p>
            <a:pPr algn="ctr"/>
            <a:endParaRPr lang="en-SG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7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4751" y="69756"/>
            <a:ext cx="10515600" cy="1325563"/>
          </a:xfrm>
        </p:spPr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Overall Schedule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164315"/>
              </p:ext>
            </p:extLst>
          </p:nvPr>
        </p:nvGraphicFramePr>
        <p:xfrm>
          <a:off x="824752" y="1395319"/>
          <a:ext cx="10515599" cy="506668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630004"/>
                <a:gridCol w="2443872"/>
                <a:gridCol w="2403636"/>
                <a:gridCol w="2038087"/>
              </a:tblGrid>
              <a:tr h="502672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Iteration</a:t>
                      </a:r>
                      <a:endParaRPr lang="en-SG" sz="20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Start</a:t>
                      </a:r>
                      <a:endParaRPr lang="en-SG" sz="20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End</a:t>
                      </a:r>
                      <a:endParaRPr lang="en-SG" sz="20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Total</a:t>
                      </a:r>
                      <a:r>
                        <a:rPr lang="en-SG" sz="2000" baseline="0" dirty="0" smtClean="0"/>
                        <a:t> Days</a:t>
                      </a:r>
                      <a:endParaRPr lang="en-SG" sz="20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</a:tr>
              <a:tr h="430967">
                <a:tc rowSpan="2">
                  <a:txBody>
                    <a:bodyPr/>
                    <a:lstStyle/>
                    <a:p>
                      <a:r>
                        <a:rPr lang="en-SG" sz="2000" b="1" dirty="0" smtClean="0"/>
                        <a:t>Iteration 1</a:t>
                      </a:r>
                      <a:r>
                        <a:rPr lang="en-SG" sz="2000" b="1" baseline="0" dirty="0" smtClean="0"/>
                        <a:t> </a:t>
                      </a:r>
                      <a:r>
                        <a:rPr lang="en-SG" sz="2000" b="1" dirty="0" smtClean="0"/>
                        <a:t>(Week</a:t>
                      </a:r>
                      <a:r>
                        <a:rPr lang="en-SG" sz="2000" b="1" baseline="0" dirty="0" smtClean="0"/>
                        <a:t> </a:t>
                      </a:r>
                      <a:r>
                        <a:rPr lang="en-SG" sz="2000" b="1" dirty="0" smtClean="0"/>
                        <a:t>5 – Week 7)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17 September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27 September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11 days</a:t>
                      </a:r>
                      <a:endParaRPr lang="en-SG" sz="2000" b="1" dirty="0"/>
                    </a:p>
                  </a:txBody>
                  <a:tcPr/>
                </a:tc>
              </a:tr>
              <a:tr h="4309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en-SG" sz="2000" b="1" baseline="300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sz="2000" b="1" dirty="0" smtClean="0">
                          <a:solidFill>
                            <a:schemeClr val="tx1"/>
                          </a:solidFill>
                        </a:rPr>
                        <a:t>September</a:t>
                      </a:r>
                      <a:r>
                        <a:rPr lang="en-SG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SG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solidFill>
                            <a:schemeClr val="tx1"/>
                          </a:solidFill>
                        </a:rPr>
                        <a:t>30 September</a:t>
                      </a:r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en-SG" sz="2000" b="1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en-SG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BDBA9"/>
                    </a:solidFill>
                  </a:tcPr>
                </a:tc>
              </a:tr>
              <a:tr h="236687">
                <a:tc rowSpan="2">
                  <a:txBody>
                    <a:bodyPr/>
                    <a:lstStyle/>
                    <a:p>
                      <a:r>
                        <a:rPr lang="en-SG" sz="2000" b="1" dirty="0" smtClean="0"/>
                        <a:t>Iteration 2</a:t>
                      </a:r>
                      <a:r>
                        <a:rPr lang="en-SG" sz="2000" b="1" baseline="0" dirty="0" smtClean="0"/>
                        <a:t> </a:t>
                      </a:r>
                      <a:r>
                        <a:rPr lang="en-SG" sz="2000" b="1" dirty="0" smtClean="0"/>
                        <a:t>(Week 7 – Week 8)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 October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8 </a:t>
                      </a:r>
                      <a:r>
                        <a:rPr lang="en-SG" sz="2000" b="1" dirty="0" smtClean="0"/>
                        <a:t>October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8 days</a:t>
                      </a:r>
                      <a:endParaRPr lang="en-SG" sz="2000" b="1" dirty="0"/>
                    </a:p>
                  </a:txBody>
                  <a:tcPr/>
                </a:tc>
              </a:tr>
              <a:tr h="23668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 October</a:t>
                      </a:r>
                      <a:endParaRPr lang="en-SG" sz="2000" b="1" dirty="0"/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9</a:t>
                      </a:r>
                      <a:r>
                        <a:rPr lang="en-SG" sz="2000" b="1" baseline="0" dirty="0" smtClean="0"/>
                        <a:t> October</a:t>
                      </a:r>
                      <a:endParaRPr lang="en-SG" sz="2000" b="1" dirty="0"/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9 days</a:t>
                      </a:r>
                      <a:endParaRPr lang="en-SG" sz="2000" b="1" dirty="0"/>
                    </a:p>
                  </a:txBody>
                  <a:tcPr>
                    <a:solidFill>
                      <a:srgbClr val="7BDBA9"/>
                    </a:solidFill>
                  </a:tcPr>
                </a:tc>
              </a:tr>
              <a:tr h="502672">
                <a:tc rowSpan="2">
                  <a:txBody>
                    <a:bodyPr/>
                    <a:lstStyle/>
                    <a:p>
                      <a:r>
                        <a:rPr lang="en-SG" sz="2000" b="1" dirty="0" smtClean="0"/>
                        <a:t>Iteration 3 (Week 8 – Week 10)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9 October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19 October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11 days</a:t>
                      </a:r>
                      <a:endParaRPr lang="en-SG" sz="2000" b="1" dirty="0"/>
                    </a:p>
                  </a:txBody>
                  <a:tcPr/>
                </a:tc>
              </a:tr>
              <a:tr h="395899">
                <a:tc vMerge="1">
                  <a:txBody>
                    <a:bodyPr/>
                    <a:lstStyle/>
                    <a:p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October </a:t>
                      </a:r>
                      <a:endParaRPr lang="en-SG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 October </a:t>
                      </a:r>
                      <a:endParaRPr lang="en-SG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 days </a:t>
                      </a:r>
                      <a:endParaRPr lang="en-SG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BDBA9"/>
                    </a:solidFill>
                  </a:tcPr>
                </a:tc>
              </a:tr>
              <a:tr h="50267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Iteration 4 (Week 10 – Week 11) </a:t>
                      </a:r>
                      <a:endParaRPr lang="en-SG" sz="20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 </a:t>
                      </a:r>
                      <a:r>
                        <a:rPr lang="en-SG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October </a:t>
                      </a:r>
                      <a:endParaRPr lang="en-SG" sz="20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 October</a:t>
                      </a:r>
                      <a:endParaRPr lang="en-SG" sz="20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</a:t>
                      </a:r>
                      <a:r>
                        <a:rPr lang="en-SG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en-SG" sz="20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502672"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Iteration 5 (Week</a:t>
                      </a:r>
                      <a:r>
                        <a:rPr lang="en-SG" sz="2000" b="1" baseline="0" dirty="0" smtClean="0"/>
                        <a:t> 11 </a:t>
                      </a:r>
                      <a:r>
                        <a:rPr lang="en-SG" sz="2000" b="1" dirty="0" smtClean="0"/>
                        <a:t>–</a:t>
                      </a:r>
                      <a:r>
                        <a:rPr lang="en-SG" sz="2000" b="1" baseline="0" dirty="0" smtClean="0"/>
                        <a:t> Week 12)</a:t>
                      </a:r>
                      <a:endParaRPr lang="en-SG" sz="2000" b="1" dirty="0"/>
                    </a:p>
                  </a:txBody>
                  <a:tcPr>
                    <a:solidFill>
                      <a:srgbClr val="E6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29 October</a:t>
                      </a:r>
                      <a:endParaRPr lang="en-SG" sz="2000" b="1" dirty="0"/>
                    </a:p>
                  </a:txBody>
                  <a:tcPr>
                    <a:solidFill>
                      <a:srgbClr val="E6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7 November</a:t>
                      </a:r>
                      <a:endParaRPr lang="en-SG" sz="2000" b="1" dirty="0"/>
                    </a:p>
                  </a:txBody>
                  <a:tcPr>
                    <a:solidFill>
                      <a:srgbClr val="E6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10 days</a:t>
                      </a:r>
                      <a:endParaRPr lang="en-SG" sz="2000" b="1" dirty="0"/>
                    </a:p>
                  </a:txBody>
                  <a:tcPr>
                    <a:solidFill>
                      <a:srgbClr val="E6CFCC"/>
                    </a:solidFill>
                  </a:tcPr>
                </a:tc>
              </a:tr>
              <a:tr h="502672"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Iteration 6 (Week </a:t>
                      </a:r>
                      <a:r>
                        <a:rPr lang="en-SG" sz="2000" b="1" dirty="0" smtClean="0"/>
                        <a:t>12</a:t>
                      </a:r>
                      <a:r>
                        <a:rPr lang="en-SG" sz="2000" b="1" baseline="0" dirty="0" smtClean="0"/>
                        <a:t> – Week 14</a:t>
                      </a:r>
                      <a:r>
                        <a:rPr lang="en-SG" sz="2000" b="1" dirty="0" smtClean="0"/>
                        <a:t>)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7 November 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18</a:t>
                      </a:r>
                      <a:r>
                        <a:rPr lang="en-SG" sz="2000" b="1" baseline="0" dirty="0" smtClean="0"/>
                        <a:t> </a:t>
                      </a:r>
                      <a:r>
                        <a:rPr lang="en-SG" sz="2000" b="1" dirty="0" smtClean="0"/>
                        <a:t>November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12 </a:t>
                      </a:r>
                      <a:r>
                        <a:rPr lang="en-SG" sz="2000" b="1" dirty="0" smtClean="0"/>
                        <a:t>days</a:t>
                      </a:r>
                      <a:endParaRPr lang="en-SG" sz="2000" b="1" dirty="0"/>
                    </a:p>
                  </a:txBody>
                  <a:tcPr/>
                </a:tc>
              </a:tr>
              <a:tr h="502672"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Buffer Days (for presentation)</a:t>
                      </a:r>
                      <a:endParaRPr lang="en-SG" sz="2000" b="1" dirty="0"/>
                    </a:p>
                  </a:txBody>
                  <a:tcPr>
                    <a:solidFill>
                      <a:srgbClr val="E6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19</a:t>
                      </a:r>
                      <a:r>
                        <a:rPr lang="en-SG" sz="2000" b="1" baseline="30000" dirty="0" smtClean="0"/>
                        <a:t> </a:t>
                      </a:r>
                      <a:r>
                        <a:rPr lang="en-SG" sz="2000" b="1" baseline="0" dirty="0" smtClean="0"/>
                        <a:t> November </a:t>
                      </a:r>
                      <a:endParaRPr lang="en-SG" sz="2000" b="1" dirty="0"/>
                    </a:p>
                  </a:txBody>
                  <a:tcPr>
                    <a:solidFill>
                      <a:srgbClr val="E6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20 November </a:t>
                      </a:r>
                      <a:endParaRPr lang="en-SG" sz="2000" b="1" dirty="0"/>
                    </a:p>
                  </a:txBody>
                  <a:tcPr>
                    <a:solidFill>
                      <a:srgbClr val="E6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2 days </a:t>
                      </a:r>
                      <a:endParaRPr lang="en-SG" sz="2000" b="1" dirty="0"/>
                    </a:p>
                  </a:txBody>
                  <a:tcPr>
                    <a:solidFill>
                      <a:srgbClr val="E6C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3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001"/>
            <a:ext cx="10515600" cy="1325563"/>
          </a:xfrm>
        </p:spPr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Overall Schedule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340041"/>
              </p:ext>
            </p:extLst>
          </p:nvPr>
        </p:nvGraphicFramePr>
        <p:xfrm>
          <a:off x="942476" y="3654137"/>
          <a:ext cx="11079367" cy="1463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52259"/>
                <a:gridCol w="852259"/>
                <a:gridCol w="852259"/>
                <a:gridCol w="852259"/>
                <a:gridCol w="852259"/>
                <a:gridCol w="852259"/>
                <a:gridCol w="852259"/>
                <a:gridCol w="852259"/>
                <a:gridCol w="852259"/>
                <a:gridCol w="852259"/>
                <a:gridCol w="852259"/>
                <a:gridCol w="852259"/>
                <a:gridCol w="852259"/>
              </a:tblGrid>
              <a:tr h="288268">
                <a:tc gridSpan="2">
                  <a:txBody>
                    <a:bodyPr/>
                    <a:lstStyle/>
                    <a:p>
                      <a:r>
                        <a:rPr lang="en-SG" dirty="0" smtClean="0"/>
                        <a:t>14</a:t>
                      </a:r>
                      <a:r>
                        <a:rPr lang="en-SG" baseline="0" dirty="0" smtClean="0"/>
                        <a:t> days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 smtClean="0"/>
                        <a:t>9 days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baseline="0" dirty="0" smtClean="0"/>
                        <a:t>13 </a:t>
                      </a:r>
                      <a:r>
                        <a:rPr lang="en-SG" baseline="0" dirty="0" smtClean="0"/>
                        <a:t>days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 smtClean="0"/>
                        <a:t>10 days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 smtClean="0"/>
                        <a:t>10 </a:t>
                      </a:r>
                      <a:r>
                        <a:rPr lang="en-SG" dirty="0" smtClean="0"/>
                        <a:t>days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12 </a:t>
                      </a:r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days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Buffer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4319">
                <a:tc gridSpan="2">
                  <a:txBody>
                    <a:bodyPr/>
                    <a:lstStyle/>
                    <a:p>
                      <a:r>
                        <a:rPr lang="en-SG" baseline="0" dirty="0" smtClean="0">
                          <a:solidFill>
                            <a:srgbClr val="FF0000"/>
                          </a:solidFill>
                        </a:rPr>
                        <a:t>64.85 </a:t>
                      </a:r>
                      <a:r>
                        <a:rPr lang="en-SG" baseline="0" dirty="0" smtClean="0">
                          <a:solidFill>
                            <a:srgbClr val="FF0000"/>
                          </a:solidFill>
                        </a:rPr>
                        <a:t>hours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83.67 </a:t>
                      </a:r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hours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82.34</a:t>
                      </a:r>
                      <a:r>
                        <a:rPr lang="en-SG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hours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 smtClean="0"/>
                        <a:t>86 </a:t>
                      </a:r>
                      <a:r>
                        <a:rPr lang="en-SG" dirty="0" smtClean="0"/>
                        <a:t>hours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 smtClean="0"/>
                        <a:t>70 </a:t>
                      </a:r>
                      <a:r>
                        <a:rPr lang="en-SG" dirty="0" smtClean="0"/>
                        <a:t>hours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33 </a:t>
                      </a:r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hours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</a:t>
                      </a:r>
                      <a:r>
                        <a:rPr lang="en-SG" baseline="0" dirty="0" smtClean="0"/>
                        <a:t> </a:t>
                      </a:r>
                      <a:r>
                        <a:rPr lang="en-SG" dirty="0" smtClean="0"/>
                        <a:t>days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4319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P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NP</a:t>
                      </a:r>
                      <a:endParaRPr lang="en-SG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P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NP</a:t>
                      </a:r>
                      <a:endParaRPr lang="en-SG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P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NP</a:t>
                      </a:r>
                      <a:endParaRPr lang="en-SG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P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NP</a:t>
                      </a:r>
                      <a:endParaRPr lang="en-SG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P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NP</a:t>
                      </a:r>
                      <a:endParaRPr lang="en-SG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NP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4319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46.35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18.5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72.67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63.84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18.5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67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19</a:t>
                      </a:r>
                      <a:endParaRPr lang="en-SG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52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18</a:t>
                      </a:r>
                      <a:endParaRPr lang="en-SG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S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937647" y="5466157"/>
            <a:ext cx="11084202" cy="414011"/>
          </a:xfrm>
          <a:prstGeom prst="rightArrow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Wave 9"/>
          <p:cNvSpPr/>
          <p:nvPr/>
        </p:nvSpPr>
        <p:spPr>
          <a:xfrm>
            <a:off x="1026697" y="1700494"/>
            <a:ext cx="1058779" cy="559217"/>
          </a:xfrm>
          <a:prstGeom prst="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Wave 10"/>
          <p:cNvSpPr/>
          <p:nvPr/>
        </p:nvSpPr>
        <p:spPr>
          <a:xfrm>
            <a:off x="10963069" y="1802517"/>
            <a:ext cx="1058779" cy="559217"/>
          </a:xfrm>
          <a:prstGeom prst="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26698" y="2183777"/>
            <a:ext cx="0" cy="1452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984764" y="2326508"/>
            <a:ext cx="12030" cy="13860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8000" y="3280504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12541" y="3250430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79877" y="3280504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9760" y="3280504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44301" y="3250668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666429" y="3250430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139" y="5100671"/>
            <a:ext cx="89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chemeClr val="accent6">
                    <a:lumMod val="50000"/>
                  </a:schemeClr>
                </a:solidFill>
              </a:rPr>
              <a:t>WEEK</a:t>
            </a:r>
            <a:endParaRPr lang="en-SG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1114" y="5126631"/>
            <a:ext cx="39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83041" y="5138750"/>
            <a:ext cx="39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7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70873" y="5124745"/>
            <a:ext cx="39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8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83346" y="5151552"/>
            <a:ext cx="42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21888" y="5138750"/>
            <a:ext cx="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970692" y="5138750"/>
            <a:ext cx="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12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615490" y="5151552"/>
            <a:ext cx="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14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75569" y="1672894"/>
            <a:ext cx="326472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b="1" u="sng" dirty="0" smtClean="0"/>
              <a:t>Legend:</a:t>
            </a:r>
          </a:p>
          <a:p>
            <a:r>
              <a:rPr lang="en-SG" sz="2400" dirty="0" smtClean="0"/>
              <a:t>P </a:t>
            </a:r>
            <a:r>
              <a:rPr lang="en-SG" sz="2400" dirty="0" smtClean="0">
                <a:sym typeface="Wingdings" panose="05000000000000000000" pitchFamily="2" charset="2"/>
              </a:rPr>
              <a:t> Programming</a:t>
            </a:r>
          </a:p>
          <a:p>
            <a:r>
              <a:rPr lang="en-SG" sz="2400" dirty="0" smtClean="0">
                <a:sym typeface="Wingdings" panose="05000000000000000000" pitchFamily="2" charset="2"/>
              </a:rPr>
              <a:t>NP  Non-programming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1867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24" y="109631"/>
            <a:ext cx="10376647" cy="885452"/>
          </a:xfrm>
        </p:spPr>
        <p:txBody>
          <a:bodyPr>
            <a:normAutofit/>
          </a:bodyPr>
          <a:lstStyle/>
          <a:p>
            <a:r>
              <a:rPr lang="en-SG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Programming Hours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06601"/>
              </p:ext>
            </p:extLst>
          </p:nvPr>
        </p:nvGraphicFramePr>
        <p:xfrm>
          <a:off x="1586755" y="995083"/>
          <a:ext cx="8937810" cy="5582117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89635"/>
                <a:gridCol w="1489635"/>
                <a:gridCol w="1489635"/>
                <a:gridCol w="1489635"/>
                <a:gridCol w="1489635"/>
                <a:gridCol w="1489635"/>
              </a:tblGrid>
              <a:tr h="74302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 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Jennifer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Amos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Shing Hei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Remy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Chu Qian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</a:tr>
              <a:tr h="74302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>
                          <a:effectLst/>
                        </a:rPr>
                        <a:t>Iteration 1</a:t>
                      </a:r>
                      <a:endParaRPr lang="en-SG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29.85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16.5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16.5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29.85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 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solidFill>
                      <a:srgbClr val="C6F0DA"/>
                    </a:solidFill>
                  </a:tcPr>
                </a:tc>
              </a:tr>
              <a:tr h="74302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>
                          <a:effectLst/>
                        </a:rPr>
                        <a:t>Iteration 2</a:t>
                      </a:r>
                      <a:endParaRPr lang="en-SG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38.58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>
                          <a:effectLst/>
                        </a:rPr>
                        <a:t>34.09</a:t>
                      </a:r>
                      <a:endParaRPr lang="en-SG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38.58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 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solidFill>
                      <a:srgbClr val="C6F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34.09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</a:tr>
              <a:tr h="74302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>
                          <a:effectLst/>
                        </a:rPr>
                        <a:t>Iteration 3</a:t>
                      </a:r>
                      <a:endParaRPr lang="en-SG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 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solidFill>
                      <a:srgbClr val="C6F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31.97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>
                          <a:effectLst/>
                        </a:rPr>
                        <a:t>31.97</a:t>
                      </a:r>
                      <a:endParaRPr lang="en-SG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31.87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31.87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</a:tr>
              <a:tr h="74302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 smtClean="0">
                          <a:effectLst/>
                        </a:rPr>
                        <a:t>Iteration 4 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30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37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 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solidFill>
                      <a:srgbClr val="C6F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37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30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</a:tr>
              <a:tr h="74302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Iteration 5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>
                          <a:effectLst/>
                        </a:rPr>
                        <a:t>22</a:t>
                      </a:r>
                      <a:endParaRPr lang="en-SG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 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solidFill>
                      <a:srgbClr val="C6F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>
                          <a:effectLst/>
                        </a:rPr>
                        <a:t>30</a:t>
                      </a:r>
                      <a:endParaRPr lang="en-SG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30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22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</a:tr>
              <a:tr h="74302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Iteration 6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>
                          <a:effectLst/>
                        </a:rPr>
                        <a:t>10</a:t>
                      </a:r>
                      <a:endParaRPr lang="en-SG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>
                          <a:effectLst/>
                        </a:rPr>
                        <a:t>10</a:t>
                      </a:r>
                      <a:endParaRPr lang="en-SG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>
                          <a:effectLst/>
                        </a:rPr>
                        <a:t>15</a:t>
                      </a:r>
                      <a:endParaRPr lang="en-SG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 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solidFill>
                      <a:srgbClr val="C6F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15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/>
                </a:tc>
              </a:tr>
              <a:tr h="38094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Total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130.43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129.56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132.05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128.72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b="1" u="none" strike="noStrike" dirty="0">
                          <a:effectLst/>
                        </a:rPr>
                        <a:t>132.96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" marR="9144" marT="9144" marB="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67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89372" y="2708447"/>
            <a:ext cx="1800000" cy="324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6489372" y="3248447"/>
            <a:ext cx="1800000" cy="270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4689372" y="3788447"/>
            <a:ext cx="1800000" cy="216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1089372" y="4868447"/>
            <a:ext cx="1800000" cy="108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2889372" y="4328447"/>
            <a:ext cx="1800000" cy="162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2979470" y="3873781"/>
            <a:ext cx="1254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PM Review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4349" y="4222116"/>
            <a:ext cx="16401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Supervisor</a:t>
            </a:r>
          </a:p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Meeting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6867" y="3142116"/>
            <a:ext cx="16604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Supervisor</a:t>
            </a:r>
          </a:p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Meeting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98645" y="2495785"/>
            <a:ext cx="16604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Supervisor</a:t>
            </a:r>
          </a:p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Meeting 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31635" y="2041858"/>
            <a:ext cx="198523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User Acceptance Test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101392" y="2168447"/>
            <a:ext cx="1800000" cy="378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9996755" y="1652268"/>
            <a:ext cx="198523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Final Presentation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Milestones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48" y="5953294"/>
            <a:ext cx="8878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WEEK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8920" y="5978170"/>
            <a:ext cx="2609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 smtClean="0">
              <a:ln/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93590" y="5978170"/>
            <a:ext cx="2609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 smtClean="0">
              <a:ln/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31478" y="5980838"/>
            <a:ext cx="2609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69366" y="5987619"/>
            <a:ext cx="48219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smtClean="0">
                <a:ln/>
                <a:solidFill>
                  <a:schemeClr val="accent5">
                    <a:lumMod val="75000"/>
                  </a:schemeClr>
                </a:solidFill>
              </a:rPr>
              <a:t>10</a:t>
            </a:r>
            <a:endParaRPr lang="en-US" b="1" dirty="0" smtClean="0">
              <a:ln/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28469" y="5980025"/>
            <a:ext cx="4898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955965" y="5978170"/>
            <a:ext cx="4272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8115" y="5138447"/>
            <a:ext cx="17812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Chu Qian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48283" y="5146837"/>
            <a:ext cx="11641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Remy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97328" y="5138447"/>
            <a:ext cx="15840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Jennifer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63080" y="5138447"/>
            <a:ext cx="18405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 err="1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Shing</a:t>
            </a:r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cap="none" spc="0" dirty="0" err="1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Hei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545291" y="5138447"/>
            <a:ext cx="11833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Amos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407320" y="5138447"/>
            <a:ext cx="11641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Remy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640802" y="5978170"/>
            <a:ext cx="4272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744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Planned Iterations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830104"/>
              </p:ext>
            </p:extLst>
          </p:nvPr>
        </p:nvGraphicFramePr>
        <p:xfrm>
          <a:off x="838200" y="1825625"/>
          <a:ext cx="10515600" cy="393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69892"/>
                <a:gridCol w="8445708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Tasks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Iteration</a:t>
                      </a:r>
                      <a:r>
                        <a:rPr lang="en-US" sz="2400" baseline="0" dirty="0" smtClean="0"/>
                        <a:t> 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Bootstrap</a:t>
                      </a:r>
                      <a:r>
                        <a:rPr lang="en-US" sz="2400" baseline="0" dirty="0" smtClean="0"/>
                        <a:t> and Login Functionality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Iteration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Basic App Reports,</a:t>
                      </a:r>
                      <a:r>
                        <a:rPr lang="en-US" sz="2400" baseline="0" dirty="0" smtClean="0"/>
                        <a:t> Top-K and Smartphone Overuse Report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Iteration</a:t>
                      </a:r>
                      <a:r>
                        <a:rPr lang="en-US" sz="2400" baseline="0" dirty="0" smtClean="0"/>
                        <a:t> 3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Loading/Deleting Location</a:t>
                      </a:r>
                      <a:r>
                        <a:rPr lang="en-US" sz="2400" baseline="0" dirty="0" smtClean="0"/>
                        <a:t> data, </a:t>
                      </a:r>
                      <a:r>
                        <a:rPr lang="en-US" sz="2400" baseline="0" dirty="0" err="1" smtClean="0"/>
                        <a:t>Heatmap</a:t>
                      </a:r>
                      <a:r>
                        <a:rPr lang="en-US" sz="2400" baseline="0" dirty="0" smtClean="0"/>
                        <a:t>, Social Activeness Report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Iteration</a:t>
                      </a:r>
                      <a:r>
                        <a:rPr lang="en-US" sz="2400" baseline="0" dirty="0" smtClean="0"/>
                        <a:t> 4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Graphical UIs, Advanced</a:t>
                      </a:r>
                      <a:r>
                        <a:rPr lang="en-US" sz="2400" baseline="0" dirty="0" smtClean="0"/>
                        <a:t> Smartphone Overuse Report, </a:t>
                      </a:r>
                      <a:r>
                        <a:rPr lang="en-SG" sz="2400" baseline="0" dirty="0" smtClean="0"/>
                        <a:t>Changes to reflect Wiki requirements &amp; Code Clean-up</a:t>
                      </a:r>
                      <a:endParaRPr lang="en-US" sz="2400" baseline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Iteration</a:t>
                      </a:r>
                      <a:r>
                        <a:rPr lang="en-US" sz="2400" baseline="0" dirty="0" smtClean="0"/>
                        <a:t> 5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Optimisation</a:t>
                      </a:r>
                      <a:r>
                        <a:rPr lang="en-US" sz="2400" baseline="0" dirty="0" smtClean="0"/>
                        <a:t> of functionalities &amp; Code Clean-up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Iteration</a:t>
                      </a:r>
                      <a:r>
                        <a:rPr lang="en-US" sz="2400" baseline="0" dirty="0" smtClean="0"/>
                        <a:t> 6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Improvements</a:t>
                      </a:r>
                      <a:r>
                        <a:rPr lang="en-US" sz="2400" baseline="0" dirty="0" smtClean="0"/>
                        <a:t> of functions after UAT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Role Rotation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627197"/>
              </p:ext>
            </p:extLst>
          </p:nvPr>
        </p:nvGraphicFramePr>
        <p:xfrm>
          <a:off x="838200" y="1825625"/>
          <a:ext cx="10515600" cy="34338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59865"/>
                <a:gridCol w="1659865"/>
                <a:gridCol w="3132880"/>
                <a:gridCol w="4062990"/>
              </a:tblGrid>
              <a:tr h="490997">
                <a:tc>
                  <a:txBody>
                    <a:bodyPr/>
                    <a:lstStyle/>
                    <a:p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PM</a:t>
                      </a:r>
                      <a:endParaRPr lang="en-SG" sz="24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Pair 1</a:t>
                      </a:r>
                      <a:endParaRPr lang="en-SG" sz="24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Pair 2</a:t>
                      </a:r>
                      <a:endParaRPr lang="en-SG" sz="24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516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Iteration 1</a:t>
                      </a:r>
                      <a:endParaRPr lang="en-SG" sz="24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Chu Qian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Remy &amp; Jennifer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Amos &amp; </a:t>
                      </a:r>
                      <a:r>
                        <a:rPr lang="en-SG" sz="2400" dirty="0" err="1" smtClean="0"/>
                        <a:t>Shing</a:t>
                      </a:r>
                      <a:r>
                        <a:rPr lang="en-SG" sz="2400" dirty="0" smtClean="0"/>
                        <a:t> </a:t>
                      </a:r>
                      <a:r>
                        <a:rPr lang="en-SG" sz="2400" dirty="0" err="1" smtClean="0"/>
                        <a:t>Hei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62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Iteration 2</a:t>
                      </a:r>
                      <a:endParaRPr lang="en-SG" sz="24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Remy 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Amos &amp;</a:t>
                      </a:r>
                      <a:r>
                        <a:rPr lang="en-SG" sz="2400" baseline="0" dirty="0" smtClean="0"/>
                        <a:t> Chu Qian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Jennifer &amp; </a:t>
                      </a:r>
                      <a:r>
                        <a:rPr lang="en-SG" sz="2400" dirty="0" err="1" smtClean="0"/>
                        <a:t>Shing</a:t>
                      </a:r>
                      <a:r>
                        <a:rPr lang="en-SG" sz="2400" dirty="0" smtClean="0"/>
                        <a:t> </a:t>
                      </a:r>
                      <a:r>
                        <a:rPr lang="en-SG" sz="2400" dirty="0" err="1" smtClean="0"/>
                        <a:t>Hei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90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Iteration 3</a:t>
                      </a:r>
                      <a:endParaRPr lang="en-SG" sz="24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Jennifer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Remy &amp; Chu Qian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Amos &amp; </a:t>
                      </a:r>
                      <a:r>
                        <a:rPr lang="en-SG" sz="2400" dirty="0" err="1" smtClean="0"/>
                        <a:t>Shing</a:t>
                      </a:r>
                      <a:r>
                        <a:rPr lang="en-SG" sz="2400" baseline="0" dirty="0" smtClean="0"/>
                        <a:t> </a:t>
                      </a:r>
                      <a:r>
                        <a:rPr lang="en-SG" sz="2400" baseline="0" dirty="0" err="1" smtClean="0"/>
                        <a:t>Hei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90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Iteration 4</a:t>
                      </a:r>
                      <a:endParaRPr lang="en-SG" sz="24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Shing</a:t>
                      </a:r>
                      <a:r>
                        <a:rPr lang="en-SG" sz="2400" baseline="0" dirty="0" smtClean="0"/>
                        <a:t> Hei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Amos &amp; Remy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Chu Qian &amp; Jennifer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90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Iteration 5</a:t>
                      </a:r>
                      <a:endParaRPr lang="en-SG" sz="24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Amos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Remy &amp; </a:t>
                      </a:r>
                      <a:r>
                        <a:rPr lang="en-SG" sz="2400" dirty="0" err="1" smtClean="0"/>
                        <a:t>Shing</a:t>
                      </a:r>
                      <a:r>
                        <a:rPr lang="en-SG" sz="2400" dirty="0" smtClean="0"/>
                        <a:t> </a:t>
                      </a:r>
                      <a:r>
                        <a:rPr lang="en-SG" sz="2400" dirty="0" err="1" smtClean="0"/>
                        <a:t>Hei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Jennifer &amp;</a:t>
                      </a:r>
                      <a:r>
                        <a:rPr lang="en-SG" sz="2400" baseline="0" dirty="0" smtClean="0"/>
                        <a:t> Chu Qian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90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Iteration 6</a:t>
                      </a:r>
                      <a:endParaRPr lang="en-SG" sz="24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Remy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Amos &amp; Jennifer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 err="1" smtClean="0"/>
                        <a:t>Shing</a:t>
                      </a:r>
                      <a:r>
                        <a:rPr lang="en-SG" sz="2400" dirty="0" smtClean="0"/>
                        <a:t> </a:t>
                      </a:r>
                      <a:r>
                        <a:rPr lang="en-SG" sz="2400" dirty="0" err="1" smtClean="0"/>
                        <a:t>Hei</a:t>
                      </a:r>
                      <a:r>
                        <a:rPr lang="en-SG" sz="2400" dirty="0" smtClean="0"/>
                        <a:t> &amp; Chu Qian</a:t>
                      </a:r>
                      <a:endParaRPr lang="en-SG" sz="24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11086" y="2472191"/>
            <a:ext cx="9144000" cy="2387600"/>
          </a:xfrm>
        </p:spPr>
        <p:txBody>
          <a:bodyPr>
            <a:normAutofit/>
          </a:bodyPr>
          <a:lstStyle/>
          <a:p>
            <a:r>
              <a:rPr lang="en-SG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Overview</a:t>
            </a:r>
            <a:r>
              <a:rPr lang="en-SG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SG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6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7039</TotalTime>
  <Words>1129</Words>
  <Application>Microsoft Office PowerPoint</Application>
  <PresentationFormat>Widescreen</PresentationFormat>
  <Paragraphs>424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  Supervisor Meeting 3  </vt:lpstr>
      <vt:lpstr>PowerPoint Presentation</vt:lpstr>
      <vt:lpstr>Overall Schedule</vt:lpstr>
      <vt:lpstr>Overall Schedule</vt:lpstr>
      <vt:lpstr>Programming Hours </vt:lpstr>
      <vt:lpstr>Milestones</vt:lpstr>
      <vt:lpstr>Planned Iterations</vt:lpstr>
      <vt:lpstr>Role Rotation</vt:lpstr>
      <vt:lpstr>Iteration Overview </vt:lpstr>
      <vt:lpstr>Iteration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Iteration 3 Review</vt:lpstr>
      <vt:lpstr>Schedule Metrics</vt:lpstr>
      <vt:lpstr>Iteration 3 Metrics</vt:lpstr>
      <vt:lpstr>Learning Points</vt:lpstr>
      <vt:lpstr>Iteration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 PONG</dc:title>
  <dc:creator>Chu Qian Koh</dc:creator>
  <cp:lastModifiedBy>TANG Shing Hei</cp:lastModifiedBy>
  <cp:revision>291</cp:revision>
  <dcterms:created xsi:type="dcterms:W3CDTF">2015-09-19T09:46:58Z</dcterms:created>
  <dcterms:modified xsi:type="dcterms:W3CDTF">2015-10-25T16:00:29Z</dcterms:modified>
</cp:coreProperties>
</file>