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1" r:id="rId1"/>
  </p:sldMasterIdLst>
  <p:notesMasterIdLst>
    <p:notesMasterId r:id="rId25"/>
  </p:notesMasterIdLst>
  <p:sldIdLst>
    <p:sldId id="293" r:id="rId2"/>
    <p:sldId id="270" r:id="rId3"/>
    <p:sldId id="258" r:id="rId4"/>
    <p:sldId id="257" r:id="rId5"/>
    <p:sldId id="292" r:id="rId6"/>
    <p:sldId id="259" r:id="rId7"/>
    <p:sldId id="280" r:id="rId8"/>
    <p:sldId id="286" r:id="rId9"/>
    <p:sldId id="276" r:id="rId10"/>
    <p:sldId id="260" r:id="rId11"/>
    <p:sldId id="261" r:id="rId12"/>
    <p:sldId id="266" r:id="rId13"/>
    <p:sldId id="267" r:id="rId14"/>
    <p:sldId id="268" r:id="rId15"/>
    <p:sldId id="269" r:id="rId16"/>
    <p:sldId id="287" r:id="rId17"/>
    <p:sldId id="288" r:id="rId18"/>
    <p:sldId id="291" r:id="rId19"/>
    <p:sldId id="295" r:id="rId20"/>
    <p:sldId id="274" r:id="rId21"/>
    <p:sldId id="294" r:id="rId22"/>
    <p:sldId id="271" r:id="rId23"/>
    <p:sldId id="26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DBA9"/>
    <a:srgbClr val="E6CFCC"/>
    <a:srgbClr val="D2ADA6"/>
    <a:srgbClr val="C6F0DA"/>
    <a:srgbClr val="FFCCCC"/>
    <a:srgbClr val="FF8585"/>
    <a:srgbClr val="FF4343"/>
    <a:srgbClr val="188250"/>
    <a:srgbClr val="00FF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8" autoAdjust="0"/>
    <p:restoredTop sz="91932" autoAdjust="0"/>
  </p:normalViewPr>
  <p:slideViewPr>
    <p:cSldViewPr snapToGrid="0">
      <p:cViewPr varScale="1">
        <p:scale>
          <a:sx n="63" d="100"/>
          <a:sy n="63" d="100"/>
        </p:scale>
        <p:origin x="945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19073-A401-4534-8D16-261704236DD1}" type="datetimeFigureOut">
              <a:rPr lang="en-SG" smtClean="0"/>
              <a:t>26/10/2015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36EC4-DC2E-439A-9E68-904E134605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3554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Standard</a:t>
            </a:r>
            <a:r>
              <a:rPr lang="en-SG" baseline="0" dirty="0" smtClean="0"/>
              <a:t> deviation of </a:t>
            </a:r>
            <a:r>
              <a:rPr lang="en-SG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13.0744</a:t>
            </a:r>
            <a:r>
              <a:rPr lang="en-SG" dirty="0" smtClean="0"/>
              <a:t> hours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36EC4-DC2E-439A-9E68-904E13460540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8156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But we</a:t>
            </a:r>
            <a:r>
              <a:rPr lang="en-SG" baseline="0" dirty="0" smtClean="0"/>
              <a:t> only shifted some of the code clean-up to the next </a:t>
            </a:r>
            <a:r>
              <a:rPr lang="en-SG" baseline="0" dirty="0" err="1" smtClean="0"/>
              <a:t>iter</a:t>
            </a:r>
            <a:endParaRPr lang="en-SG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36EC4-DC2E-439A-9E68-904E13460540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7133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26/10/2015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785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26/10/2015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174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26/10/2015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986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26/10/2015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702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26/10/2015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90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26/10/2015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183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26/10/2015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932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26/10/2015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192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26/10/2015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610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26/10/2015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963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26/10/2015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449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CDFC8-5659-4678-9450-66B0D1771584}" type="datetimeFigureOut">
              <a:rPr lang="en-SG" smtClean="0"/>
              <a:t>26/10/2015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628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73434"/>
            <a:ext cx="9144000" cy="2387600"/>
          </a:xfrm>
        </p:spPr>
        <p:txBody>
          <a:bodyPr/>
          <a:lstStyle/>
          <a:p>
            <a:r>
              <a:rPr lang="en-SG" dirty="0" smtClean="0"/>
              <a:t>SUPERVISOR MEETING 3</a:t>
            </a:r>
            <a:br>
              <a:rPr lang="en-SG" dirty="0" smtClean="0"/>
            </a:br>
            <a:r>
              <a:rPr lang="en-SG" sz="4800" dirty="0" smtClean="0"/>
              <a:t>27</a:t>
            </a:r>
            <a:r>
              <a:rPr lang="en-SG" sz="4800" baseline="30000" dirty="0" smtClean="0"/>
              <a:t>TH</a:t>
            </a:r>
            <a:r>
              <a:rPr lang="en-SG" sz="4800" dirty="0" smtClean="0"/>
              <a:t> October</a:t>
            </a:r>
            <a:endParaRPr lang="en-SG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6594"/>
            <a:ext cx="9596284" cy="2684206"/>
          </a:xfrm>
        </p:spPr>
        <p:txBody>
          <a:bodyPr>
            <a:normAutofit fontScale="70000" lnSpcReduction="20000"/>
          </a:bodyPr>
          <a:lstStyle/>
          <a:p>
            <a:r>
              <a:rPr lang="en-SG" sz="5900" b="1" dirty="0" smtClean="0"/>
              <a:t>G7T4</a:t>
            </a:r>
          </a:p>
          <a:p>
            <a:r>
              <a:rPr lang="en-SG" sz="59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TEAM PONG </a:t>
            </a:r>
            <a:r>
              <a:rPr lang="en-SG" sz="59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PONG</a:t>
            </a:r>
            <a:r>
              <a:rPr lang="en-SG" sz="59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</a:p>
          <a:p>
            <a:endParaRPr lang="en-SG" sz="59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en-SG" sz="3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AMOS TAN | JENNIFER YAP|KOH CHU QIAN | REMY NG | TANG SHING HEI</a:t>
            </a:r>
          </a:p>
          <a:p>
            <a:r>
              <a:rPr lang="en-SG" dirty="0" smtClean="0"/>
              <a:t>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2045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/>
          <p:cNvSpPr/>
          <p:nvPr/>
        </p:nvSpPr>
        <p:spPr>
          <a:xfrm>
            <a:off x="6001392" y="5946172"/>
            <a:ext cx="2520487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8" name="Rectangle 127"/>
          <p:cNvSpPr/>
          <p:nvPr/>
        </p:nvSpPr>
        <p:spPr>
          <a:xfrm>
            <a:off x="6714630" y="731710"/>
            <a:ext cx="2520487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Rounded Rectangle 70"/>
          <p:cNvSpPr/>
          <p:nvPr/>
        </p:nvSpPr>
        <p:spPr>
          <a:xfrm>
            <a:off x="10424565" y="3409546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9" name="Rounded Rectangle 68"/>
          <p:cNvSpPr/>
          <p:nvPr/>
        </p:nvSpPr>
        <p:spPr>
          <a:xfrm>
            <a:off x="4485409" y="3113068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Rounded Rectangle 67"/>
          <p:cNvSpPr/>
          <p:nvPr/>
        </p:nvSpPr>
        <p:spPr>
          <a:xfrm>
            <a:off x="2485288" y="3113068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Rounded Rectangle 66"/>
          <p:cNvSpPr/>
          <p:nvPr/>
        </p:nvSpPr>
        <p:spPr>
          <a:xfrm>
            <a:off x="290525" y="3113068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6" name="Rounded Rectangle 65"/>
          <p:cNvSpPr/>
          <p:nvPr/>
        </p:nvSpPr>
        <p:spPr>
          <a:xfrm>
            <a:off x="2490791" y="4670955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Rounded Rectangle 64"/>
          <p:cNvSpPr/>
          <p:nvPr/>
        </p:nvSpPr>
        <p:spPr>
          <a:xfrm>
            <a:off x="6483019" y="4569489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22615" y="169833"/>
            <a:ext cx="10515600" cy="1325563"/>
          </a:xfrm>
        </p:spPr>
        <p:txBody>
          <a:bodyPr/>
          <a:lstStyle/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Iteration 1</a:t>
            </a:r>
            <a:endParaRPr lang="en-SG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1950" y="3392682"/>
            <a:ext cx="105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Research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17921" y="3093628"/>
            <a:ext cx="1516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Test Deployment Case</a:t>
            </a:r>
            <a:endParaRPr lang="en-SG" dirty="0"/>
          </a:p>
        </p:txBody>
      </p:sp>
      <p:sp>
        <p:nvSpPr>
          <p:cNvPr id="19" name="TextBox 18"/>
          <p:cNvSpPr txBox="1"/>
          <p:nvPr/>
        </p:nvSpPr>
        <p:spPr>
          <a:xfrm>
            <a:off x="6642434" y="4816331"/>
            <a:ext cx="125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Bootstrap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251535" y="3117929"/>
            <a:ext cx="1739564" cy="1450239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1" name="TextBox 20"/>
          <p:cNvSpPr txBox="1"/>
          <p:nvPr/>
        </p:nvSpPr>
        <p:spPr>
          <a:xfrm>
            <a:off x="8254879" y="3203139"/>
            <a:ext cx="1785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Integration</a:t>
            </a:r>
            <a:r>
              <a:rPr lang="en-SG" smtClean="0"/>
              <a:t>, Testing, Documentation</a:t>
            </a:r>
            <a:r>
              <a:rPr lang="en-SG" dirty="0" smtClean="0"/>
              <a:t>, Deployment </a:t>
            </a:r>
            <a:endParaRPr lang="en-SG" dirty="0"/>
          </a:p>
        </p:txBody>
      </p:sp>
      <p:sp>
        <p:nvSpPr>
          <p:cNvPr id="61" name="TextBox 60"/>
          <p:cNvSpPr txBox="1"/>
          <p:nvPr/>
        </p:nvSpPr>
        <p:spPr>
          <a:xfrm>
            <a:off x="2624185" y="4642793"/>
            <a:ext cx="1205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Supervisor Meeting Review</a:t>
            </a:r>
            <a:endParaRPr lang="en-SG" dirty="0"/>
          </a:p>
        </p:txBody>
      </p:sp>
      <p:sp>
        <p:nvSpPr>
          <p:cNvPr id="63" name="TextBox 62"/>
          <p:cNvSpPr txBox="1"/>
          <p:nvPr/>
        </p:nvSpPr>
        <p:spPr>
          <a:xfrm>
            <a:off x="10471355" y="3519882"/>
            <a:ext cx="125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Review of iteration</a:t>
            </a:r>
            <a:endParaRPr lang="en-SG" dirty="0"/>
          </a:p>
        </p:txBody>
      </p:sp>
      <p:sp>
        <p:nvSpPr>
          <p:cNvPr id="64" name="Rounded Rectangle 63"/>
          <p:cNvSpPr/>
          <p:nvPr/>
        </p:nvSpPr>
        <p:spPr>
          <a:xfrm>
            <a:off x="6267446" y="1658589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7" name="TextBox 16"/>
          <p:cNvSpPr txBox="1"/>
          <p:nvPr/>
        </p:nvSpPr>
        <p:spPr>
          <a:xfrm>
            <a:off x="6642434" y="1915103"/>
            <a:ext cx="125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Login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2627710" y="3386956"/>
            <a:ext cx="106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Diagrams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290524" y="3999071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469626" y="2729253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2 Days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482969" y="3999071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217234" y="5513837"/>
            <a:ext cx="983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</a:p>
          <a:p>
            <a:endParaRPr lang="en-SG" dirty="0"/>
          </a:p>
        </p:txBody>
      </p:sp>
      <p:sp>
        <p:nvSpPr>
          <p:cNvPr id="76" name="TextBox 75"/>
          <p:cNvSpPr txBox="1"/>
          <p:nvPr/>
        </p:nvSpPr>
        <p:spPr>
          <a:xfrm>
            <a:off x="6267446" y="2557680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2 Days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8251535" y="1673258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8" name="TextBox 77"/>
          <p:cNvSpPr txBox="1"/>
          <p:nvPr/>
        </p:nvSpPr>
        <p:spPr>
          <a:xfrm>
            <a:off x="8410950" y="1920100"/>
            <a:ext cx="125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Bootstrap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251534" y="2563878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077586" y="5407741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5 </a:t>
            </a:r>
            <a:r>
              <a:rPr lang="en-SG" dirty="0"/>
              <a:t>D</a:t>
            </a:r>
            <a:r>
              <a:rPr lang="en-SG" dirty="0" smtClean="0"/>
              <a:t>ays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548294" y="5251828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2 Days</a:t>
            </a:r>
          </a:p>
        </p:txBody>
      </p:sp>
      <p:cxnSp>
        <p:nvCxnSpPr>
          <p:cNvPr id="87" name="Straight Arrow Connector 86"/>
          <p:cNvCxnSpPr>
            <a:stCxn id="67" idx="3"/>
            <a:endCxn id="68" idx="1"/>
          </p:cNvCxnSpPr>
          <p:nvPr/>
        </p:nvCxnSpPr>
        <p:spPr>
          <a:xfrm>
            <a:off x="1664134" y="3546571"/>
            <a:ext cx="8211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8" idx="3"/>
            <a:endCxn id="69" idx="1"/>
          </p:cNvCxnSpPr>
          <p:nvPr/>
        </p:nvCxnSpPr>
        <p:spPr>
          <a:xfrm>
            <a:off x="3858897" y="3546571"/>
            <a:ext cx="6265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9" idx="2"/>
            <a:endCxn id="65" idx="1"/>
          </p:cNvCxnSpPr>
          <p:nvPr/>
        </p:nvCxnSpPr>
        <p:spPr>
          <a:xfrm>
            <a:off x="5172214" y="3980074"/>
            <a:ext cx="1310805" cy="10229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5" idx="0"/>
            <a:endCxn id="20" idx="1"/>
          </p:cNvCxnSpPr>
          <p:nvPr/>
        </p:nvCxnSpPr>
        <p:spPr>
          <a:xfrm flipV="1">
            <a:off x="7169824" y="3843049"/>
            <a:ext cx="1081711" cy="7264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20" idx="3"/>
            <a:endCxn id="71" idx="1"/>
          </p:cNvCxnSpPr>
          <p:nvPr/>
        </p:nvCxnSpPr>
        <p:spPr>
          <a:xfrm>
            <a:off x="9991099" y="3843049"/>
            <a:ext cx="43346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68" idx="2"/>
            <a:endCxn id="66" idx="0"/>
          </p:cNvCxnSpPr>
          <p:nvPr/>
        </p:nvCxnSpPr>
        <p:spPr>
          <a:xfrm>
            <a:off x="3172093" y="3980074"/>
            <a:ext cx="5503" cy="690881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9" idx="0"/>
            <a:endCxn id="64" idx="1"/>
          </p:cNvCxnSpPr>
          <p:nvPr/>
        </p:nvCxnSpPr>
        <p:spPr>
          <a:xfrm flipV="1">
            <a:off x="5172214" y="2092092"/>
            <a:ext cx="1095232" cy="1020976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77" idx="1"/>
          </p:cNvCxnSpPr>
          <p:nvPr/>
        </p:nvCxnSpPr>
        <p:spPr>
          <a:xfrm>
            <a:off x="7641055" y="2106761"/>
            <a:ext cx="610480" cy="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782316" y="2016030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8" name="Straight Arrow Connector 117"/>
          <p:cNvCxnSpPr>
            <a:stCxn id="117" idx="4"/>
            <a:endCxn id="67" idx="0"/>
          </p:cNvCxnSpPr>
          <p:nvPr/>
        </p:nvCxnSpPr>
        <p:spPr>
          <a:xfrm>
            <a:off x="976145" y="2429729"/>
            <a:ext cx="1185" cy="6833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0926114" y="5216530"/>
            <a:ext cx="387657" cy="43992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6" name="TextBox 125"/>
          <p:cNvSpPr txBox="1"/>
          <p:nvPr/>
        </p:nvSpPr>
        <p:spPr>
          <a:xfrm>
            <a:off x="6714630" y="791357"/>
            <a:ext cx="267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Pair 1: Amos &amp; Shing Hei</a:t>
            </a:r>
            <a:endParaRPr lang="en-SG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6077586" y="5998509"/>
            <a:ext cx="267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Pair 2: Remy &amp; Jennifer</a:t>
            </a:r>
            <a:endParaRPr lang="en-SG" b="1" dirty="0"/>
          </a:p>
        </p:txBody>
      </p:sp>
      <p:cxnSp>
        <p:nvCxnSpPr>
          <p:cNvPr id="132" name="Straight Arrow Connector 131"/>
          <p:cNvCxnSpPr>
            <a:stCxn id="64" idx="0"/>
          </p:cNvCxnSpPr>
          <p:nvPr/>
        </p:nvCxnSpPr>
        <p:spPr>
          <a:xfrm flipH="1" flipV="1">
            <a:off x="6954250" y="1240048"/>
            <a:ext cx="1" cy="41854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 flipV="1">
            <a:off x="9040603" y="1236087"/>
            <a:ext cx="1" cy="41854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7168928" y="5441756"/>
            <a:ext cx="895" cy="48316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625133" y="1592914"/>
            <a:ext cx="88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START</a:t>
            </a:r>
            <a:endParaRPr lang="en-SG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10802877" y="5699402"/>
            <a:ext cx="61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END</a:t>
            </a:r>
            <a:endParaRPr lang="en-SG" b="1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8938339" y="2534797"/>
            <a:ext cx="9561" cy="583528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1950" y="6160168"/>
            <a:ext cx="272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Critical Path:     </a:t>
            </a:r>
            <a:endParaRPr lang="en-SG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832065" y="6376240"/>
            <a:ext cx="8211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 rot="5400000">
            <a:off x="9770074" y="3183080"/>
            <a:ext cx="487378" cy="3433799"/>
          </a:xfrm>
          <a:prstGeom prst="rightBrac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3" name="Straight Arrow Connector 122"/>
          <p:cNvCxnSpPr>
            <a:stCxn id="71" idx="2"/>
            <a:endCxn id="122" idx="0"/>
          </p:cNvCxnSpPr>
          <p:nvPr/>
        </p:nvCxnSpPr>
        <p:spPr>
          <a:xfrm>
            <a:off x="11111370" y="4276552"/>
            <a:ext cx="8573" cy="9399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26433" y="5946172"/>
            <a:ext cx="105012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11 Days</a:t>
            </a:r>
          </a:p>
          <a:p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5635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8221688" y="3129561"/>
            <a:ext cx="1938480" cy="1242558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53" name="Rectangle 52"/>
          <p:cNvSpPr/>
          <p:nvPr/>
        </p:nvSpPr>
        <p:spPr>
          <a:xfrm>
            <a:off x="4630261" y="753550"/>
            <a:ext cx="2923456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4189" y="168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Iteration 2</a:t>
            </a:r>
            <a:endParaRPr lang="en-SG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76921" y="6088452"/>
            <a:ext cx="2520487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10720513" y="3340266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ounded Rectangle 7"/>
          <p:cNvSpPr/>
          <p:nvPr/>
        </p:nvSpPr>
        <p:spPr>
          <a:xfrm>
            <a:off x="4452751" y="3309016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" name="Rounded Rectangle 8"/>
          <p:cNvSpPr/>
          <p:nvPr/>
        </p:nvSpPr>
        <p:spPr>
          <a:xfrm>
            <a:off x="2452630" y="3309016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ounded Rectangle 9"/>
          <p:cNvSpPr/>
          <p:nvPr/>
        </p:nvSpPr>
        <p:spPr>
          <a:xfrm>
            <a:off x="257867" y="3309016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ounded Rectangle 10"/>
          <p:cNvSpPr/>
          <p:nvPr/>
        </p:nvSpPr>
        <p:spPr>
          <a:xfrm>
            <a:off x="2519997" y="1862101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" name="Rounded Rectangle 11"/>
          <p:cNvSpPr/>
          <p:nvPr/>
        </p:nvSpPr>
        <p:spPr>
          <a:xfrm>
            <a:off x="6450361" y="4765437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3" name="TextBox 12"/>
          <p:cNvSpPr txBox="1"/>
          <p:nvPr/>
        </p:nvSpPr>
        <p:spPr>
          <a:xfrm>
            <a:off x="419292" y="3588630"/>
            <a:ext cx="105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Research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02447" y="3288801"/>
            <a:ext cx="1515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Test Deployment Case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6429086" y="4861516"/>
            <a:ext cx="1521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Basic App Usage Report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19953" y="1969709"/>
            <a:ext cx="1211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PM Review</a:t>
            </a:r>
            <a:endParaRPr lang="en-SG" dirty="0"/>
          </a:p>
        </p:txBody>
      </p:sp>
      <p:sp>
        <p:nvSpPr>
          <p:cNvPr id="19" name="Rounded Rectangle 18"/>
          <p:cNvSpPr/>
          <p:nvPr/>
        </p:nvSpPr>
        <p:spPr>
          <a:xfrm>
            <a:off x="4507610" y="1640850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0" name="TextBox 19"/>
          <p:cNvSpPr txBox="1"/>
          <p:nvPr/>
        </p:nvSpPr>
        <p:spPr>
          <a:xfrm>
            <a:off x="4599266" y="1615828"/>
            <a:ext cx="1259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Top-K App Usage Report</a:t>
            </a:r>
            <a:endParaRPr lang="en-SG" dirty="0"/>
          </a:p>
        </p:txBody>
      </p:sp>
      <p:sp>
        <p:nvSpPr>
          <p:cNvPr id="21" name="TextBox 20"/>
          <p:cNvSpPr txBox="1"/>
          <p:nvPr/>
        </p:nvSpPr>
        <p:spPr>
          <a:xfrm>
            <a:off x="2584046" y="3276833"/>
            <a:ext cx="1211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UI Design &amp; Diagrams</a:t>
            </a:r>
            <a:endParaRPr lang="en-SG" dirty="0"/>
          </a:p>
        </p:txBody>
      </p:sp>
      <p:sp>
        <p:nvSpPr>
          <p:cNvPr id="22" name="TextBox 21"/>
          <p:cNvSpPr txBox="1"/>
          <p:nvPr/>
        </p:nvSpPr>
        <p:spPr>
          <a:xfrm>
            <a:off x="2361037" y="5025538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</a:t>
            </a:r>
            <a:r>
              <a:rPr lang="en-SG" dirty="0" smtClean="0"/>
              <a:t> Day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61038" y="2702334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61144" y="2504687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3 Days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477487" y="1657814"/>
            <a:ext cx="1742106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8" name="TextBox 27"/>
          <p:cNvSpPr txBox="1"/>
          <p:nvPr/>
        </p:nvSpPr>
        <p:spPr>
          <a:xfrm>
            <a:off x="6522355" y="1768292"/>
            <a:ext cx="1653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SmartPhone Overuse Report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77487" y="2504687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2 Days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00046" y="5572373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</a:t>
            </a:r>
            <a:r>
              <a:rPr lang="en-SG" dirty="0" smtClean="0"/>
              <a:t> Days</a:t>
            </a:r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10687477" y="4244457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</a:p>
        </p:txBody>
      </p:sp>
      <p:cxnSp>
        <p:nvCxnSpPr>
          <p:cNvPr id="34" name="Straight Arrow Connector 33"/>
          <p:cNvCxnSpPr>
            <a:stCxn id="10" idx="3"/>
            <a:endCxn id="9" idx="1"/>
          </p:cNvCxnSpPr>
          <p:nvPr/>
        </p:nvCxnSpPr>
        <p:spPr>
          <a:xfrm>
            <a:off x="1631476" y="3742519"/>
            <a:ext cx="8211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3"/>
            <a:endCxn id="8" idx="1"/>
          </p:cNvCxnSpPr>
          <p:nvPr/>
        </p:nvCxnSpPr>
        <p:spPr>
          <a:xfrm>
            <a:off x="3826239" y="3742519"/>
            <a:ext cx="6265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  <a:endCxn id="12" idx="1"/>
          </p:cNvCxnSpPr>
          <p:nvPr/>
        </p:nvCxnSpPr>
        <p:spPr>
          <a:xfrm>
            <a:off x="5139556" y="4176022"/>
            <a:ext cx="1310805" cy="10229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0"/>
          </p:cNvCxnSpPr>
          <p:nvPr/>
        </p:nvCxnSpPr>
        <p:spPr>
          <a:xfrm flipV="1">
            <a:off x="7137166" y="4152130"/>
            <a:ext cx="1125005" cy="6133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6" idx="1"/>
          </p:cNvCxnSpPr>
          <p:nvPr/>
        </p:nvCxnSpPr>
        <p:spPr>
          <a:xfrm>
            <a:off x="10171280" y="3763026"/>
            <a:ext cx="549233" cy="107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1" idx="2"/>
          </p:cNvCxnSpPr>
          <p:nvPr/>
        </p:nvCxnSpPr>
        <p:spPr>
          <a:xfrm flipV="1">
            <a:off x="3206801" y="2729107"/>
            <a:ext cx="1" cy="591836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137822" y="2507081"/>
            <a:ext cx="1" cy="7673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7" idx="1"/>
          </p:cNvCxnSpPr>
          <p:nvPr/>
        </p:nvCxnSpPr>
        <p:spPr>
          <a:xfrm>
            <a:off x="5867007" y="2091317"/>
            <a:ext cx="6104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49658" y="2211978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Arrow Connector 43"/>
          <p:cNvCxnSpPr>
            <a:stCxn id="43" idx="4"/>
            <a:endCxn id="10" idx="0"/>
          </p:cNvCxnSpPr>
          <p:nvPr/>
        </p:nvCxnSpPr>
        <p:spPr>
          <a:xfrm>
            <a:off x="943487" y="2625677"/>
            <a:ext cx="1185" cy="6833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1213489" y="4796276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6" name="Straight Arrow Connector 45"/>
          <p:cNvCxnSpPr>
            <a:stCxn id="6" idx="2"/>
          </p:cNvCxnSpPr>
          <p:nvPr/>
        </p:nvCxnSpPr>
        <p:spPr>
          <a:xfrm>
            <a:off x="11407318" y="4207272"/>
            <a:ext cx="5993" cy="6012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77619" y="843024"/>
            <a:ext cx="283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Pair 1: Jennifer &amp; Shing Hei</a:t>
            </a:r>
            <a:endParaRPr lang="en-SG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896969" y="6131304"/>
            <a:ext cx="267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Pair 2: Amos &amp; Chu Qian</a:t>
            </a:r>
            <a:endParaRPr lang="en-SG" b="1" dirty="0"/>
          </a:p>
        </p:txBody>
      </p:sp>
      <p:cxnSp>
        <p:nvCxnSpPr>
          <p:cNvPr id="49" name="Straight Arrow Connector 48"/>
          <p:cNvCxnSpPr>
            <a:stCxn id="19" idx="0"/>
          </p:cNvCxnSpPr>
          <p:nvPr/>
        </p:nvCxnSpPr>
        <p:spPr>
          <a:xfrm flipH="1" flipV="1">
            <a:off x="5194414" y="1222309"/>
            <a:ext cx="1" cy="41854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6989697" y="1235479"/>
            <a:ext cx="1" cy="41854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2" idx="2"/>
            <a:endCxn id="5" idx="0"/>
          </p:cNvCxnSpPr>
          <p:nvPr/>
        </p:nvCxnSpPr>
        <p:spPr>
          <a:xfrm flipH="1">
            <a:off x="7137165" y="5632443"/>
            <a:ext cx="1" cy="45600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94140" y="1776188"/>
            <a:ext cx="90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START</a:t>
            </a:r>
            <a:endParaRPr lang="en-SG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0834438" y="3472430"/>
            <a:ext cx="125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Review of iteration</a:t>
            </a:r>
            <a:endParaRPr lang="en-SG" dirty="0"/>
          </a:p>
        </p:txBody>
      </p:sp>
      <p:sp>
        <p:nvSpPr>
          <p:cNvPr id="56" name="TextBox 55"/>
          <p:cNvSpPr txBox="1"/>
          <p:nvPr/>
        </p:nvSpPr>
        <p:spPr>
          <a:xfrm>
            <a:off x="8198687" y="3165191"/>
            <a:ext cx="204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Integration, Testing, Documentation, Deployment, Regression Testing </a:t>
            </a:r>
            <a:endParaRPr lang="en-SG" dirty="0"/>
          </a:p>
        </p:txBody>
      </p:sp>
      <p:sp>
        <p:nvSpPr>
          <p:cNvPr id="57" name="TextBox 56"/>
          <p:cNvSpPr txBox="1"/>
          <p:nvPr/>
        </p:nvSpPr>
        <p:spPr>
          <a:xfrm>
            <a:off x="11135821" y="5236835"/>
            <a:ext cx="75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END</a:t>
            </a:r>
            <a:endParaRPr lang="en-SG" b="1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9144549" y="2354793"/>
            <a:ext cx="1" cy="7776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51950" y="6162661"/>
            <a:ext cx="272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Critical Path:     </a:t>
            </a:r>
            <a:endParaRPr lang="en-SG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832065" y="6378733"/>
            <a:ext cx="8211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8485197" y="1278178"/>
            <a:ext cx="1328272" cy="1092872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1" name="TextBox 80"/>
          <p:cNvSpPr txBox="1"/>
          <p:nvPr/>
        </p:nvSpPr>
        <p:spPr>
          <a:xfrm>
            <a:off x="8505645" y="1347506"/>
            <a:ext cx="1336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Top-K App Usage &amp; Smartphone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440329" y="2389929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  <a:endParaRPr lang="en-SG" dirty="0"/>
          </a:p>
        </p:txBody>
      </p:sp>
      <p:cxnSp>
        <p:nvCxnSpPr>
          <p:cNvPr id="84" name="Straight Arrow Connector 83"/>
          <p:cNvCxnSpPr>
            <a:stCxn id="27" idx="2"/>
          </p:cNvCxnSpPr>
          <p:nvPr/>
        </p:nvCxnSpPr>
        <p:spPr>
          <a:xfrm>
            <a:off x="7348540" y="2524820"/>
            <a:ext cx="879486" cy="9312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9223589" y="2605560"/>
            <a:ext cx="117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</a:t>
            </a:r>
            <a:r>
              <a:rPr lang="en-SG" dirty="0" smtClean="0"/>
              <a:t>onsists of</a:t>
            </a:r>
            <a:endParaRPr lang="en-SG" dirty="0"/>
          </a:p>
        </p:txBody>
      </p:sp>
      <p:sp>
        <p:nvSpPr>
          <p:cNvPr id="88" name="Rounded Rectangle 87"/>
          <p:cNvSpPr/>
          <p:nvPr/>
        </p:nvSpPr>
        <p:spPr>
          <a:xfrm>
            <a:off x="8496105" y="5131377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9" name="TextBox 88"/>
          <p:cNvSpPr txBox="1"/>
          <p:nvPr/>
        </p:nvSpPr>
        <p:spPr>
          <a:xfrm>
            <a:off x="8602214" y="5246687"/>
            <a:ext cx="125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Basic App Report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531769" y="5952462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  <a:endParaRPr lang="en-SG" dirty="0"/>
          </a:p>
        </p:txBody>
      </p:sp>
      <p:sp>
        <p:nvSpPr>
          <p:cNvPr id="91" name="TextBox 90"/>
          <p:cNvSpPr txBox="1"/>
          <p:nvPr/>
        </p:nvSpPr>
        <p:spPr>
          <a:xfrm>
            <a:off x="9372868" y="4687481"/>
            <a:ext cx="126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</a:t>
            </a:r>
            <a:r>
              <a:rPr lang="en-SG" dirty="0" smtClean="0"/>
              <a:t>onsists of</a:t>
            </a:r>
            <a:endParaRPr lang="en-SG" dirty="0"/>
          </a:p>
        </p:txBody>
      </p:sp>
      <p:cxnSp>
        <p:nvCxnSpPr>
          <p:cNvPr id="92" name="Straight Arrow Connector 91"/>
          <p:cNvCxnSpPr>
            <a:stCxn id="65" idx="2"/>
            <a:endCxn id="88" idx="0"/>
          </p:cNvCxnSpPr>
          <p:nvPr/>
        </p:nvCxnSpPr>
        <p:spPr>
          <a:xfrm flipH="1">
            <a:off x="9182910" y="4372119"/>
            <a:ext cx="8018" cy="759258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2" name="Right Brace 81"/>
          <p:cNvSpPr/>
          <p:nvPr/>
        </p:nvSpPr>
        <p:spPr>
          <a:xfrm rot="5400000">
            <a:off x="2427743" y="2329774"/>
            <a:ext cx="578735" cy="4747874"/>
          </a:xfrm>
          <a:prstGeom prst="rightBrac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832065" y="5967616"/>
            <a:ext cx="911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8 Days</a:t>
            </a:r>
          </a:p>
          <a:p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364437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/>
          <p:cNvSpPr/>
          <p:nvPr/>
        </p:nvSpPr>
        <p:spPr>
          <a:xfrm>
            <a:off x="8315837" y="2604260"/>
            <a:ext cx="1905891" cy="1450239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3" name="Rectangle 52"/>
          <p:cNvSpPr/>
          <p:nvPr/>
        </p:nvSpPr>
        <p:spPr>
          <a:xfrm>
            <a:off x="4957531" y="473866"/>
            <a:ext cx="2762736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4189" y="168609"/>
            <a:ext cx="33386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Iteration 3</a:t>
            </a:r>
            <a:endParaRPr lang="en-SG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35318" y="5977422"/>
            <a:ext cx="2757292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10720798" y="2974597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ounded Rectangle 7"/>
          <p:cNvSpPr/>
          <p:nvPr/>
        </p:nvSpPr>
        <p:spPr>
          <a:xfrm>
            <a:off x="3193374" y="3113068"/>
            <a:ext cx="1305598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" name="Rounded Rectangle 8"/>
          <p:cNvSpPr/>
          <p:nvPr/>
        </p:nvSpPr>
        <p:spPr>
          <a:xfrm>
            <a:off x="1698690" y="3113068"/>
            <a:ext cx="111561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" name="Rounded Rectangle 9"/>
          <p:cNvSpPr/>
          <p:nvPr/>
        </p:nvSpPr>
        <p:spPr>
          <a:xfrm>
            <a:off x="290525" y="3113068"/>
            <a:ext cx="990793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" name="Rounded Rectangle 11"/>
          <p:cNvSpPr/>
          <p:nvPr/>
        </p:nvSpPr>
        <p:spPr>
          <a:xfrm>
            <a:off x="5167298" y="4599637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3" name="TextBox 12"/>
          <p:cNvSpPr txBox="1"/>
          <p:nvPr/>
        </p:nvSpPr>
        <p:spPr>
          <a:xfrm>
            <a:off x="271170" y="3372602"/>
            <a:ext cx="105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Research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98206" y="3084906"/>
            <a:ext cx="1368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Test Deployment Case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5146191" y="4571506"/>
            <a:ext cx="1358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Smartphone Usage Heat-map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864132" y="1353558"/>
            <a:ext cx="1298854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0" name="TextBox 19"/>
          <p:cNvSpPr txBox="1"/>
          <p:nvPr/>
        </p:nvSpPr>
        <p:spPr>
          <a:xfrm>
            <a:off x="4941123" y="1325396"/>
            <a:ext cx="1259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Loading Location Data</a:t>
            </a:r>
            <a:endParaRPr lang="en-SG" dirty="0"/>
          </a:p>
        </p:txBody>
      </p:sp>
      <p:sp>
        <p:nvSpPr>
          <p:cNvPr id="21" name="TextBox 20"/>
          <p:cNvSpPr txBox="1"/>
          <p:nvPr/>
        </p:nvSpPr>
        <p:spPr>
          <a:xfrm>
            <a:off x="1720206" y="3073759"/>
            <a:ext cx="1211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UI Design &amp; Diagrams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26253" y="4046292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 Day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543" y="2225593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3 Days</a:t>
            </a:r>
            <a:endParaRPr lang="en-SG" dirty="0"/>
          </a:p>
        </p:txBody>
      </p:sp>
      <p:sp>
        <p:nvSpPr>
          <p:cNvPr id="27" name="Rounded Rectangle 26"/>
          <p:cNvSpPr/>
          <p:nvPr/>
        </p:nvSpPr>
        <p:spPr>
          <a:xfrm>
            <a:off x="6704431" y="1361784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8" name="TextBox 27"/>
          <p:cNvSpPr txBox="1"/>
          <p:nvPr/>
        </p:nvSpPr>
        <p:spPr>
          <a:xfrm>
            <a:off x="6738194" y="1347305"/>
            <a:ext cx="1259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Deletion of Location Data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80575" y="2218395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  <a:endParaRPr lang="en-SG" dirty="0"/>
          </a:p>
        </p:txBody>
      </p:sp>
      <p:sp>
        <p:nvSpPr>
          <p:cNvPr id="30" name="TextBox 29"/>
          <p:cNvSpPr txBox="1"/>
          <p:nvPr/>
        </p:nvSpPr>
        <p:spPr>
          <a:xfrm>
            <a:off x="4901816" y="5430133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3 Days</a:t>
            </a:r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10539249" y="3895784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  <a:endParaRPr lang="en-SG" dirty="0"/>
          </a:p>
        </p:txBody>
      </p:sp>
      <p:cxnSp>
        <p:nvCxnSpPr>
          <p:cNvPr id="34" name="Straight Arrow Connector 33"/>
          <p:cNvCxnSpPr>
            <a:stCxn id="10" idx="3"/>
            <a:endCxn id="9" idx="1"/>
          </p:cNvCxnSpPr>
          <p:nvPr/>
        </p:nvCxnSpPr>
        <p:spPr>
          <a:xfrm>
            <a:off x="1281318" y="3546571"/>
            <a:ext cx="41737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3"/>
            <a:endCxn id="8" idx="1"/>
          </p:cNvCxnSpPr>
          <p:nvPr/>
        </p:nvCxnSpPr>
        <p:spPr>
          <a:xfrm>
            <a:off x="2814309" y="3546571"/>
            <a:ext cx="37906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3"/>
            <a:endCxn id="27" idx="1"/>
          </p:cNvCxnSpPr>
          <p:nvPr/>
        </p:nvCxnSpPr>
        <p:spPr>
          <a:xfrm>
            <a:off x="6162986" y="1787061"/>
            <a:ext cx="541445" cy="82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6" idx="1"/>
          </p:cNvCxnSpPr>
          <p:nvPr/>
        </p:nvCxnSpPr>
        <p:spPr>
          <a:xfrm>
            <a:off x="10215495" y="3399025"/>
            <a:ext cx="505303" cy="90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403793" y="3990988"/>
            <a:ext cx="389943" cy="5805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7920453" y="3997089"/>
            <a:ext cx="483287" cy="5943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02720" y="2018743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Arrow Connector 43"/>
          <p:cNvCxnSpPr>
            <a:stCxn id="43" idx="4"/>
            <a:endCxn id="10" idx="0"/>
          </p:cNvCxnSpPr>
          <p:nvPr/>
        </p:nvCxnSpPr>
        <p:spPr>
          <a:xfrm flipH="1">
            <a:off x="785922" y="2432442"/>
            <a:ext cx="10627" cy="6806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1221483" y="4558475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6" name="Straight Arrow Connector 45"/>
          <p:cNvCxnSpPr>
            <a:stCxn id="6" idx="2"/>
            <a:endCxn id="45" idx="0"/>
          </p:cNvCxnSpPr>
          <p:nvPr/>
        </p:nvCxnSpPr>
        <p:spPr>
          <a:xfrm>
            <a:off x="11407603" y="3841603"/>
            <a:ext cx="7709" cy="7168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30535" y="531793"/>
            <a:ext cx="267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Pair 1: Chu Qian &amp; Remy</a:t>
            </a:r>
            <a:endParaRPr lang="en-SG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521716" y="6063624"/>
            <a:ext cx="267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Pair 2: Amos &amp; Shing Hei</a:t>
            </a:r>
            <a:endParaRPr lang="en-SG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704186" y="5473064"/>
            <a:ext cx="3258" cy="49078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15956" y="1619855"/>
            <a:ext cx="90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START</a:t>
            </a:r>
            <a:endParaRPr lang="en-SG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0790619" y="3057341"/>
            <a:ext cx="125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Review of iteration</a:t>
            </a:r>
            <a:endParaRPr lang="en-SG" dirty="0"/>
          </a:p>
        </p:txBody>
      </p:sp>
      <p:sp>
        <p:nvSpPr>
          <p:cNvPr id="56" name="Rounded Rectangle 55"/>
          <p:cNvSpPr/>
          <p:nvPr/>
        </p:nvSpPr>
        <p:spPr>
          <a:xfrm>
            <a:off x="7155177" y="4591437"/>
            <a:ext cx="1236264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7" name="TextBox 56"/>
          <p:cNvSpPr txBox="1"/>
          <p:nvPr/>
        </p:nvSpPr>
        <p:spPr>
          <a:xfrm>
            <a:off x="7208288" y="4679383"/>
            <a:ext cx="125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Social Activeness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008158" y="5428523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2 Days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7814548" y="5466643"/>
            <a:ext cx="10993" cy="51897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5340728" y="950825"/>
            <a:ext cx="0" cy="40273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7385738" y="967244"/>
            <a:ext cx="5497" cy="39025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336293" y="2583197"/>
            <a:ext cx="19670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Integration, Testing, Documentation, Deployment, Regression Testing </a:t>
            </a:r>
            <a:endParaRPr lang="en-SG" dirty="0"/>
          </a:p>
        </p:txBody>
      </p:sp>
      <p:sp>
        <p:nvSpPr>
          <p:cNvPr id="62" name="TextBox 61"/>
          <p:cNvSpPr txBox="1"/>
          <p:nvPr/>
        </p:nvSpPr>
        <p:spPr>
          <a:xfrm>
            <a:off x="11150332" y="5033694"/>
            <a:ext cx="61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END</a:t>
            </a:r>
            <a:endParaRPr lang="en-SG" b="1" dirty="0"/>
          </a:p>
        </p:txBody>
      </p:sp>
      <p:cxnSp>
        <p:nvCxnSpPr>
          <p:cNvPr id="70" name="Straight Arrow Connector 69"/>
          <p:cNvCxnSpPr>
            <a:stCxn id="12" idx="3"/>
            <a:endCxn id="56" idx="1"/>
          </p:cNvCxnSpPr>
          <p:nvPr/>
        </p:nvCxnSpPr>
        <p:spPr>
          <a:xfrm flipV="1">
            <a:off x="6540907" y="5024940"/>
            <a:ext cx="614270" cy="82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8031265" y="2198979"/>
            <a:ext cx="471784" cy="4243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51950" y="6160168"/>
            <a:ext cx="272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Critical Path:     </a:t>
            </a:r>
            <a:endParaRPr lang="en-SG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1832065" y="6376240"/>
            <a:ext cx="8211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467993" y="4770152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2 Days</a:t>
            </a:r>
          </a:p>
        </p:txBody>
      </p:sp>
      <p:sp>
        <p:nvSpPr>
          <p:cNvPr id="111" name="Right Brace 110"/>
          <p:cNvSpPr/>
          <p:nvPr/>
        </p:nvSpPr>
        <p:spPr>
          <a:xfrm rot="5400000">
            <a:off x="2047333" y="2365974"/>
            <a:ext cx="632886" cy="3996033"/>
          </a:xfrm>
          <a:prstGeom prst="rightBrac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733270" y="5938166"/>
            <a:ext cx="1024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11 Days</a:t>
            </a:r>
          </a:p>
          <a:p>
            <a:endParaRPr lang="en-SG" sz="20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8389789" y="4080450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</a:t>
            </a:r>
            <a:r>
              <a:rPr lang="en-SG" dirty="0" smtClean="0"/>
              <a:t> Days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4942121" y="3123982"/>
            <a:ext cx="1220865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5" name="TextBox 114"/>
          <p:cNvSpPr txBox="1"/>
          <p:nvPr/>
        </p:nvSpPr>
        <p:spPr>
          <a:xfrm>
            <a:off x="4918343" y="3085684"/>
            <a:ext cx="1211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Supervisor Meeting Review</a:t>
            </a:r>
            <a:endParaRPr lang="en-SG" dirty="0"/>
          </a:p>
        </p:txBody>
      </p:sp>
      <p:cxnSp>
        <p:nvCxnSpPr>
          <p:cNvPr id="122" name="Straight Arrow Connector 121"/>
          <p:cNvCxnSpPr>
            <a:stCxn id="8" idx="3"/>
            <a:endCxn id="114" idx="1"/>
          </p:cNvCxnSpPr>
          <p:nvPr/>
        </p:nvCxnSpPr>
        <p:spPr>
          <a:xfrm>
            <a:off x="4498972" y="3546571"/>
            <a:ext cx="443149" cy="109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5334236" y="2202506"/>
            <a:ext cx="248770" cy="8789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84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>
          <a:xfrm>
            <a:off x="7989571" y="2777671"/>
            <a:ext cx="1955866" cy="1450239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3" name="Rectangle 52"/>
          <p:cNvSpPr/>
          <p:nvPr/>
        </p:nvSpPr>
        <p:spPr>
          <a:xfrm>
            <a:off x="5618154" y="273665"/>
            <a:ext cx="2955660" cy="54415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 smtClean="0">
              <a:solidFill>
                <a:schemeClr val="tx1"/>
              </a:solidFill>
            </a:endParaRPr>
          </a:p>
          <a:p>
            <a:pPr algn="ctr"/>
            <a:r>
              <a:rPr lang="fr-FR" b="1" dirty="0" smtClean="0">
                <a:solidFill>
                  <a:schemeClr val="tx1"/>
                </a:solidFill>
              </a:rPr>
              <a:t>Pair </a:t>
            </a:r>
            <a:r>
              <a:rPr lang="fr-FR" b="1" dirty="0">
                <a:solidFill>
                  <a:schemeClr val="tx1"/>
                </a:solidFill>
              </a:rPr>
              <a:t>1: Chu Qian &amp; Jennifer</a:t>
            </a: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4189" y="1686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Iteration 4</a:t>
            </a:r>
            <a:endParaRPr lang="en-SG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70050" y="6269196"/>
            <a:ext cx="2667372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Pair 2:  Amos &amp; Remy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556379" y="3134986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ounded Rectangle 7"/>
          <p:cNvSpPr/>
          <p:nvPr/>
        </p:nvSpPr>
        <p:spPr>
          <a:xfrm>
            <a:off x="4572431" y="3125549"/>
            <a:ext cx="1519546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chemeClr val="tx1"/>
                </a:solidFill>
              </a:rPr>
              <a:t>Test Deployment Case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64836" y="1366487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 smtClean="0">
                <a:solidFill>
                  <a:schemeClr val="tx1"/>
                </a:solidFill>
              </a:rPr>
              <a:t>Review of Diagrams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42701" y="1389868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>
                <a:solidFill>
                  <a:schemeClr val="tx1"/>
                </a:solidFill>
              </a:rPr>
              <a:t>Research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204285" y="1389868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" name="Rounded Rectangle 11"/>
          <p:cNvSpPr/>
          <p:nvPr/>
        </p:nvSpPr>
        <p:spPr>
          <a:xfrm>
            <a:off x="5907594" y="4360756"/>
            <a:ext cx="2629828" cy="1355682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Advanced Smartphone Overuse </a:t>
            </a:r>
            <a:r>
              <a:rPr lang="en-SG" dirty="0" smtClean="0">
                <a:solidFill>
                  <a:schemeClr val="tx1"/>
                </a:solidFill>
              </a:rPr>
              <a:t>Report, </a:t>
            </a:r>
            <a:r>
              <a:rPr lang="en-SG" dirty="0">
                <a:solidFill>
                  <a:schemeClr val="tx1"/>
                </a:solidFill>
              </a:rPr>
              <a:t>Changes to reflect Wiki </a:t>
            </a:r>
            <a:r>
              <a:rPr lang="en-SG" dirty="0" smtClean="0">
                <a:solidFill>
                  <a:schemeClr val="tx1"/>
                </a:solidFill>
              </a:rPr>
              <a:t>requirements &amp; </a:t>
            </a:r>
          </a:p>
          <a:p>
            <a:pPr algn="ctr"/>
            <a:r>
              <a:rPr lang="en-SG" dirty="0" smtClean="0">
                <a:solidFill>
                  <a:schemeClr val="tx1"/>
                </a:solidFill>
              </a:rPr>
              <a:t>Code Clean-up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27700" y="1493211"/>
            <a:ext cx="1211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Supervisor Meeting</a:t>
            </a:r>
            <a:endParaRPr lang="en-SG" dirty="0"/>
          </a:p>
        </p:txBody>
      </p:sp>
      <p:sp>
        <p:nvSpPr>
          <p:cNvPr id="19" name="Rounded Rectangle 18"/>
          <p:cNvSpPr/>
          <p:nvPr/>
        </p:nvSpPr>
        <p:spPr>
          <a:xfrm>
            <a:off x="5904105" y="1255090"/>
            <a:ext cx="2267545" cy="127050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Graphical UIs (</a:t>
            </a:r>
            <a:r>
              <a:rPr lang="en-SG" dirty="0" smtClean="0">
                <a:solidFill>
                  <a:schemeClr val="tx1"/>
                </a:solidFill>
              </a:rPr>
              <a:t>Heatmap </a:t>
            </a:r>
            <a:r>
              <a:rPr lang="en-SG" dirty="0">
                <a:solidFill>
                  <a:schemeClr val="tx1"/>
                </a:solidFill>
              </a:rPr>
              <a:t>&amp; </a:t>
            </a:r>
            <a:r>
              <a:rPr lang="en-SG" dirty="0" smtClean="0">
                <a:solidFill>
                  <a:schemeClr val="tx1"/>
                </a:solidFill>
              </a:rPr>
              <a:t>Chart), Change to </a:t>
            </a:r>
            <a:r>
              <a:rPr lang="en-SG" dirty="0">
                <a:solidFill>
                  <a:schemeClr val="tx1"/>
                </a:solidFill>
              </a:rPr>
              <a:t>reflect Wiki requirements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00634" y="858919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</a:t>
            </a:r>
            <a:r>
              <a:rPr lang="en-SG" dirty="0" smtClean="0"/>
              <a:t> Days</a:t>
            </a:r>
            <a:endParaRPr lang="en-SG" dirty="0"/>
          </a:p>
        </p:txBody>
      </p:sp>
      <p:sp>
        <p:nvSpPr>
          <p:cNvPr id="30" name="TextBox 29"/>
          <p:cNvSpPr txBox="1"/>
          <p:nvPr/>
        </p:nvSpPr>
        <p:spPr>
          <a:xfrm>
            <a:off x="7368889" y="5806413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</a:t>
            </a:r>
            <a:r>
              <a:rPr lang="en-SG" dirty="0" smtClean="0"/>
              <a:t> Days</a:t>
            </a:r>
            <a:endParaRPr lang="en-SG" dirty="0"/>
          </a:p>
        </p:txBody>
      </p:sp>
      <p:sp>
        <p:nvSpPr>
          <p:cNvPr id="31" name="TextBox 30"/>
          <p:cNvSpPr txBox="1"/>
          <p:nvPr/>
        </p:nvSpPr>
        <p:spPr>
          <a:xfrm>
            <a:off x="9945437" y="4922357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4</a:t>
            </a:r>
            <a:r>
              <a:rPr lang="en-SG" dirty="0" smtClean="0"/>
              <a:t> Days</a:t>
            </a:r>
          </a:p>
        </p:txBody>
      </p:sp>
      <p:cxnSp>
        <p:nvCxnSpPr>
          <p:cNvPr id="35" name="Straight Arrow Connector 34"/>
          <p:cNvCxnSpPr>
            <a:stCxn id="93" idx="3"/>
          </p:cNvCxnSpPr>
          <p:nvPr/>
        </p:nvCxnSpPr>
        <p:spPr>
          <a:xfrm flipV="1">
            <a:off x="3652037" y="3980074"/>
            <a:ext cx="987240" cy="11594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0"/>
            <a:endCxn id="19" idx="1"/>
          </p:cNvCxnSpPr>
          <p:nvPr/>
        </p:nvCxnSpPr>
        <p:spPr>
          <a:xfrm flipV="1">
            <a:off x="5332204" y="1890343"/>
            <a:ext cx="571901" cy="1235206"/>
          </a:xfrm>
          <a:prstGeom prst="straightConnector1">
            <a:avLst/>
          </a:prstGeom>
          <a:ln w="57150" cmpd="sng"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3"/>
          </p:cNvCxnSpPr>
          <p:nvPr/>
        </p:nvCxnSpPr>
        <p:spPr>
          <a:xfrm>
            <a:off x="8171650" y="1890343"/>
            <a:ext cx="554977" cy="877647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9948664" y="3546571"/>
            <a:ext cx="607715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9862548" y="2261967"/>
            <a:ext cx="443289" cy="577663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  <a:endCxn id="12" idx="1"/>
          </p:cNvCxnSpPr>
          <p:nvPr/>
        </p:nvCxnSpPr>
        <p:spPr>
          <a:xfrm>
            <a:off x="5332204" y="3992555"/>
            <a:ext cx="575390" cy="1046042"/>
          </a:xfrm>
          <a:prstGeom prst="straightConnector1">
            <a:avLst/>
          </a:prstGeom>
          <a:ln w="57150">
            <a:solidFill>
              <a:srgbClr val="FF0000"/>
            </a:solidFill>
            <a:prstDash val="dash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2" idx="3"/>
            <a:endCxn id="54" idx="2"/>
          </p:cNvCxnSpPr>
          <p:nvPr/>
        </p:nvCxnSpPr>
        <p:spPr>
          <a:xfrm flipV="1">
            <a:off x="8537422" y="4227910"/>
            <a:ext cx="430082" cy="810687"/>
          </a:xfrm>
          <a:prstGeom prst="straightConnector1">
            <a:avLst/>
          </a:prstGeom>
          <a:ln w="57150">
            <a:solidFill>
              <a:srgbClr val="FF0000"/>
            </a:solidFill>
            <a:prstDash val="dash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57811" y="3129962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Arrow Connector 43"/>
          <p:cNvCxnSpPr>
            <a:stCxn id="43" idx="0"/>
            <a:endCxn id="9" idx="2"/>
          </p:cNvCxnSpPr>
          <p:nvPr/>
        </p:nvCxnSpPr>
        <p:spPr>
          <a:xfrm flipV="1">
            <a:off x="851640" y="2233493"/>
            <a:ext cx="1" cy="8964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1043232" y="5202950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9" name="Straight Arrow Connector 48"/>
          <p:cNvCxnSpPr>
            <a:stCxn id="12" idx="2"/>
            <a:endCxn id="5" idx="0"/>
          </p:cNvCxnSpPr>
          <p:nvPr/>
        </p:nvCxnSpPr>
        <p:spPr>
          <a:xfrm flipH="1">
            <a:off x="7203736" y="5716438"/>
            <a:ext cx="18772" cy="55275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75551" y="3632660"/>
            <a:ext cx="90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START</a:t>
            </a:r>
            <a:endParaRPr lang="en-SG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0506213" y="3136406"/>
            <a:ext cx="125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Review of iteration</a:t>
            </a:r>
            <a:endParaRPr lang="en-SG" dirty="0"/>
          </a:p>
        </p:txBody>
      </p:sp>
      <p:cxnSp>
        <p:nvCxnSpPr>
          <p:cNvPr id="71" name="Straight Arrow Connector 70"/>
          <p:cNvCxnSpPr>
            <a:stCxn id="19" idx="0"/>
          </p:cNvCxnSpPr>
          <p:nvPr/>
        </p:nvCxnSpPr>
        <p:spPr>
          <a:xfrm flipH="1" flipV="1">
            <a:off x="7037877" y="763805"/>
            <a:ext cx="1" cy="49128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034355" y="2752068"/>
            <a:ext cx="20077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Integration, Testing, Documentation, Deployment, Regression Testing </a:t>
            </a:r>
            <a:endParaRPr lang="en-SG" dirty="0"/>
          </a:p>
        </p:txBody>
      </p:sp>
      <p:sp>
        <p:nvSpPr>
          <p:cNvPr id="62" name="TextBox 61"/>
          <p:cNvSpPr txBox="1"/>
          <p:nvPr/>
        </p:nvSpPr>
        <p:spPr>
          <a:xfrm>
            <a:off x="10960910" y="5573069"/>
            <a:ext cx="61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END</a:t>
            </a:r>
            <a:endParaRPr lang="en-SG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-6977" y="6146553"/>
            <a:ext cx="272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Critical Path:     </a:t>
            </a:r>
            <a:endParaRPr lang="en-SG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353095" y="6376240"/>
            <a:ext cx="8211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769820" y="5972282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</a:p>
        </p:txBody>
      </p:sp>
      <p:sp>
        <p:nvSpPr>
          <p:cNvPr id="82" name="Right Brace 81"/>
          <p:cNvSpPr/>
          <p:nvPr/>
        </p:nvSpPr>
        <p:spPr>
          <a:xfrm rot="5400000">
            <a:off x="2670957" y="3332845"/>
            <a:ext cx="462343" cy="4860150"/>
          </a:xfrm>
          <a:prstGeom prst="rightBrac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ight Brace 82"/>
          <p:cNvSpPr/>
          <p:nvPr/>
        </p:nvSpPr>
        <p:spPr>
          <a:xfrm rot="5400000">
            <a:off x="10103989" y="3283110"/>
            <a:ext cx="590057" cy="2530863"/>
          </a:xfrm>
          <a:prstGeom prst="rightBrac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11231194" y="3980074"/>
            <a:ext cx="5867" cy="12228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254300" y="5936506"/>
            <a:ext cx="1090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8</a:t>
            </a:r>
            <a:r>
              <a:rPr lang="en-SG" sz="2000" b="1" dirty="0" smtClean="0"/>
              <a:t> Days</a:t>
            </a:r>
          </a:p>
          <a:p>
            <a:endParaRPr lang="en-SG" sz="2000" b="1" dirty="0"/>
          </a:p>
        </p:txBody>
      </p:sp>
      <p:sp>
        <p:nvSpPr>
          <p:cNvPr id="51" name="Rounded Rectangle 50"/>
          <p:cNvSpPr/>
          <p:nvPr/>
        </p:nvSpPr>
        <p:spPr>
          <a:xfrm>
            <a:off x="2123251" y="3025117"/>
            <a:ext cx="1639622" cy="1107462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Ad-hoc Meeting to discuss Wiki changes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1564894" y="1796141"/>
            <a:ext cx="71353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0" idx="2"/>
            <a:endCxn id="51" idx="0"/>
          </p:cNvCxnSpPr>
          <p:nvPr/>
        </p:nvCxnSpPr>
        <p:spPr>
          <a:xfrm>
            <a:off x="2929506" y="2256874"/>
            <a:ext cx="13556" cy="7682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2278428" y="4706063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solidFill>
                  <a:schemeClr val="tx1"/>
                </a:solidFill>
              </a:rPr>
              <a:t>UI Planning</a:t>
            </a:r>
            <a:endParaRPr lang="en-SG" sz="2000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/>
          <p:cNvCxnSpPr>
            <a:stCxn id="51" idx="2"/>
            <a:endCxn id="93" idx="0"/>
          </p:cNvCxnSpPr>
          <p:nvPr/>
        </p:nvCxnSpPr>
        <p:spPr>
          <a:xfrm>
            <a:off x="2943062" y="4132579"/>
            <a:ext cx="22171" cy="5734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04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7355904" y="2722994"/>
            <a:ext cx="2141523" cy="1450239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3" name="Rectangle 52"/>
          <p:cNvSpPr/>
          <p:nvPr/>
        </p:nvSpPr>
        <p:spPr>
          <a:xfrm>
            <a:off x="4717635" y="301015"/>
            <a:ext cx="2961834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Pair 1: Jennifer &amp; Chu Qian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4189" y="1686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Iteration </a:t>
            </a:r>
            <a:r>
              <a:rPr lang="en-SG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4731975" y="6219872"/>
            <a:ext cx="3281603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10553322" y="1942252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Review of iteration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372438" y="3113068"/>
            <a:ext cx="1689578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" name="Rounded Rectangle 9"/>
          <p:cNvSpPr/>
          <p:nvPr/>
        </p:nvSpPr>
        <p:spPr>
          <a:xfrm>
            <a:off x="1165042" y="3108262"/>
            <a:ext cx="1655346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3" name="TextBox 12"/>
          <p:cNvSpPr txBox="1"/>
          <p:nvPr/>
        </p:nvSpPr>
        <p:spPr>
          <a:xfrm>
            <a:off x="1375219" y="3218599"/>
            <a:ext cx="1308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Research &amp; Diagram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72438" y="3218598"/>
            <a:ext cx="177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Test Deployment Case</a:t>
            </a:r>
            <a:endParaRPr lang="en-SG" dirty="0"/>
          </a:p>
        </p:txBody>
      </p:sp>
      <p:sp>
        <p:nvSpPr>
          <p:cNvPr id="19" name="Rounded Rectangle 18"/>
          <p:cNvSpPr/>
          <p:nvPr/>
        </p:nvSpPr>
        <p:spPr>
          <a:xfrm>
            <a:off x="5154475" y="1436459"/>
            <a:ext cx="2088154" cy="108913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chemeClr val="tx1"/>
                </a:solidFill>
              </a:rPr>
              <a:t>Optimise Bootstrap, Top K &amp;</a:t>
            </a:r>
          </a:p>
          <a:p>
            <a:r>
              <a:rPr lang="en-SG" dirty="0">
                <a:solidFill>
                  <a:schemeClr val="tx1"/>
                </a:solidFill>
              </a:rPr>
              <a:t>Code </a:t>
            </a:r>
            <a:r>
              <a:rPr lang="en-SG" dirty="0" smtClean="0">
                <a:solidFill>
                  <a:schemeClr val="tx1"/>
                </a:solidFill>
              </a:rPr>
              <a:t>Clean-up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13209" y="4014862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  <a:endParaRPr lang="en-SG" dirty="0"/>
          </a:p>
        </p:txBody>
      </p:sp>
      <p:sp>
        <p:nvSpPr>
          <p:cNvPr id="24" name="TextBox 23"/>
          <p:cNvSpPr txBox="1"/>
          <p:nvPr/>
        </p:nvSpPr>
        <p:spPr>
          <a:xfrm>
            <a:off x="3372438" y="4029747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  <a:endParaRPr lang="en-SG" dirty="0"/>
          </a:p>
        </p:txBody>
      </p:sp>
      <p:sp>
        <p:nvSpPr>
          <p:cNvPr id="26" name="TextBox 25"/>
          <p:cNvSpPr txBox="1"/>
          <p:nvPr/>
        </p:nvSpPr>
        <p:spPr>
          <a:xfrm>
            <a:off x="5175534" y="2540555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</a:t>
            </a:r>
            <a:r>
              <a:rPr lang="en-SG" dirty="0" smtClean="0"/>
              <a:t> Days</a:t>
            </a:r>
            <a:endParaRPr lang="en-SG" dirty="0"/>
          </a:p>
        </p:txBody>
      </p:sp>
      <p:sp>
        <p:nvSpPr>
          <p:cNvPr id="31" name="TextBox 30"/>
          <p:cNvSpPr txBox="1"/>
          <p:nvPr/>
        </p:nvSpPr>
        <p:spPr>
          <a:xfrm>
            <a:off x="9667839" y="5111783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5</a:t>
            </a:r>
            <a:r>
              <a:rPr lang="en-SG" dirty="0" smtClean="0"/>
              <a:t> Days</a:t>
            </a:r>
            <a:endParaRPr lang="en-SG" dirty="0"/>
          </a:p>
        </p:txBody>
      </p:sp>
      <p:cxnSp>
        <p:nvCxnSpPr>
          <p:cNvPr id="35" name="Straight Arrow Connector 34"/>
          <p:cNvCxnSpPr>
            <a:stCxn id="10" idx="3"/>
          </p:cNvCxnSpPr>
          <p:nvPr/>
        </p:nvCxnSpPr>
        <p:spPr>
          <a:xfrm flipV="1">
            <a:off x="2820388" y="3541764"/>
            <a:ext cx="55205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0"/>
            <a:endCxn id="19" idx="1"/>
          </p:cNvCxnSpPr>
          <p:nvPr/>
        </p:nvCxnSpPr>
        <p:spPr>
          <a:xfrm flipV="1">
            <a:off x="4217227" y="1981027"/>
            <a:ext cx="937248" cy="1132041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3"/>
          </p:cNvCxnSpPr>
          <p:nvPr/>
        </p:nvCxnSpPr>
        <p:spPr>
          <a:xfrm>
            <a:off x="7242629" y="1981027"/>
            <a:ext cx="458155" cy="741966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0" idx="0"/>
          </p:cNvCxnSpPr>
          <p:nvPr/>
        </p:nvCxnSpPr>
        <p:spPr>
          <a:xfrm flipV="1">
            <a:off x="8426665" y="1221501"/>
            <a:ext cx="1241174" cy="14821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  <a:endCxn id="54" idx="1"/>
          </p:cNvCxnSpPr>
          <p:nvPr/>
        </p:nvCxnSpPr>
        <p:spPr>
          <a:xfrm>
            <a:off x="4217227" y="3980074"/>
            <a:ext cx="983583" cy="10328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60" idx="2"/>
          </p:cNvCxnSpPr>
          <p:nvPr/>
        </p:nvCxnSpPr>
        <p:spPr>
          <a:xfrm flipV="1">
            <a:off x="7562604" y="4180960"/>
            <a:ext cx="864061" cy="8816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805000" y="2040094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Arrow Connector 43"/>
          <p:cNvCxnSpPr>
            <a:stCxn id="43" idx="4"/>
            <a:endCxn id="10" idx="0"/>
          </p:cNvCxnSpPr>
          <p:nvPr/>
        </p:nvCxnSpPr>
        <p:spPr>
          <a:xfrm flipH="1">
            <a:off x="1992715" y="2453793"/>
            <a:ext cx="6114" cy="6544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1046297" y="5527402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6" name="Straight Arrow Connector 45"/>
          <p:cNvCxnSpPr>
            <a:stCxn id="6" idx="2"/>
            <a:endCxn id="69" idx="0"/>
          </p:cNvCxnSpPr>
          <p:nvPr/>
        </p:nvCxnSpPr>
        <p:spPr>
          <a:xfrm>
            <a:off x="11240127" y="2809258"/>
            <a:ext cx="0" cy="6221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00832" y="6234396"/>
            <a:ext cx="263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Pair 2: Remy &amp; </a:t>
            </a:r>
            <a:r>
              <a:rPr lang="en-SG" b="1" dirty="0" err="1" smtClean="0"/>
              <a:t>Shing</a:t>
            </a:r>
            <a:r>
              <a:rPr lang="en-SG" b="1" dirty="0" smtClean="0"/>
              <a:t> </a:t>
            </a:r>
            <a:r>
              <a:rPr lang="en-SG" b="1" dirty="0" err="1" smtClean="0"/>
              <a:t>Hei</a:t>
            </a:r>
            <a:endParaRPr lang="en-SG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563322" y="1674468"/>
            <a:ext cx="93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START</a:t>
            </a:r>
            <a:endParaRPr lang="en-SG" b="1" dirty="0"/>
          </a:p>
        </p:txBody>
      </p:sp>
      <p:cxnSp>
        <p:nvCxnSpPr>
          <p:cNvPr id="71" name="Straight Arrow Connector 70"/>
          <p:cNvCxnSpPr>
            <a:stCxn id="54" idx="2"/>
            <a:endCxn id="5" idx="0"/>
          </p:cNvCxnSpPr>
          <p:nvPr/>
        </p:nvCxnSpPr>
        <p:spPr>
          <a:xfrm flipH="1">
            <a:off x="6372777" y="5662330"/>
            <a:ext cx="8930" cy="55754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451123" y="2703632"/>
            <a:ext cx="19510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Integration, Testing, Documentation, Deployment, Regression Testing </a:t>
            </a:r>
            <a:endParaRPr lang="en-SG" dirty="0"/>
          </a:p>
        </p:txBody>
      </p:sp>
      <p:sp>
        <p:nvSpPr>
          <p:cNvPr id="62" name="TextBox 61"/>
          <p:cNvSpPr txBox="1"/>
          <p:nvPr/>
        </p:nvSpPr>
        <p:spPr>
          <a:xfrm>
            <a:off x="10905770" y="6025076"/>
            <a:ext cx="61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END</a:t>
            </a:r>
            <a:endParaRPr lang="en-SG" b="1" dirty="0"/>
          </a:p>
        </p:txBody>
      </p:sp>
      <p:sp>
        <p:nvSpPr>
          <p:cNvPr id="54" name="Rounded Rectangle 53"/>
          <p:cNvSpPr/>
          <p:nvPr/>
        </p:nvSpPr>
        <p:spPr>
          <a:xfrm>
            <a:off x="5200810" y="4363522"/>
            <a:ext cx="2361794" cy="1298808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Optimise Basic App Usage, Heatmap</a:t>
            </a:r>
          </a:p>
          <a:p>
            <a:pPr algn="ctr"/>
            <a:r>
              <a:rPr lang="en-SG" dirty="0" smtClean="0">
                <a:solidFill>
                  <a:schemeClr val="tx1"/>
                </a:solidFill>
              </a:rPr>
              <a:t>Smartphone, Social Activeness &amp; Code Clean-up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73924" y="4805812"/>
            <a:ext cx="185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 smtClean="0"/>
          </a:p>
        </p:txBody>
      </p:sp>
      <p:cxnSp>
        <p:nvCxnSpPr>
          <p:cNvPr id="58" name="Straight Arrow Connector 57"/>
          <p:cNvCxnSpPr>
            <a:stCxn id="19" idx="0"/>
            <a:endCxn id="53" idx="2"/>
          </p:cNvCxnSpPr>
          <p:nvPr/>
        </p:nvCxnSpPr>
        <p:spPr>
          <a:xfrm flipV="1">
            <a:off x="6198552" y="794393"/>
            <a:ext cx="0" cy="64206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51950" y="6160168"/>
            <a:ext cx="272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Critical Path:     </a:t>
            </a:r>
            <a:endParaRPr lang="en-SG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1832065" y="6376240"/>
            <a:ext cx="8211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655001" y="5713951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</a:t>
            </a:r>
            <a:r>
              <a:rPr lang="en-SG" dirty="0" smtClean="0"/>
              <a:t> Days</a:t>
            </a:r>
            <a:endParaRPr lang="en-SG" dirty="0"/>
          </a:p>
        </p:txBody>
      </p:sp>
      <p:sp>
        <p:nvSpPr>
          <p:cNvPr id="83" name="TextBox 82"/>
          <p:cNvSpPr txBox="1"/>
          <p:nvPr/>
        </p:nvSpPr>
        <p:spPr>
          <a:xfrm>
            <a:off x="1722782" y="5932523"/>
            <a:ext cx="1082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10 Days</a:t>
            </a:r>
          </a:p>
          <a:p>
            <a:endParaRPr lang="en-SG" sz="2000" b="1" dirty="0"/>
          </a:p>
        </p:txBody>
      </p:sp>
      <p:sp>
        <p:nvSpPr>
          <p:cNvPr id="57" name="Right Brace 56"/>
          <p:cNvSpPr/>
          <p:nvPr/>
        </p:nvSpPr>
        <p:spPr>
          <a:xfrm rot="5400000">
            <a:off x="9987704" y="3258574"/>
            <a:ext cx="540405" cy="2968299"/>
          </a:xfrm>
          <a:prstGeom prst="rightBrac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ounded Rectangle 68"/>
          <p:cNvSpPr/>
          <p:nvPr/>
        </p:nvSpPr>
        <p:spPr>
          <a:xfrm>
            <a:off x="10553322" y="3431426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UAT Review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>
            <a:stCxn id="69" idx="2"/>
            <a:endCxn id="45" idx="0"/>
          </p:cNvCxnSpPr>
          <p:nvPr/>
        </p:nvCxnSpPr>
        <p:spPr>
          <a:xfrm flipH="1">
            <a:off x="11240126" y="4298432"/>
            <a:ext cx="1" cy="12289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9095580" y="314765"/>
            <a:ext cx="1555842" cy="95925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UAT Deployment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7" idx="2"/>
            <a:endCxn id="6" idx="0"/>
          </p:cNvCxnSpPr>
          <p:nvPr/>
        </p:nvCxnSpPr>
        <p:spPr>
          <a:xfrm>
            <a:off x="9873501" y="1274021"/>
            <a:ext cx="1366626" cy="6682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08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5247331" y="693135"/>
            <a:ext cx="3217689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4189" y="1686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Iteration 6</a:t>
            </a:r>
            <a:endParaRPr lang="en-SG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99149" y="6087030"/>
            <a:ext cx="3365881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10400364" y="1727397"/>
            <a:ext cx="1435946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Review of iteration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191967" y="3257053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" name="Rounded Rectangle 9"/>
          <p:cNvSpPr/>
          <p:nvPr/>
        </p:nvSpPr>
        <p:spPr>
          <a:xfrm>
            <a:off x="465489" y="4284946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Research &amp; Diagram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189577" y="4713474"/>
            <a:ext cx="2098294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4" name="TextBox 13"/>
          <p:cNvSpPr txBox="1"/>
          <p:nvPr/>
        </p:nvSpPr>
        <p:spPr>
          <a:xfrm>
            <a:off x="3256738" y="3251213"/>
            <a:ext cx="1515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Test Deployment Case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5247331" y="4668403"/>
            <a:ext cx="2072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UAT Changes: Top K, Basic App Usage, Smartphone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974004" y="1802574"/>
            <a:ext cx="2222264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0" name="TextBox 19"/>
          <p:cNvSpPr txBox="1"/>
          <p:nvPr/>
        </p:nvSpPr>
        <p:spPr>
          <a:xfrm>
            <a:off x="5005923" y="1746056"/>
            <a:ext cx="2190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UAT Changes: Bootstrap, HeatMap, Social Activeness</a:t>
            </a:r>
            <a:endParaRPr lang="en-SG" dirty="0"/>
          </a:p>
        </p:txBody>
      </p:sp>
      <p:sp>
        <p:nvSpPr>
          <p:cNvPr id="26" name="TextBox 25"/>
          <p:cNvSpPr txBox="1"/>
          <p:nvPr/>
        </p:nvSpPr>
        <p:spPr>
          <a:xfrm>
            <a:off x="4995063" y="2684540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</a:t>
            </a:r>
            <a:r>
              <a:rPr lang="en-SG" dirty="0" smtClean="0"/>
              <a:t> Days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94393" y="5591733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</a:t>
            </a:r>
            <a:r>
              <a:rPr lang="en-SG" dirty="0" smtClean="0"/>
              <a:t> Days</a:t>
            </a:r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11238134" y="2697727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  <a:endParaRPr lang="en-SG" dirty="0"/>
          </a:p>
        </p:txBody>
      </p:sp>
      <p:cxnSp>
        <p:nvCxnSpPr>
          <p:cNvPr id="35" name="Straight Arrow Connector 34"/>
          <p:cNvCxnSpPr>
            <a:stCxn id="10" idx="3"/>
          </p:cNvCxnSpPr>
          <p:nvPr/>
        </p:nvCxnSpPr>
        <p:spPr>
          <a:xfrm flipV="1">
            <a:off x="1839098" y="3694145"/>
            <a:ext cx="1345831" cy="10243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0"/>
            <a:endCxn id="19" idx="1"/>
          </p:cNvCxnSpPr>
          <p:nvPr/>
        </p:nvCxnSpPr>
        <p:spPr>
          <a:xfrm flipV="1">
            <a:off x="3878772" y="2236077"/>
            <a:ext cx="1095232" cy="10209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196268" y="2597778"/>
            <a:ext cx="508133" cy="5085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5" idx="3"/>
            <a:endCxn id="6" idx="1"/>
          </p:cNvCxnSpPr>
          <p:nvPr/>
        </p:nvCxnSpPr>
        <p:spPr>
          <a:xfrm flipV="1">
            <a:off x="9673981" y="2160900"/>
            <a:ext cx="726383" cy="13788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175550" y="4124059"/>
            <a:ext cx="1014024" cy="676489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2" idx="0"/>
          </p:cNvCxnSpPr>
          <p:nvPr/>
        </p:nvCxnSpPr>
        <p:spPr>
          <a:xfrm flipV="1">
            <a:off x="6238724" y="3906127"/>
            <a:ext cx="1506229" cy="807347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965501" y="1788561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Arrow Connector 43"/>
          <p:cNvCxnSpPr>
            <a:stCxn id="54" idx="2"/>
            <a:endCxn id="10" idx="0"/>
          </p:cNvCxnSpPr>
          <p:nvPr/>
        </p:nvCxnSpPr>
        <p:spPr>
          <a:xfrm flipH="1">
            <a:off x="1152294" y="3673190"/>
            <a:ext cx="260" cy="6117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0955899" y="5888979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6" name="Straight Arrow Connector 45"/>
          <p:cNvCxnSpPr>
            <a:stCxn id="57" idx="2"/>
            <a:endCxn id="45" idx="0"/>
          </p:cNvCxnSpPr>
          <p:nvPr/>
        </p:nvCxnSpPr>
        <p:spPr>
          <a:xfrm>
            <a:off x="11133623" y="4836758"/>
            <a:ext cx="16105" cy="10522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635954" y="754415"/>
            <a:ext cx="268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Pair 1: Jennifer &amp; Amos</a:t>
            </a:r>
            <a:endParaRPr lang="en-SG" dirty="0"/>
          </a:p>
        </p:txBody>
      </p:sp>
      <p:sp>
        <p:nvSpPr>
          <p:cNvPr id="48" name="TextBox 47"/>
          <p:cNvSpPr txBox="1"/>
          <p:nvPr/>
        </p:nvSpPr>
        <p:spPr>
          <a:xfrm>
            <a:off x="5821736" y="6168326"/>
            <a:ext cx="281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Pair 2: Chu Qian &amp; </a:t>
            </a:r>
            <a:r>
              <a:rPr lang="en-SG" dirty="0" err="1" smtClean="0"/>
              <a:t>Shing</a:t>
            </a:r>
            <a:r>
              <a:rPr lang="en-SG" dirty="0" smtClean="0"/>
              <a:t> </a:t>
            </a:r>
            <a:r>
              <a:rPr lang="en-SG" dirty="0" err="1" smtClean="0"/>
              <a:t>Hei</a:t>
            </a:r>
            <a:endParaRPr lang="en-SG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810743" y="5569919"/>
            <a:ext cx="10993" cy="500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61618" y="1357238"/>
            <a:ext cx="99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START</a:t>
            </a:r>
            <a:endParaRPr lang="en-SG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0825131" y="6334316"/>
            <a:ext cx="61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END</a:t>
            </a:r>
            <a:endParaRPr lang="en-SG" b="1" dirty="0"/>
          </a:p>
        </p:txBody>
      </p:sp>
      <p:sp>
        <p:nvSpPr>
          <p:cNvPr id="54" name="Rounded Rectangle 53"/>
          <p:cNvSpPr/>
          <p:nvPr/>
        </p:nvSpPr>
        <p:spPr>
          <a:xfrm>
            <a:off x="465749" y="2806184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Internal UAT </a:t>
            </a:r>
            <a:r>
              <a:rPr lang="en-SG" dirty="0">
                <a:solidFill>
                  <a:schemeClr val="tx1"/>
                </a:solidFill>
              </a:rPr>
              <a:t>Review</a:t>
            </a:r>
            <a:endParaRPr lang="en-SG" sz="1600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5579752" y="1190159"/>
            <a:ext cx="20556" cy="60110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92630" y="5548884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  <a:endParaRPr lang="en-SG" dirty="0"/>
          </a:p>
        </p:txBody>
      </p:sp>
      <p:sp>
        <p:nvSpPr>
          <p:cNvPr id="63" name="Rounded Rectangle 62"/>
          <p:cNvSpPr/>
          <p:nvPr/>
        </p:nvSpPr>
        <p:spPr>
          <a:xfrm>
            <a:off x="7653672" y="1553416"/>
            <a:ext cx="1732941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4" name="TextBox 63"/>
          <p:cNvSpPr txBox="1"/>
          <p:nvPr/>
        </p:nvSpPr>
        <p:spPr>
          <a:xfrm>
            <a:off x="7663681" y="1555007"/>
            <a:ext cx="1821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Bootstrap, HeatMap, Social Activeness</a:t>
            </a:r>
            <a:endParaRPr lang="en-SG" dirty="0"/>
          </a:p>
        </p:txBody>
      </p:sp>
      <p:sp>
        <p:nvSpPr>
          <p:cNvPr id="67" name="TextBox 66"/>
          <p:cNvSpPr txBox="1"/>
          <p:nvPr/>
        </p:nvSpPr>
        <p:spPr>
          <a:xfrm>
            <a:off x="9416781" y="1740370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  <a:endParaRPr lang="en-SG" dirty="0"/>
          </a:p>
        </p:txBody>
      </p:sp>
      <p:cxnSp>
        <p:nvCxnSpPr>
          <p:cNvPr id="68" name="Straight Arrow Connector 67"/>
          <p:cNvCxnSpPr/>
          <p:nvPr/>
        </p:nvCxnSpPr>
        <p:spPr>
          <a:xfrm flipH="1" flipV="1">
            <a:off x="8238375" y="2402248"/>
            <a:ext cx="8948" cy="4123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7603852" y="4722273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0" name="TextBox 69"/>
          <p:cNvSpPr txBox="1"/>
          <p:nvPr/>
        </p:nvSpPr>
        <p:spPr>
          <a:xfrm>
            <a:off x="7653672" y="4726280"/>
            <a:ext cx="1355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Top K, Basic App Usage, Smartphone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7377532" y="5598078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  <a:endParaRPr lang="en-SG" dirty="0"/>
          </a:p>
        </p:txBody>
      </p:sp>
      <p:cxnSp>
        <p:nvCxnSpPr>
          <p:cNvPr id="74" name="Straight Arrow Connector 73"/>
          <p:cNvCxnSpPr>
            <a:stCxn id="69" idx="2"/>
          </p:cNvCxnSpPr>
          <p:nvPr/>
        </p:nvCxnSpPr>
        <p:spPr>
          <a:xfrm flipH="1">
            <a:off x="8290656" y="5589279"/>
            <a:ext cx="1" cy="50655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69" idx="0"/>
          </p:cNvCxnSpPr>
          <p:nvPr/>
        </p:nvCxnSpPr>
        <p:spPr>
          <a:xfrm>
            <a:off x="8290656" y="4264835"/>
            <a:ext cx="1" cy="457438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7892716" y="1162768"/>
            <a:ext cx="1" cy="37913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254006" y="2436852"/>
            <a:ext cx="132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</a:t>
            </a:r>
            <a:r>
              <a:rPr lang="en-SG" dirty="0" smtClean="0"/>
              <a:t>onsists of</a:t>
            </a:r>
            <a:endParaRPr lang="en-SG" dirty="0"/>
          </a:p>
        </p:txBody>
      </p:sp>
      <p:sp>
        <p:nvSpPr>
          <p:cNvPr id="79" name="TextBox 78"/>
          <p:cNvSpPr txBox="1"/>
          <p:nvPr/>
        </p:nvSpPr>
        <p:spPr>
          <a:xfrm>
            <a:off x="8385700" y="4277637"/>
            <a:ext cx="118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</a:t>
            </a:r>
            <a:r>
              <a:rPr lang="en-SG" dirty="0" smtClean="0"/>
              <a:t>onsists of</a:t>
            </a:r>
            <a:endParaRPr lang="en-SG" dirty="0"/>
          </a:p>
        </p:txBody>
      </p:sp>
      <p:sp>
        <p:nvSpPr>
          <p:cNvPr id="80" name="TextBox 79"/>
          <p:cNvSpPr txBox="1"/>
          <p:nvPr/>
        </p:nvSpPr>
        <p:spPr>
          <a:xfrm>
            <a:off x="451950" y="6160168"/>
            <a:ext cx="272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Critical Path:     </a:t>
            </a:r>
            <a:endParaRPr lang="en-SG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1832065" y="6376240"/>
            <a:ext cx="8211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7704400" y="2814596"/>
            <a:ext cx="1969581" cy="1450239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0" name="TextBox 59"/>
          <p:cNvSpPr txBox="1"/>
          <p:nvPr/>
        </p:nvSpPr>
        <p:spPr>
          <a:xfrm>
            <a:off x="7737254" y="2807618"/>
            <a:ext cx="19336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Integration, testing, documentation, Deployment, Regression Testing</a:t>
            </a:r>
            <a:endParaRPr lang="en-SG" dirty="0"/>
          </a:p>
        </p:txBody>
      </p:sp>
      <p:sp>
        <p:nvSpPr>
          <p:cNvPr id="83" name="Right Brace 82"/>
          <p:cNvSpPr/>
          <p:nvPr/>
        </p:nvSpPr>
        <p:spPr>
          <a:xfrm rot="5400000">
            <a:off x="2220054" y="3884068"/>
            <a:ext cx="299985" cy="3071717"/>
          </a:xfrm>
          <a:prstGeom prst="rightBrac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752762" y="5932523"/>
            <a:ext cx="1013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12 Days</a:t>
            </a:r>
          </a:p>
          <a:p>
            <a:endParaRPr lang="en-SG" sz="20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10280567" y="3690556"/>
            <a:ext cx="1706111" cy="1146202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Final Presentation Preparation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6" idx="2"/>
            <a:endCxn id="57" idx="0"/>
          </p:cNvCxnSpPr>
          <p:nvPr/>
        </p:nvCxnSpPr>
        <p:spPr>
          <a:xfrm>
            <a:off x="11118337" y="2594403"/>
            <a:ext cx="15286" cy="10961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1208417" y="4945402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6 Days</a:t>
            </a:r>
            <a:endParaRPr lang="en-SG" dirty="0"/>
          </a:p>
        </p:txBody>
      </p:sp>
      <p:cxnSp>
        <p:nvCxnSpPr>
          <p:cNvPr id="77" name="Straight Arrow Connector 76"/>
          <p:cNvCxnSpPr>
            <a:stCxn id="43" idx="4"/>
            <a:endCxn id="54" idx="0"/>
          </p:cNvCxnSpPr>
          <p:nvPr/>
        </p:nvCxnSpPr>
        <p:spPr>
          <a:xfrm flipH="1">
            <a:off x="1152554" y="2202260"/>
            <a:ext cx="6776" cy="6039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59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Iteration 3</a:t>
            </a:r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57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SG" b="1" dirty="0" smtClean="0">
                <a:ln w="9525">
                  <a:solidFill>
                    <a:schemeClr val="bg2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Schedule Metrics</a:t>
            </a:r>
            <a:endParaRPr lang="en-US" dirty="0">
              <a:ln w="9525">
                <a:solidFill>
                  <a:schemeClr val="bg2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865647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1022506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Iteration</a:t>
                      </a:r>
                      <a:endParaRPr lang="en-US" sz="3200" dirty="0">
                        <a:solidFill>
                          <a:schemeClr val="bg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Planned</a:t>
                      </a:r>
                      <a:endParaRPr lang="en-US" sz="3200" dirty="0">
                        <a:solidFill>
                          <a:schemeClr val="bg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Actual</a:t>
                      </a:r>
                      <a:endParaRPr lang="en-US" sz="3200" dirty="0">
                        <a:solidFill>
                          <a:schemeClr val="bg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Schedule</a:t>
                      </a:r>
                      <a:r>
                        <a:rPr lang="en-US" sz="3200" baseline="0" dirty="0" smtClean="0">
                          <a:solidFill>
                            <a:schemeClr val="bg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Metrics</a:t>
                      </a:r>
                      <a:endParaRPr lang="en-US" sz="3200" dirty="0">
                        <a:solidFill>
                          <a:schemeClr val="bg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11 Days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14 Days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0.79</a:t>
                      </a: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 Days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 Days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0.88</a:t>
                      </a: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11 Days 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13 Days 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0.84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00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Iteration 3 Metrics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Planned Iteration Dates: </a:t>
            </a:r>
            <a:r>
              <a:rPr lang="en-US" b="1" dirty="0" smtClean="0"/>
              <a:t>09/10/2015 – 19/10/2015</a:t>
            </a:r>
          </a:p>
          <a:p>
            <a:r>
              <a:rPr lang="en-US" dirty="0" smtClean="0"/>
              <a:t>Actual </a:t>
            </a:r>
            <a:r>
              <a:rPr lang="en-US" dirty="0"/>
              <a:t>Iteration Dates: </a:t>
            </a:r>
            <a:r>
              <a:rPr lang="en-US" b="1" u="sng" dirty="0" smtClean="0"/>
              <a:t>09/10/2015 </a:t>
            </a:r>
            <a:r>
              <a:rPr lang="en-US" b="1" u="sng" dirty="0"/>
              <a:t>– </a:t>
            </a:r>
            <a:r>
              <a:rPr lang="en-US" b="1" u="sng" dirty="0" smtClean="0"/>
              <a:t>21/10/2015</a:t>
            </a:r>
          </a:p>
          <a:p>
            <a:r>
              <a:rPr lang="en-SG" dirty="0" smtClean="0"/>
              <a:t>Schedule </a:t>
            </a:r>
            <a:r>
              <a:rPr lang="en-SG" dirty="0"/>
              <a:t>Metrics at </a:t>
            </a:r>
            <a:r>
              <a:rPr lang="en-SG" b="1" dirty="0" smtClean="0">
                <a:solidFill>
                  <a:srgbClr val="FF0000"/>
                </a:solidFill>
              </a:rPr>
              <a:t>0.84</a:t>
            </a:r>
          </a:p>
          <a:p>
            <a:pPr lvl="1"/>
            <a:r>
              <a:rPr lang="en-SG" dirty="0" smtClean="0"/>
              <a:t>Schedule was delayed by 2 days due to feature update in wiki for Social Activeness Report towards the end of iteration 3</a:t>
            </a:r>
          </a:p>
          <a:p>
            <a:pPr lvl="1"/>
            <a:r>
              <a:rPr lang="en-SG" dirty="0" smtClean="0"/>
              <a:t>Results in incomplete functionality </a:t>
            </a:r>
          </a:p>
          <a:p>
            <a:pPr lvl="1"/>
            <a:r>
              <a:rPr lang="en-SG" b="1" dirty="0" smtClean="0"/>
              <a:t>Feature-boxers: </a:t>
            </a:r>
            <a:r>
              <a:rPr lang="en-SG" dirty="0" smtClean="0"/>
              <a:t>Decided to complete the function before moving forward</a:t>
            </a:r>
          </a:p>
          <a:p>
            <a:pPr lvl="1"/>
            <a:r>
              <a:rPr lang="en-SG" b="1" dirty="0" smtClean="0"/>
              <a:t>Buffer Days</a:t>
            </a:r>
            <a:r>
              <a:rPr lang="en-SG" dirty="0" smtClean="0"/>
              <a:t>: Drops to 2 days for final presentation</a:t>
            </a:r>
            <a:endParaRPr lang="en-SG" dirty="0"/>
          </a:p>
          <a:p>
            <a:r>
              <a:rPr lang="en-US" dirty="0" smtClean="0"/>
              <a:t>Current Bug Metrics Value =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7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endParaRPr lang="en-SG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SG" dirty="0" smtClean="0"/>
          </a:p>
          <a:p>
            <a:pPr marL="0" indent="0" algn="ctr">
              <a:buNone/>
            </a:pPr>
            <a:endParaRPr lang="en-SG" dirty="0"/>
          </a:p>
          <a:p>
            <a:pPr marL="0" indent="0" algn="ctr">
              <a:buNone/>
            </a:pPr>
            <a:r>
              <a:rPr lang="en-SG" sz="3200" dirty="0" smtClean="0"/>
              <a:t>With more research hours allocated, our programming sessions have lesser overruns than previous iterations 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407031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1936" y="1718905"/>
            <a:ext cx="6236110" cy="435133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SG" sz="4000" dirty="0" smtClean="0"/>
              <a:t>Overall Schedule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SG" sz="4000" dirty="0" smtClean="0"/>
              <a:t>Programming Hours</a:t>
            </a:r>
            <a:endParaRPr lang="en-SG" sz="4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SG" sz="4000" dirty="0" smtClean="0"/>
              <a:t>Iterations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SG" sz="4000" dirty="0" smtClean="0"/>
              <a:t>Milestones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SG" sz="4000" dirty="0" smtClean="0"/>
              <a:t>Iteration 3 </a:t>
            </a:r>
            <a:r>
              <a:rPr lang="en-SG" sz="4000" dirty="0" smtClean="0"/>
              <a:t>Review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SG" sz="4000" dirty="0" smtClean="0"/>
              <a:t>Learning Points</a:t>
            </a:r>
            <a:endParaRPr lang="en-SG" sz="4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SG" sz="4000" dirty="0" smtClean="0"/>
              <a:t>Iteration </a:t>
            </a:r>
            <a:r>
              <a:rPr lang="en-SG" sz="4000" dirty="0"/>
              <a:t>4</a:t>
            </a:r>
            <a:endParaRPr lang="en-SG" sz="4000" dirty="0" smtClean="0"/>
          </a:p>
          <a:p>
            <a:pPr marL="0" indent="0">
              <a:buNone/>
            </a:pPr>
            <a:endParaRPr lang="en-SG" dirty="0" smtClean="0"/>
          </a:p>
          <a:p>
            <a:endParaRPr lang="en-SG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Content Page</a:t>
            </a:r>
            <a:endParaRPr lang="en-SG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42" y="1979668"/>
            <a:ext cx="4478594" cy="44785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6482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Iteration </a:t>
            </a:r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Manager: </a:t>
            </a:r>
            <a:r>
              <a:rPr lang="en-US" b="1" dirty="0" smtClean="0"/>
              <a:t>Shing Hei </a:t>
            </a:r>
          </a:p>
          <a:p>
            <a:r>
              <a:rPr lang="en-US" dirty="0" smtClean="0"/>
              <a:t>Pair Programmers:</a:t>
            </a:r>
          </a:p>
          <a:p>
            <a:pPr lvl="1"/>
            <a:r>
              <a:rPr lang="en-US" dirty="0" smtClean="0"/>
              <a:t>Remy &amp; </a:t>
            </a:r>
            <a:r>
              <a:rPr lang="en-US" dirty="0" smtClean="0"/>
              <a:t>Amos</a:t>
            </a:r>
          </a:p>
          <a:p>
            <a:pPr lvl="1"/>
            <a:r>
              <a:rPr lang="en-US" dirty="0" smtClean="0"/>
              <a:t>Jennifer &amp; Chu Qian</a:t>
            </a:r>
          </a:p>
          <a:p>
            <a:r>
              <a:rPr lang="en-US" dirty="0" smtClean="0"/>
              <a:t>Planning </a:t>
            </a:r>
            <a:r>
              <a:rPr lang="en-US" dirty="0" smtClean="0"/>
              <a:t>phase is done</a:t>
            </a:r>
          </a:p>
          <a:p>
            <a:r>
              <a:rPr lang="en-US" dirty="0" smtClean="0"/>
              <a:t>Pair programming </a:t>
            </a:r>
            <a:r>
              <a:rPr lang="en-US" dirty="0" smtClean="0"/>
              <a:t>sessions completed for: </a:t>
            </a:r>
            <a:endParaRPr lang="en-US" dirty="0" smtClean="0"/>
          </a:p>
          <a:p>
            <a:pPr lvl="1"/>
            <a:r>
              <a:rPr lang="en-SG" dirty="0"/>
              <a:t>Advanced Smartphone Overuse Report </a:t>
            </a:r>
            <a:endParaRPr lang="en-SG" dirty="0" smtClean="0"/>
          </a:p>
          <a:p>
            <a:pPr lvl="1"/>
            <a:r>
              <a:rPr lang="en-SG" dirty="0"/>
              <a:t>Graphical UIs (Heatmap and </a:t>
            </a:r>
            <a:r>
              <a:rPr lang="en-SG" dirty="0" smtClean="0"/>
              <a:t>Chart)</a:t>
            </a:r>
          </a:p>
          <a:p>
            <a:r>
              <a:rPr lang="en-SG" dirty="0" smtClean="0"/>
              <a:t>Current </a:t>
            </a:r>
            <a:r>
              <a:rPr lang="en-SG" dirty="0"/>
              <a:t>progress: Integration, testing, debug, deployment</a:t>
            </a:r>
          </a:p>
          <a:p>
            <a:pPr marL="457200" lvl="1" indent="0">
              <a:buNone/>
            </a:pP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050" y="365125"/>
            <a:ext cx="3333750" cy="3267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8031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In view of Wiki Changes….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339"/>
            <a:ext cx="10515600" cy="4691289"/>
          </a:xfrm>
        </p:spPr>
        <p:txBody>
          <a:bodyPr>
            <a:normAutofit lnSpcReduction="10000"/>
          </a:bodyPr>
          <a:lstStyle/>
          <a:p>
            <a:r>
              <a:rPr lang="en-SG" dirty="0" smtClean="0"/>
              <a:t>Added in new task category “</a:t>
            </a:r>
            <a:r>
              <a:rPr lang="en-SG" b="1" dirty="0" smtClean="0"/>
              <a:t>Changes </a:t>
            </a:r>
            <a:r>
              <a:rPr lang="en-SG" b="1" dirty="0"/>
              <a:t>to reflect Wiki </a:t>
            </a:r>
            <a:r>
              <a:rPr lang="en-SG" b="1" dirty="0" smtClean="0"/>
              <a:t>requirements</a:t>
            </a:r>
            <a:r>
              <a:rPr lang="en-SG" dirty="0" smtClean="0"/>
              <a:t>” to meet project requirement changes: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SG" dirty="0"/>
              <a:t>Bootstrap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SG" dirty="0"/>
              <a:t>Basic App Usage Breakdown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SG" dirty="0"/>
              <a:t>Location Delete </a:t>
            </a:r>
            <a:r>
              <a:rPr lang="en-SG" dirty="0" smtClean="0"/>
              <a:t>DAO</a:t>
            </a:r>
            <a:r>
              <a:rPr lang="en-SG" dirty="0"/>
              <a:t>, Controller, JSON &amp; UI </a:t>
            </a:r>
          </a:p>
          <a:p>
            <a:r>
              <a:rPr lang="en-SG" dirty="0" smtClean="0"/>
              <a:t>Led to rescheduling of original schedule (Code </a:t>
            </a:r>
            <a:r>
              <a:rPr lang="en-SG" dirty="0"/>
              <a:t>clean-up &amp; </a:t>
            </a:r>
            <a:r>
              <a:rPr lang="en-SG" dirty="0" smtClean="0"/>
              <a:t>Advanced </a:t>
            </a:r>
            <a:r>
              <a:rPr lang="en-SG" dirty="0"/>
              <a:t>Smartphone Overuse Report + </a:t>
            </a:r>
            <a:r>
              <a:rPr lang="en-SG" dirty="0" smtClean="0"/>
              <a:t>JSON) </a:t>
            </a:r>
          </a:p>
          <a:p>
            <a:r>
              <a:rPr lang="en-SG" b="1" dirty="0" smtClean="0">
                <a:solidFill>
                  <a:srgbClr val="C00000"/>
                </a:solidFill>
              </a:rPr>
              <a:t>Rationale: </a:t>
            </a:r>
          </a:p>
          <a:p>
            <a:pPr lvl="1"/>
            <a:r>
              <a:rPr lang="en-SG" dirty="0" smtClean="0"/>
              <a:t>Code clean-up is of secondary importance</a:t>
            </a:r>
          </a:p>
          <a:p>
            <a:pPr lvl="1"/>
            <a:r>
              <a:rPr lang="en-SG" dirty="0"/>
              <a:t>We are in the early part of the iteration and thus able to make the wiki changes </a:t>
            </a:r>
            <a:r>
              <a:rPr lang="en-SG" dirty="0" smtClean="0"/>
              <a:t>promptly</a:t>
            </a:r>
            <a:r>
              <a:rPr lang="en-SG" dirty="0"/>
              <a:t> </a:t>
            </a:r>
            <a:endParaRPr lang="en-SG" dirty="0" smtClean="0"/>
          </a:p>
          <a:p>
            <a:pPr lvl="1"/>
            <a:r>
              <a:rPr lang="en-SG" dirty="0" smtClean="0"/>
              <a:t>Reduce redundancy for Regression Testing 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0874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6603" y="1743219"/>
            <a:ext cx="6434775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SG" sz="199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Q &amp; A</a:t>
            </a:r>
            <a:endParaRPr lang="en-SG" sz="199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793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6739" y="1687354"/>
            <a:ext cx="9391482" cy="517064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SG" sz="13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</a:t>
            </a:r>
            <a:r>
              <a:rPr lang="en-SG" sz="13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YOU </a:t>
            </a:r>
          </a:p>
          <a:p>
            <a:pPr algn="ctr"/>
            <a:r>
              <a:rPr lang="en-SG" sz="9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sym typeface="Wingdings" panose="05000000000000000000" pitchFamily="2" charset="2"/>
              </a:rPr>
              <a:t></a:t>
            </a:r>
            <a:endParaRPr lang="en-SG" sz="96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en-SG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170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24751" y="69756"/>
            <a:ext cx="10515600" cy="1325563"/>
          </a:xfrm>
        </p:spPr>
        <p:txBody>
          <a:bodyPr/>
          <a:lstStyle/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Overall Schedule</a:t>
            </a:r>
            <a:endParaRPr lang="en-SG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9164315"/>
              </p:ext>
            </p:extLst>
          </p:nvPr>
        </p:nvGraphicFramePr>
        <p:xfrm>
          <a:off x="824752" y="1395319"/>
          <a:ext cx="10515599" cy="506668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630004"/>
                <a:gridCol w="2443872"/>
                <a:gridCol w="2403636"/>
                <a:gridCol w="2038087"/>
              </a:tblGrid>
              <a:tr h="502672"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Iteration</a:t>
                      </a:r>
                      <a:endParaRPr lang="en-SG" sz="2000" dirty="0"/>
                    </a:p>
                  </a:txBody>
                  <a:tcPr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Start</a:t>
                      </a:r>
                      <a:endParaRPr lang="en-SG" sz="2000" dirty="0"/>
                    </a:p>
                  </a:txBody>
                  <a:tcPr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End</a:t>
                      </a:r>
                      <a:endParaRPr lang="en-SG" sz="2000" dirty="0"/>
                    </a:p>
                  </a:txBody>
                  <a:tcPr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Total</a:t>
                      </a:r>
                      <a:r>
                        <a:rPr lang="en-SG" sz="2000" baseline="0" dirty="0" smtClean="0"/>
                        <a:t> Days</a:t>
                      </a:r>
                      <a:endParaRPr lang="en-SG" sz="2000" dirty="0"/>
                    </a:p>
                  </a:txBody>
                  <a:tcPr>
                    <a:solidFill>
                      <a:srgbClr val="FF8585"/>
                    </a:solidFill>
                  </a:tcPr>
                </a:tc>
              </a:tr>
              <a:tr h="430967">
                <a:tc rowSpan="2">
                  <a:txBody>
                    <a:bodyPr/>
                    <a:lstStyle/>
                    <a:p>
                      <a:r>
                        <a:rPr lang="en-SG" sz="2000" b="1" dirty="0" smtClean="0"/>
                        <a:t>Iteration 1</a:t>
                      </a:r>
                      <a:r>
                        <a:rPr lang="en-SG" sz="2000" b="1" baseline="0" dirty="0" smtClean="0"/>
                        <a:t> </a:t>
                      </a:r>
                      <a:r>
                        <a:rPr lang="en-SG" sz="2000" b="1" dirty="0" smtClean="0"/>
                        <a:t>(Week</a:t>
                      </a:r>
                      <a:r>
                        <a:rPr lang="en-SG" sz="2000" b="1" baseline="0" dirty="0" smtClean="0"/>
                        <a:t> </a:t>
                      </a:r>
                      <a:r>
                        <a:rPr lang="en-SG" sz="2000" b="1" dirty="0" smtClean="0"/>
                        <a:t>5 – Week 7)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17 September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27 September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11 days</a:t>
                      </a:r>
                      <a:endParaRPr lang="en-SG" sz="2000" b="1" dirty="0"/>
                    </a:p>
                  </a:txBody>
                  <a:tcPr/>
                </a:tc>
              </a:tr>
              <a:tr h="4309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1" smtClean="0">
                          <a:solidFill>
                            <a:schemeClr val="tx1"/>
                          </a:solidFill>
                        </a:rPr>
                        <a:t>17</a:t>
                      </a:r>
                      <a:r>
                        <a:rPr lang="en-SG" sz="2000" b="1" baseline="3000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sz="2000" b="1" dirty="0" smtClean="0">
                          <a:solidFill>
                            <a:schemeClr val="tx1"/>
                          </a:solidFill>
                        </a:rPr>
                        <a:t>September</a:t>
                      </a:r>
                      <a:r>
                        <a:rPr lang="en-SG" sz="2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SG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BDB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1" dirty="0" smtClean="0">
                          <a:solidFill>
                            <a:schemeClr val="tx1"/>
                          </a:solidFill>
                        </a:rPr>
                        <a:t>30 September</a:t>
                      </a:r>
                    </a:p>
                  </a:txBody>
                  <a:tcPr>
                    <a:solidFill>
                      <a:srgbClr val="7BDB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en-SG" sz="2000" b="1" baseline="0" dirty="0" smtClean="0">
                          <a:solidFill>
                            <a:schemeClr val="tx1"/>
                          </a:solidFill>
                        </a:rPr>
                        <a:t> days</a:t>
                      </a:r>
                      <a:endParaRPr lang="en-SG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BDBA9"/>
                    </a:solidFill>
                  </a:tcPr>
                </a:tc>
              </a:tr>
              <a:tr h="236687">
                <a:tc rowSpan="2">
                  <a:txBody>
                    <a:bodyPr/>
                    <a:lstStyle/>
                    <a:p>
                      <a:r>
                        <a:rPr lang="en-SG" sz="2000" b="1" dirty="0" smtClean="0"/>
                        <a:t>Iteration 2</a:t>
                      </a:r>
                      <a:r>
                        <a:rPr lang="en-SG" sz="2000" b="1" baseline="0" dirty="0" smtClean="0"/>
                        <a:t> </a:t>
                      </a:r>
                      <a:r>
                        <a:rPr lang="en-SG" sz="2000" b="1" dirty="0" smtClean="0"/>
                        <a:t>(Week 7 – Week 8)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1 October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baseline="0" dirty="0" smtClean="0"/>
                        <a:t>8 </a:t>
                      </a:r>
                      <a:r>
                        <a:rPr lang="en-SG" sz="2000" b="1" dirty="0" smtClean="0"/>
                        <a:t>October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8 days</a:t>
                      </a:r>
                      <a:endParaRPr lang="en-SG" sz="2000" b="1" dirty="0"/>
                    </a:p>
                  </a:txBody>
                  <a:tcPr/>
                </a:tc>
              </a:tr>
              <a:tr h="236687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1 October</a:t>
                      </a:r>
                      <a:endParaRPr lang="en-SG" sz="2000" b="1" dirty="0"/>
                    </a:p>
                  </a:txBody>
                  <a:tcPr>
                    <a:solidFill>
                      <a:srgbClr val="7BDB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9</a:t>
                      </a:r>
                      <a:r>
                        <a:rPr lang="en-SG" sz="2000" b="1" baseline="0" dirty="0" smtClean="0"/>
                        <a:t> October</a:t>
                      </a:r>
                      <a:endParaRPr lang="en-SG" sz="2000" b="1" dirty="0"/>
                    </a:p>
                  </a:txBody>
                  <a:tcPr>
                    <a:solidFill>
                      <a:srgbClr val="7BDB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9 days</a:t>
                      </a:r>
                      <a:endParaRPr lang="en-SG" sz="2000" b="1" dirty="0"/>
                    </a:p>
                  </a:txBody>
                  <a:tcPr>
                    <a:solidFill>
                      <a:srgbClr val="7BDBA9"/>
                    </a:solidFill>
                  </a:tcPr>
                </a:tc>
              </a:tr>
              <a:tr h="502672">
                <a:tc rowSpan="2">
                  <a:txBody>
                    <a:bodyPr/>
                    <a:lstStyle/>
                    <a:p>
                      <a:r>
                        <a:rPr lang="en-SG" sz="2000" b="1" dirty="0" smtClean="0"/>
                        <a:t>Iteration 3 (Week 8 – Week 10)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9 October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19 October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baseline="0" dirty="0" smtClean="0"/>
                        <a:t>11 days</a:t>
                      </a:r>
                      <a:endParaRPr lang="en-SG" sz="2000" b="1" dirty="0"/>
                    </a:p>
                  </a:txBody>
                  <a:tcPr/>
                </a:tc>
              </a:tr>
              <a:tr h="395899">
                <a:tc vMerge="1">
                  <a:txBody>
                    <a:bodyPr/>
                    <a:lstStyle/>
                    <a:p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October </a:t>
                      </a:r>
                      <a:endParaRPr lang="en-SG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7BDBA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 October </a:t>
                      </a:r>
                      <a:endParaRPr lang="en-SG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7BDBA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 days </a:t>
                      </a:r>
                      <a:endParaRPr lang="en-SG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7BDBA9"/>
                    </a:solidFill>
                  </a:tcPr>
                </a:tc>
              </a:tr>
              <a:tr h="50267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2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Iteration 4 (Week 10 – Week 11) </a:t>
                      </a:r>
                      <a:endParaRPr lang="en-SG" sz="20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2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 October </a:t>
                      </a:r>
                      <a:endParaRPr lang="en-SG" sz="20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2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 October</a:t>
                      </a:r>
                      <a:endParaRPr lang="en-SG" sz="20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2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 days</a:t>
                      </a:r>
                      <a:endParaRPr lang="en-SG" sz="20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502672"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Iteration 5 (Week</a:t>
                      </a:r>
                      <a:r>
                        <a:rPr lang="en-SG" sz="2000" b="1" baseline="0" dirty="0" smtClean="0"/>
                        <a:t> 11 </a:t>
                      </a:r>
                      <a:r>
                        <a:rPr lang="en-SG" sz="2000" b="1" dirty="0" smtClean="0"/>
                        <a:t>–</a:t>
                      </a:r>
                      <a:r>
                        <a:rPr lang="en-SG" sz="2000" b="1" baseline="0" dirty="0" smtClean="0"/>
                        <a:t> Week 12)</a:t>
                      </a:r>
                      <a:endParaRPr lang="en-SG" sz="2000" b="1" dirty="0"/>
                    </a:p>
                  </a:txBody>
                  <a:tcPr>
                    <a:solidFill>
                      <a:srgbClr val="E6C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1" baseline="0" dirty="0" smtClean="0"/>
                        <a:t>29 October</a:t>
                      </a:r>
                      <a:endParaRPr lang="en-SG" sz="2000" b="1" dirty="0"/>
                    </a:p>
                  </a:txBody>
                  <a:tcPr>
                    <a:solidFill>
                      <a:srgbClr val="E6C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7 November</a:t>
                      </a:r>
                      <a:endParaRPr lang="en-SG" sz="2000" b="1" dirty="0"/>
                    </a:p>
                  </a:txBody>
                  <a:tcPr>
                    <a:solidFill>
                      <a:srgbClr val="E6C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1" baseline="0" dirty="0" smtClean="0"/>
                        <a:t>10 days</a:t>
                      </a:r>
                      <a:endParaRPr lang="en-SG" sz="2000" b="1" dirty="0"/>
                    </a:p>
                  </a:txBody>
                  <a:tcPr>
                    <a:solidFill>
                      <a:srgbClr val="E6CFCC"/>
                    </a:solidFill>
                  </a:tcPr>
                </a:tc>
              </a:tr>
              <a:tr h="502672"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Iteration 6 (Week 12</a:t>
                      </a:r>
                      <a:r>
                        <a:rPr lang="en-SG" sz="2000" b="1" baseline="0" dirty="0" smtClean="0"/>
                        <a:t> – Week 14</a:t>
                      </a:r>
                      <a:r>
                        <a:rPr lang="en-SG" sz="2000" b="1" dirty="0" smtClean="0"/>
                        <a:t>)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baseline="0" dirty="0" smtClean="0"/>
                        <a:t>7 November 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18</a:t>
                      </a:r>
                      <a:r>
                        <a:rPr lang="en-SG" sz="2000" b="1" baseline="0" dirty="0" smtClean="0"/>
                        <a:t> </a:t>
                      </a:r>
                      <a:r>
                        <a:rPr lang="en-SG" sz="2000" b="1" dirty="0" smtClean="0"/>
                        <a:t>November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12 days</a:t>
                      </a:r>
                      <a:endParaRPr lang="en-SG" sz="2000" b="1" dirty="0"/>
                    </a:p>
                  </a:txBody>
                  <a:tcPr/>
                </a:tc>
              </a:tr>
              <a:tr h="502672"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Buffer Days (for presentation)</a:t>
                      </a:r>
                      <a:endParaRPr lang="en-SG" sz="2000" b="1" dirty="0"/>
                    </a:p>
                  </a:txBody>
                  <a:tcPr>
                    <a:solidFill>
                      <a:srgbClr val="E6C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19</a:t>
                      </a:r>
                      <a:r>
                        <a:rPr lang="en-SG" sz="2000" b="1" baseline="30000" dirty="0" smtClean="0"/>
                        <a:t> </a:t>
                      </a:r>
                      <a:r>
                        <a:rPr lang="en-SG" sz="2000" b="1" baseline="0" dirty="0" smtClean="0"/>
                        <a:t> November </a:t>
                      </a:r>
                      <a:endParaRPr lang="en-SG" sz="2000" b="1" dirty="0"/>
                    </a:p>
                  </a:txBody>
                  <a:tcPr>
                    <a:solidFill>
                      <a:srgbClr val="E6C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20 November </a:t>
                      </a:r>
                      <a:endParaRPr lang="en-SG" sz="2000" b="1" dirty="0"/>
                    </a:p>
                  </a:txBody>
                  <a:tcPr>
                    <a:solidFill>
                      <a:srgbClr val="E6C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2 days </a:t>
                      </a:r>
                      <a:endParaRPr lang="en-SG" sz="2000" b="1" dirty="0"/>
                    </a:p>
                  </a:txBody>
                  <a:tcPr>
                    <a:solidFill>
                      <a:srgbClr val="E6C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34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001"/>
            <a:ext cx="10515600" cy="1325563"/>
          </a:xfrm>
        </p:spPr>
        <p:txBody>
          <a:bodyPr/>
          <a:lstStyle/>
          <a:p>
            <a:pPr algn="ctr"/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Overall Schedule</a:t>
            </a:r>
            <a:endParaRPr lang="en-SG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029843"/>
              </p:ext>
            </p:extLst>
          </p:nvPr>
        </p:nvGraphicFramePr>
        <p:xfrm>
          <a:off x="775752" y="3536748"/>
          <a:ext cx="11079367" cy="15849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52259"/>
                <a:gridCol w="852259"/>
                <a:gridCol w="852259"/>
                <a:gridCol w="852259"/>
                <a:gridCol w="852259"/>
                <a:gridCol w="852259"/>
                <a:gridCol w="852259"/>
                <a:gridCol w="852259"/>
                <a:gridCol w="852259"/>
                <a:gridCol w="852259"/>
                <a:gridCol w="852259"/>
                <a:gridCol w="852259"/>
                <a:gridCol w="852259"/>
              </a:tblGrid>
              <a:tr h="288268">
                <a:tc gridSpan="2">
                  <a:txBody>
                    <a:bodyPr/>
                    <a:lstStyle/>
                    <a:p>
                      <a:r>
                        <a:rPr lang="en-SG" sz="2000" dirty="0" smtClean="0"/>
                        <a:t>14</a:t>
                      </a:r>
                      <a:r>
                        <a:rPr lang="en-SG" sz="2000" baseline="0" dirty="0" smtClean="0"/>
                        <a:t> days</a:t>
                      </a:r>
                      <a:endParaRPr lang="en-SG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SG" sz="2000" dirty="0" smtClean="0"/>
                        <a:t>9 days</a:t>
                      </a:r>
                      <a:endParaRPr lang="en-SG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SG" sz="2000" baseline="0" dirty="0" smtClean="0"/>
                        <a:t>13 days</a:t>
                      </a:r>
                      <a:endParaRPr lang="en-SG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SG" sz="2000" dirty="0" smtClean="0"/>
                        <a:t>10 days</a:t>
                      </a:r>
                      <a:endParaRPr lang="en-SG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SG" sz="2000" dirty="0" smtClean="0"/>
                        <a:t>10 days</a:t>
                      </a:r>
                      <a:endParaRPr lang="en-SG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 smtClean="0">
                          <a:solidFill>
                            <a:schemeClr val="tx1"/>
                          </a:solidFill>
                        </a:rPr>
                        <a:t>12 days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Buffer</a:t>
                      </a:r>
                      <a:endParaRPr lang="en-SG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4319">
                <a:tc gridSpan="2">
                  <a:txBody>
                    <a:bodyPr/>
                    <a:lstStyle/>
                    <a:p>
                      <a:r>
                        <a:rPr lang="en-SG" sz="2000" baseline="0" dirty="0" smtClean="0">
                          <a:solidFill>
                            <a:srgbClr val="FF0000"/>
                          </a:solidFill>
                        </a:rPr>
                        <a:t>64.85 hours</a:t>
                      </a:r>
                      <a:endParaRPr lang="en-SG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SG" sz="2000" dirty="0" smtClean="0">
                          <a:solidFill>
                            <a:srgbClr val="FF0000"/>
                          </a:solidFill>
                        </a:rPr>
                        <a:t>83.67 hours</a:t>
                      </a:r>
                      <a:endParaRPr lang="en-SG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SG" sz="2000" dirty="0" smtClean="0">
                          <a:solidFill>
                            <a:srgbClr val="FF0000"/>
                          </a:solidFill>
                        </a:rPr>
                        <a:t>82.34</a:t>
                      </a:r>
                      <a:r>
                        <a:rPr lang="en-SG" sz="2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SG" sz="2000" dirty="0" smtClean="0">
                          <a:solidFill>
                            <a:srgbClr val="FF0000"/>
                          </a:solidFill>
                        </a:rPr>
                        <a:t>hours</a:t>
                      </a:r>
                      <a:endParaRPr lang="en-SG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SG" sz="2000" dirty="0" smtClean="0"/>
                        <a:t>86 hours</a:t>
                      </a:r>
                      <a:endParaRPr lang="en-SG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SG" sz="2000" dirty="0" smtClean="0"/>
                        <a:t>70 hours</a:t>
                      </a:r>
                      <a:endParaRPr lang="en-SG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 smtClean="0">
                          <a:solidFill>
                            <a:schemeClr val="tx1"/>
                          </a:solidFill>
                        </a:rPr>
                        <a:t>33 hours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2</a:t>
                      </a:r>
                      <a:r>
                        <a:rPr lang="en-SG" sz="2000" baseline="0" dirty="0" smtClean="0"/>
                        <a:t> </a:t>
                      </a:r>
                      <a:r>
                        <a:rPr lang="en-SG" sz="2000" dirty="0" smtClean="0"/>
                        <a:t>days</a:t>
                      </a:r>
                      <a:endParaRPr lang="en-SG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4319"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 smtClean="0"/>
                        <a:t>P</a:t>
                      </a:r>
                      <a:endParaRPr lang="en-SG" sz="20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 smtClean="0"/>
                        <a:t>NP</a:t>
                      </a:r>
                      <a:endParaRPr lang="en-SG" sz="2000" b="1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 smtClean="0"/>
                        <a:t>P</a:t>
                      </a:r>
                      <a:endParaRPr lang="en-SG" sz="20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 smtClean="0"/>
                        <a:t>NP</a:t>
                      </a:r>
                      <a:endParaRPr lang="en-SG" sz="2000" b="1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 smtClean="0"/>
                        <a:t>P</a:t>
                      </a:r>
                      <a:endParaRPr lang="en-SG" sz="20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 smtClean="0"/>
                        <a:t>NP</a:t>
                      </a:r>
                      <a:endParaRPr lang="en-SG" sz="2000" b="1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 smtClean="0"/>
                        <a:t>P</a:t>
                      </a:r>
                      <a:endParaRPr lang="en-SG" sz="20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 smtClean="0"/>
                        <a:t>NP</a:t>
                      </a:r>
                      <a:endParaRPr lang="en-SG" sz="2000" b="1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 smtClean="0"/>
                        <a:t>P</a:t>
                      </a:r>
                      <a:endParaRPr lang="en-SG" sz="20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 smtClean="0"/>
                        <a:t>NP</a:t>
                      </a:r>
                      <a:endParaRPr lang="en-SG" sz="2000" b="1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1" dirty="0" smtClean="0">
                          <a:solidFill>
                            <a:schemeClr val="tx1"/>
                          </a:solidFill>
                        </a:rPr>
                        <a:t>NP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4319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 smtClean="0">
                          <a:solidFill>
                            <a:srgbClr val="FF0000"/>
                          </a:solidFill>
                        </a:rPr>
                        <a:t>46.35</a:t>
                      </a:r>
                      <a:endParaRPr lang="en-SG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 smtClean="0">
                          <a:solidFill>
                            <a:srgbClr val="FF0000"/>
                          </a:solidFill>
                        </a:rPr>
                        <a:t>18.5</a:t>
                      </a:r>
                      <a:endParaRPr lang="en-SG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 smtClean="0">
                          <a:solidFill>
                            <a:srgbClr val="FF0000"/>
                          </a:solidFill>
                        </a:rPr>
                        <a:t>72.67</a:t>
                      </a:r>
                      <a:endParaRPr lang="en-SG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SG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 smtClean="0">
                          <a:solidFill>
                            <a:srgbClr val="FF0000"/>
                          </a:solidFill>
                        </a:rPr>
                        <a:t>63.84</a:t>
                      </a:r>
                      <a:endParaRPr lang="en-SG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 smtClean="0">
                          <a:solidFill>
                            <a:srgbClr val="FF0000"/>
                          </a:solidFill>
                        </a:rPr>
                        <a:t>18.5</a:t>
                      </a:r>
                      <a:endParaRPr lang="en-SG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 smtClean="0"/>
                        <a:t>67</a:t>
                      </a:r>
                      <a:endParaRPr lang="en-SG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 smtClean="0"/>
                        <a:t>19</a:t>
                      </a:r>
                      <a:endParaRPr lang="en-SG" sz="20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 smtClean="0"/>
                        <a:t>52</a:t>
                      </a:r>
                      <a:endParaRPr lang="en-SG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 smtClean="0"/>
                        <a:t>18</a:t>
                      </a:r>
                      <a:endParaRPr lang="en-SG" sz="20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834411" y="5466157"/>
            <a:ext cx="11084202" cy="414011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Wave 9"/>
          <p:cNvSpPr/>
          <p:nvPr/>
        </p:nvSpPr>
        <p:spPr>
          <a:xfrm>
            <a:off x="834411" y="1343570"/>
            <a:ext cx="1058779" cy="559217"/>
          </a:xfrm>
          <a:prstGeom prst="wav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S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Wave 10"/>
          <p:cNvSpPr/>
          <p:nvPr/>
        </p:nvSpPr>
        <p:spPr>
          <a:xfrm>
            <a:off x="10859834" y="1553922"/>
            <a:ext cx="1058779" cy="562431"/>
          </a:xfrm>
          <a:prstGeom prst="wav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  <a:endParaRPr lang="en-S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4411" y="1802517"/>
            <a:ext cx="0" cy="17342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1857170" y="2133507"/>
            <a:ext cx="12030" cy="13860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38189" y="3086278"/>
            <a:ext cx="136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accent1">
                    <a:lumMod val="50000"/>
                  </a:schemeClr>
                </a:solidFill>
              </a:rPr>
              <a:t>Iteration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62015" y="3061559"/>
            <a:ext cx="136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accent1">
                    <a:lumMod val="50000"/>
                  </a:schemeClr>
                </a:solidFill>
              </a:rPr>
              <a:t>Iteration 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84745" y="3070498"/>
            <a:ext cx="136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accent1">
                    <a:lumMod val="50000"/>
                  </a:schemeClr>
                </a:solidFill>
              </a:rPr>
              <a:t>Iteration 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12932" y="3101974"/>
            <a:ext cx="136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accent1">
                    <a:lumMod val="50000"/>
                  </a:schemeClr>
                </a:solidFill>
              </a:rPr>
              <a:t>Iteration 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57488" y="3133108"/>
            <a:ext cx="136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accent1">
                    <a:lumMod val="50000"/>
                  </a:schemeClr>
                </a:solidFill>
              </a:rPr>
              <a:t>Iteration 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443109" y="3147460"/>
            <a:ext cx="136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accent1">
                    <a:lumMod val="50000"/>
                  </a:schemeClr>
                </a:solidFill>
              </a:rPr>
              <a:t>Iteration 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-55926" y="5136163"/>
            <a:ext cx="890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</a:t>
            </a:r>
            <a:endParaRPr lang="en-SG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7878" y="5126631"/>
            <a:ext cx="39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S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53695" y="5138750"/>
            <a:ext cx="39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S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20799" y="5138949"/>
            <a:ext cx="39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S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25196" y="5137554"/>
            <a:ext cx="42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en-S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4482" y="5137554"/>
            <a:ext cx="47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endParaRPr lang="en-S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58117" y="5137554"/>
            <a:ext cx="47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en-S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59834" y="5151552"/>
            <a:ext cx="47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endParaRPr lang="en-S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15744" y="1598778"/>
            <a:ext cx="3264721" cy="120032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sz="2400" b="1" u="sng" dirty="0" smtClean="0"/>
              <a:t>Legend:</a:t>
            </a:r>
          </a:p>
          <a:p>
            <a:r>
              <a:rPr lang="en-SG" sz="2400" dirty="0" smtClean="0"/>
              <a:t>P:</a:t>
            </a:r>
            <a:r>
              <a:rPr lang="en-SG" sz="2400" dirty="0" smtClean="0">
                <a:sym typeface="Wingdings" panose="05000000000000000000" pitchFamily="2" charset="2"/>
              </a:rPr>
              <a:t>    Programming</a:t>
            </a:r>
            <a:endParaRPr lang="en-SG" sz="2400" dirty="0" smtClean="0">
              <a:sym typeface="Wingdings" panose="05000000000000000000" pitchFamily="2" charset="2"/>
            </a:endParaRPr>
          </a:p>
          <a:p>
            <a:r>
              <a:rPr lang="en-SG" sz="2400" dirty="0" smtClean="0">
                <a:sym typeface="Wingdings" panose="05000000000000000000" pitchFamily="2" charset="2"/>
              </a:rPr>
              <a:t>NP</a:t>
            </a:r>
            <a:r>
              <a:rPr lang="en-SG" sz="2400" dirty="0" smtClean="0">
                <a:sym typeface="Wingdings" panose="05000000000000000000" pitchFamily="2" charset="2"/>
              </a:rPr>
              <a:t>: </a:t>
            </a:r>
            <a:r>
              <a:rPr lang="en-SG" sz="2400" dirty="0" smtClean="0">
                <a:sym typeface="Wingdings" panose="05000000000000000000" pitchFamily="2" charset="2"/>
              </a:rPr>
              <a:t>Non-Programming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18678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588" y="6392"/>
            <a:ext cx="10376647" cy="885452"/>
          </a:xfrm>
        </p:spPr>
        <p:txBody>
          <a:bodyPr>
            <a:normAutofit/>
          </a:bodyPr>
          <a:lstStyle/>
          <a:p>
            <a:r>
              <a:rPr lang="en-SG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Programming Hours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988713"/>
              </p:ext>
            </p:extLst>
          </p:nvPr>
        </p:nvGraphicFramePr>
        <p:xfrm>
          <a:off x="1572007" y="891844"/>
          <a:ext cx="8937810" cy="5582117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{22838BEF-8BB2-4498-84A7-C5851F593DF1}</a:tableStyleId>
              </a:tblPr>
              <a:tblGrid>
                <a:gridCol w="1489635"/>
                <a:gridCol w="1489635"/>
                <a:gridCol w="1489635"/>
                <a:gridCol w="1489635"/>
                <a:gridCol w="1489635"/>
                <a:gridCol w="1489635"/>
              </a:tblGrid>
              <a:tr h="74302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 </a:t>
                      </a:r>
                      <a:endParaRPr lang="en-SG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b="1" u="none" strike="noStrike" dirty="0">
                          <a:effectLst/>
                        </a:rPr>
                        <a:t>Jennifer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b="1" u="none" strike="noStrike" dirty="0">
                          <a:effectLst/>
                        </a:rPr>
                        <a:t>Amos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b="1" u="none" strike="noStrike" dirty="0">
                          <a:effectLst/>
                        </a:rPr>
                        <a:t>Shing Hei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b="1" u="none" strike="noStrike" dirty="0">
                          <a:effectLst/>
                        </a:rPr>
                        <a:t>Remy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b="1" u="none" strike="noStrike" dirty="0">
                          <a:effectLst/>
                        </a:rPr>
                        <a:t>Chu Qian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</a:tr>
              <a:tr h="74302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b="1" u="none" strike="noStrike" dirty="0">
                          <a:effectLst/>
                        </a:rPr>
                        <a:t>Iteration 1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29.85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16.5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16.5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29.85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 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>
                    <a:cell3D prstMaterial="dkEdge">
                      <a:bevel prst="slope"/>
                      <a:lightRig rig="flood" dir="t"/>
                    </a:cell3D>
                    <a:solidFill>
                      <a:srgbClr val="C6F0DA"/>
                    </a:solidFill>
                  </a:tcPr>
                </a:tc>
              </a:tr>
              <a:tr h="74302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b="1" u="none" strike="noStrike" dirty="0">
                          <a:effectLst/>
                        </a:rPr>
                        <a:t>Iteration 2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38.58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34.09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38.58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 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>
                    <a:cell3D prstMaterial="dkEdge">
                      <a:bevel prst="slope"/>
                      <a:lightRig rig="flood" dir="t"/>
                    </a:cell3D>
                    <a:solidFill>
                      <a:srgbClr val="C6F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34.09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>
                    <a:cell3D prstMaterial="dkEdge">
                      <a:bevel prst="slope"/>
                      <a:lightRig rig="flood" dir="t"/>
                    </a:cell3D>
                  </a:tcPr>
                </a:tc>
              </a:tr>
              <a:tr h="74302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b="1" u="none" strike="noStrike" dirty="0">
                          <a:effectLst/>
                        </a:rPr>
                        <a:t>Iteration 3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 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>
                    <a:cell3D prstMaterial="dkEdge">
                      <a:bevel prst="slope"/>
                      <a:lightRig rig="flood" dir="t"/>
                    </a:cell3D>
                    <a:solidFill>
                      <a:srgbClr val="C6F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31.97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31.97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31.87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31.87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>
                    <a:cell3D prstMaterial="dkEdge">
                      <a:bevel prst="slope"/>
                      <a:lightRig rig="flood" dir="t"/>
                    </a:cell3D>
                  </a:tcPr>
                </a:tc>
              </a:tr>
              <a:tr h="74302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b="1" u="none" strike="noStrike" dirty="0" smtClean="0">
                          <a:effectLst/>
                        </a:rPr>
                        <a:t>Iteration 4 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30</a:t>
                      </a:r>
                      <a:endParaRPr lang="en-SG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37</a:t>
                      </a:r>
                      <a:endParaRPr lang="en-SG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 </a:t>
                      </a:r>
                      <a:endParaRPr lang="en-SG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>
                    <a:solidFill>
                      <a:srgbClr val="C6F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37</a:t>
                      </a:r>
                      <a:endParaRPr lang="en-SG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30</a:t>
                      </a:r>
                      <a:endParaRPr lang="en-SG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</a:tr>
              <a:tr h="74302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b="1" u="none" strike="noStrike" dirty="0">
                          <a:effectLst/>
                        </a:rPr>
                        <a:t>Iteration 5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>
                          <a:effectLst/>
                        </a:rPr>
                        <a:t>22</a:t>
                      </a:r>
                      <a:endParaRPr lang="en-SG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 </a:t>
                      </a:r>
                      <a:endParaRPr lang="en-SG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>
                    <a:solidFill>
                      <a:srgbClr val="C6F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>
                          <a:effectLst/>
                        </a:rPr>
                        <a:t>30</a:t>
                      </a:r>
                      <a:endParaRPr lang="en-SG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30</a:t>
                      </a:r>
                      <a:endParaRPr lang="en-SG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22</a:t>
                      </a:r>
                      <a:endParaRPr lang="en-SG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</a:tr>
              <a:tr h="74302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b="1" u="none" strike="noStrike" dirty="0">
                          <a:effectLst/>
                        </a:rPr>
                        <a:t>Iteration 6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>
                          <a:effectLst/>
                        </a:rPr>
                        <a:t>10</a:t>
                      </a:r>
                      <a:endParaRPr lang="en-SG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>
                          <a:effectLst/>
                        </a:rPr>
                        <a:t>10</a:t>
                      </a:r>
                      <a:endParaRPr lang="en-SG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>
                          <a:effectLst/>
                        </a:rPr>
                        <a:t>15</a:t>
                      </a:r>
                      <a:endParaRPr lang="en-SG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 </a:t>
                      </a:r>
                      <a:endParaRPr lang="en-SG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>
                    <a:solidFill>
                      <a:srgbClr val="C6F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15</a:t>
                      </a:r>
                      <a:endParaRPr lang="en-SG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</a:tr>
              <a:tr h="380942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b="1" u="none" strike="noStrike" dirty="0">
                          <a:effectLst/>
                        </a:rPr>
                        <a:t>Total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b="1" u="none" strike="noStrike" dirty="0">
                          <a:effectLst/>
                        </a:rPr>
                        <a:t>130.43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b="1" u="none" strike="noStrike" dirty="0">
                          <a:effectLst/>
                        </a:rPr>
                        <a:t>129.56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b="1" u="none" strike="noStrike" dirty="0">
                          <a:effectLst/>
                        </a:rPr>
                        <a:t>132.05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b="1" u="none" strike="noStrike" dirty="0">
                          <a:effectLst/>
                        </a:rPr>
                        <a:t>128.72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b="1" u="none" strike="noStrike" dirty="0">
                          <a:effectLst/>
                        </a:rPr>
                        <a:t>132.96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67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289372" y="2708447"/>
            <a:ext cx="1800000" cy="3240000"/>
          </a:xfrm>
          <a:prstGeom prst="rect">
            <a:avLst/>
          </a:prstGeom>
          <a:solidFill>
            <a:srgbClr val="C6F0DA"/>
          </a:solidFill>
          <a:ln w="28575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6489372" y="3248447"/>
            <a:ext cx="1800000" cy="2700000"/>
          </a:xfrm>
          <a:prstGeom prst="rect">
            <a:avLst/>
          </a:prstGeom>
          <a:solidFill>
            <a:srgbClr val="C6F0DA"/>
          </a:solidFill>
          <a:ln w="28575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4689372" y="3788447"/>
            <a:ext cx="1800000" cy="2160000"/>
          </a:xfrm>
          <a:prstGeom prst="rect">
            <a:avLst/>
          </a:prstGeom>
          <a:solidFill>
            <a:srgbClr val="7BDBA9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1089372" y="4868447"/>
            <a:ext cx="1800000" cy="1080000"/>
          </a:xfrm>
          <a:prstGeom prst="rect">
            <a:avLst/>
          </a:prstGeom>
          <a:solidFill>
            <a:srgbClr val="7BDBA9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2889372" y="4328447"/>
            <a:ext cx="1800000" cy="1620000"/>
          </a:xfrm>
          <a:prstGeom prst="rect">
            <a:avLst/>
          </a:prstGeom>
          <a:solidFill>
            <a:srgbClr val="7BDBA9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2979470" y="3873781"/>
            <a:ext cx="12545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PM Review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4349" y="4222116"/>
            <a:ext cx="164014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Supervisor</a:t>
            </a:r>
          </a:p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Meeting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16867" y="3142116"/>
            <a:ext cx="166048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Supervisor</a:t>
            </a:r>
          </a:p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Meeting 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98645" y="2495785"/>
            <a:ext cx="166048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Supervisor</a:t>
            </a:r>
          </a:p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Meeting 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31635" y="2041858"/>
            <a:ext cx="198523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User Acceptance Test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101392" y="2168447"/>
            <a:ext cx="1800000" cy="3780000"/>
          </a:xfrm>
          <a:prstGeom prst="rect">
            <a:avLst/>
          </a:prstGeom>
          <a:solidFill>
            <a:srgbClr val="C6F0DA"/>
          </a:solidFill>
          <a:ln w="28575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/>
          <p:cNvSpPr/>
          <p:nvPr/>
        </p:nvSpPr>
        <p:spPr>
          <a:xfrm>
            <a:off x="9996755" y="1652268"/>
            <a:ext cx="198523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Final Presentation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Milestones</a:t>
            </a:r>
            <a:endParaRPr lang="en-SG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48" y="5953294"/>
            <a:ext cx="88788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WEEK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58920" y="5978170"/>
            <a:ext cx="26090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>
                <a:ln/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 smtClean="0">
              <a:ln/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593590" y="5978170"/>
            <a:ext cx="26090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>
                <a:ln/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 smtClean="0">
              <a:ln/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31478" y="5980838"/>
            <a:ext cx="26090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69366" y="5987619"/>
            <a:ext cx="48219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smtClean="0">
                <a:ln/>
                <a:solidFill>
                  <a:schemeClr val="accent5">
                    <a:lumMod val="75000"/>
                  </a:schemeClr>
                </a:solidFill>
              </a:rPr>
              <a:t>10</a:t>
            </a:r>
            <a:endParaRPr lang="en-US" b="1" dirty="0" smtClean="0">
              <a:ln/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028469" y="5980025"/>
            <a:ext cx="48988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11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955965" y="5978170"/>
            <a:ext cx="42728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8115" y="5138447"/>
            <a:ext cx="17812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cap="none" spc="0" dirty="0" smtClean="0">
                <a:ln/>
                <a:solidFill>
                  <a:schemeClr val="accent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Chu Qian</a:t>
            </a:r>
            <a:endParaRPr lang="en-US" sz="2800" b="1" cap="none" spc="0" dirty="0">
              <a:ln/>
              <a:solidFill>
                <a:schemeClr val="accent4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148283" y="5146837"/>
            <a:ext cx="116410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cap="none" spc="0" dirty="0" smtClean="0">
                <a:ln/>
                <a:solidFill>
                  <a:schemeClr val="accent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Remy</a:t>
            </a:r>
            <a:endParaRPr lang="en-US" sz="2800" b="1" cap="none" spc="0" dirty="0">
              <a:ln/>
              <a:solidFill>
                <a:schemeClr val="accent4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797328" y="5138447"/>
            <a:ext cx="158408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cap="none" spc="0" dirty="0" smtClean="0">
                <a:ln/>
                <a:solidFill>
                  <a:schemeClr val="accent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Jennifer</a:t>
            </a:r>
            <a:endParaRPr lang="en-US" sz="2800" b="1" cap="none" spc="0" dirty="0">
              <a:ln/>
              <a:solidFill>
                <a:schemeClr val="accent4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63080" y="5138447"/>
            <a:ext cx="18405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cap="none" spc="0" dirty="0" err="1" smtClean="0">
                <a:ln/>
                <a:solidFill>
                  <a:schemeClr val="accent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Shing</a:t>
            </a:r>
            <a:r>
              <a:rPr lang="en-US" sz="2800" b="1" cap="none" spc="0" dirty="0" smtClean="0">
                <a:ln/>
                <a:solidFill>
                  <a:schemeClr val="accent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cap="none" spc="0" dirty="0" err="1" smtClean="0">
                <a:ln/>
                <a:solidFill>
                  <a:schemeClr val="accent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Hei</a:t>
            </a:r>
            <a:endParaRPr lang="en-US" sz="2800" b="1" cap="none" spc="0" dirty="0">
              <a:ln/>
              <a:solidFill>
                <a:schemeClr val="accent4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545291" y="5138447"/>
            <a:ext cx="118333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cap="none" spc="0" dirty="0" smtClean="0">
                <a:ln/>
                <a:solidFill>
                  <a:schemeClr val="accent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Amos</a:t>
            </a:r>
            <a:endParaRPr lang="en-US" sz="2800" b="1" cap="none" spc="0" dirty="0">
              <a:ln/>
              <a:solidFill>
                <a:schemeClr val="accent4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407320" y="5138447"/>
            <a:ext cx="116410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cap="none" spc="0" smtClean="0">
                <a:ln/>
                <a:solidFill>
                  <a:schemeClr val="accent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Remy</a:t>
            </a:r>
            <a:endParaRPr lang="en-US" sz="2800" b="1" cap="none" spc="0" dirty="0">
              <a:ln/>
              <a:solidFill>
                <a:schemeClr val="accent4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640802" y="5978170"/>
            <a:ext cx="42728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7448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Planned Iterations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830104"/>
              </p:ext>
            </p:extLst>
          </p:nvPr>
        </p:nvGraphicFramePr>
        <p:xfrm>
          <a:off x="838200" y="1825625"/>
          <a:ext cx="10515600" cy="3931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69892"/>
                <a:gridCol w="8445708"/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Tasks</a:t>
                      </a:r>
                      <a:endParaRPr 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Iteration</a:t>
                      </a:r>
                      <a:r>
                        <a:rPr lang="en-US" sz="2400" baseline="0" dirty="0" smtClean="0"/>
                        <a:t> 1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Bootstrap</a:t>
                      </a:r>
                      <a:r>
                        <a:rPr lang="en-US" sz="2400" baseline="0" dirty="0" smtClean="0"/>
                        <a:t> and Login Functionality</a:t>
                      </a:r>
                      <a:endParaRPr 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Iteration</a:t>
                      </a:r>
                      <a:r>
                        <a:rPr lang="en-US" sz="2400" baseline="0" dirty="0" smtClean="0"/>
                        <a:t> 2</a:t>
                      </a:r>
                      <a:endParaRPr lang="en-US" sz="2400" b="1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Basic App Reports,</a:t>
                      </a:r>
                      <a:r>
                        <a:rPr lang="en-US" sz="2400" baseline="0" dirty="0" smtClean="0"/>
                        <a:t> Top-K and Smartphone Overuse Report</a:t>
                      </a:r>
                      <a:endParaRPr 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Iteration</a:t>
                      </a:r>
                      <a:r>
                        <a:rPr lang="en-US" sz="2400" baseline="0" dirty="0" smtClean="0"/>
                        <a:t> 3</a:t>
                      </a:r>
                      <a:endParaRPr lang="en-US" sz="2400" b="1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Loading/Deleting Location</a:t>
                      </a:r>
                      <a:r>
                        <a:rPr lang="en-US" sz="2400" baseline="0" dirty="0" smtClean="0"/>
                        <a:t> data, </a:t>
                      </a:r>
                      <a:r>
                        <a:rPr lang="en-US" sz="2400" baseline="0" dirty="0" err="1" smtClean="0"/>
                        <a:t>Heatmap</a:t>
                      </a:r>
                      <a:r>
                        <a:rPr lang="en-US" sz="2400" baseline="0" dirty="0" smtClean="0"/>
                        <a:t>, Social Activeness Report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Iteration</a:t>
                      </a:r>
                      <a:r>
                        <a:rPr lang="en-US" sz="2400" baseline="0" dirty="0" smtClean="0"/>
                        <a:t> 4</a:t>
                      </a:r>
                      <a:endParaRPr lang="en-US" sz="2400" b="1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Graphical UIs, Advanced</a:t>
                      </a:r>
                      <a:r>
                        <a:rPr lang="en-US" sz="2400" baseline="0" dirty="0" smtClean="0"/>
                        <a:t> Smartphone Overuse Report, </a:t>
                      </a:r>
                      <a:r>
                        <a:rPr lang="en-SG" sz="2400" baseline="0" dirty="0" smtClean="0"/>
                        <a:t>Changes to reflect Wiki requirements &amp; Code Clean-up</a:t>
                      </a:r>
                      <a:endParaRPr lang="en-US" sz="2400" baseline="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Iteration</a:t>
                      </a:r>
                      <a:r>
                        <a:rPr lang="en-US" sz="2400" baseline="0" dirty="0" smtClean="0"/>
                        <a:t> 5</a:t>
                      </a:r>
                      <a:endParaRPr lang="en-US" sz="2400" b="1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Optimisation</a:t>
                      </a:r>
                      <a:r>
                        <a:rPr lang="en-US" sz="2400" baseline="0" dirty="0" smtClean="0"/>
                        <a:t> of functionalities &amp; Code Clean-up</a:t>
                      </a:r>
                      <a:endParaRPr 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Iteration</a:t>
                      </a:r>
                      <a:r>
                        <a:rPr lang="en-US" sz="2400" baseline="0" dirty="0" smtClean="0"/>
                        <a:t> 6</a:t>
                      </a:r>
                      <a:endParaRPr lang="en-US" sz="2400" b="1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Improvements</a:t>
                      </a:r>
                      <a:r>
                        <a:rPr lang="en-US" sz="2400" baseline="0" dirty="0" smtClean="0"/>
                        <a:t> of functions after UAT</a:t>
                      </a:r>
                      <a:endParaRPr 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1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Role Rotation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627197"/>
              </p:ext>
            </p:extLst>
          </p:nvPr>
        </p:nvGraphicFramePr>
        <p:xfrm>
          <a:off x="838200" y="1825625"/>
          <a:ext cx="10515600" cy="343388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59865"/>
                <a:gridCol w="1659865"/>
                <a:gridCol w="3132880"/>
                <a:gridCol w="4062990"/>
              </a:tblGrid>
              <a:tr h="490997">
                <a:tc>
                  <a:txBody>
                    <a:bodyPr/>
                    <a:lstStyle/>
                    <a:p>
                      <a:endParaRPr lang="en-SG" sz="24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PM</a:t>
                      </a:r>
                      <a:endParaRPr lang="en-SG" sz="24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Pair 1</a:t>
                      </a:r>
                      <a:endParaRPr lang="en-SG" sz="24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Pair 2</a:t>
                      </a:r>
                      <a:endParaRPr lang="en-SG" sz="24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5165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dirty="0" smtClean="0"/>
                        <a:t>Iteration 1</a:t>
                      </a:r>
                      <a:endParaRPr lang="en-SG" sz="24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Chu Qian</a:t>
                      </a:r>
                      <a:endParaRPr lang="en-SG" sz="24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Remy &amp; Jennifer</a:t>
                      </a:r>
                      <a:endParaRPr lang="en-SG" sz="24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Amos &amp; </a:t>
                      </a:r>
                      <a:r>
                        <a:rPr lang="en-SG" sz="2400" dirty="0" err="1" smtClean="0"/>
                        <a:t>Shing</a:t>
                      </a:r>
                      <a:r>
                        <a:rPr lang="en-SG" sz="2400" dirty="0" smtClean="0"/>
                        <a:t> </a:t>
                      </a:r>
                      <a:r>
                        <a:rPr lang="en-SG" sz="2400" dirty="0" err="1" smtClean="0"/>
                        <a:t>Hei</a:t>
                      </a:r>
                      <a:endParaRPr lang="en-SG" sz="24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462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dirty="0" smtClean="0"/>
                        <a:t>Iteration 2</a:t>
                      </a:r>
                      <a:endParaRPr lang="en-SG" sz="24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Remy </a:t>
                      </a:r>
                      <a:endParaRPr lang="en-SG" sz="24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Amos &amp;</a:t>
                      </a:r>
                      <a:r>
                        <a:rPr lang="en-SG" sz="2400" baseline="0" dirty="0" smtClean="0"/>
                        <a:t> Chu Qian</a:t>
                      </a:r>
                      <a:endParaRPr lang="en-SG" sz="24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Jennifer &amp; </a:t>
                      </a:r>
                      <a:r>
                        <a:rPr lang="en-SG" sz="2400" dirty="0" err="1" smtClean="0"/>
                        <a:t>Shing</a:t>
                      </a:r>
                      <a:r>
                        <a:rPr lang="en-SG" sz="2400" dirty="0" smtClean="0"/>
                        <a:t> </a:t>
                      </a:r>
                      <a:r>
                        <a:rPr lang="en-SG" sz="2400" dirty="0" err="1" smtClean="0"/>
                        <a:t>Hei</a:t>
                      </a:r>
                      <a:endParaRPr lang="en-SG" sz="24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4909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dirty="0" smtClean="0"/>
                        <a:t>Iteration 3</a:t>
                      </a:r>
                      <a:endParaRPr lang="en-SG" sz="24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Jennifer</a:t>
                      </a:r>
                      <a:endParaRPr lang="en-SG" sz="24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Remy &amp; Chu Qian</a:t>
                      </a:r>
                      <a:endParaRPr lang="en-SG" sz="24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Amos &amp; </a:t>
                      </a:r>
                      <a:r>
                        <a:rPr lang="en-SG" sz="2400" dirty="0" err="1" smtClean="0"/>
                        <a:t>Shing</a:t>
                      </a:r>
                      <a:r>
                        <a:rPr lang="en-SG" sz="2400" baseline="0" dirty="0" smtClean="0"/>
                        <a:t> </a:t>
                      </a:r>
                      <a:r>
                        <a:rPr lang="en-SG" sz="2400" baseline="0" dirty="0" err="1" smtClean="0"/>
                        <a:t>Hei</a:t>
                      </a:r>
                      <a:endParaRPr lang="en-SG" sz="24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4909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dirty="0" smtClean="0"/>
                        <a:t>Iteration 4</a:t>
                      </a:r>
                      <a:endParaRPr lang="en-SG" sz="24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Shing</a:t>
                      </a:r>
                      <a:r>
                        <a:rPr lang="en-SG" sz="2400" baseline="0" dirty="0" smtClean="0"/>
                        <a:t> Hei</a:t>
                      </a:r>
                      <a:endParaRPr lang="en-SG" sz="24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Amos &amp; Remy</a:t>
                      </a:r>
                      <a:endParaRPr lang="en-SG" sz="24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Chu Qian &amp; Jennifer</a:t>
                      </a:r>
                      <a:endParaRPr lang="en-SG" sz="24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909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dirty="0" smtClean="0"/>
                        <a:t>Iteration 5</a:t>
                      </a:r>
                      <a:endParaRPr lang="en-SG" sz="24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Amos</a:t>
                      </a:r>
                      <a:endParaRPr lang="en-SG" sz="24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Remy &amp; </a:t>
                      </a:r>
                      <a:r>
                        <a:rPr lang="en-SG" sz="2400" dirty="0" err="1" smtClean="0"/>
                        <a:t>Shing</a:t>
                      </a:r>
                      <a:r>
                        <a:rPr lang="en-SG" sz="2400" dirty="0" smtClean="0"/>
                        <a:t> </a:t>
                      </a:r>
                      <a:r>
                        <a:rPr lang="en-SG" sz="2400" dirty="0" err="1" smtClean="0"/>
                        <a:t>Hei</a:t>
                      </a:r>
                      <a:endParaRPr lang="en-SG" sz="24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Jennifer &amp;</a:t>
                      </a:r>
                      <a:r>
                        <a:rPr lang="en-SG" sz="2400" baseline="0" dirty="0" smtClean="0"/>
                        <a:t> Chu Qian</a:t>
                      </a:r>
                      <a:endParaRPr lang="en-SG" sz="24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4909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dirty="0" smtClean="0"/>
                        <a:t>Iteration 6</a:t>
                      </a:r>
                      <a:endParaRPr lang="en-SG" sz="24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Remy</a:t>
                      </a:r>
                      <a:endParaRPr lang="en-SG" sz="24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Amos &amp; Jennifer</a:t>
                      </a:r>
                      <a:endParaRPr lang="en-SG" sz="24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 err="1" smtClean="0"/>
                        <a:t>Shing</a:t>
                      </a:r>
                      <a:r>
                        <a:rPr lang="en-SG" sz="2400" dirty="0" smtClean="0"/>
                        <a:t> </a:t>
                      </a:r>
                      <a:r>
                        <a:rPr lang="en-SG" sz="2400" dirty="0" err="1" smtClean="0"/>
                        <a:t>Hei</a:t>
                      </a:r>
                      <a:r>
                        <a:rPr lang="en-SG" sz="2400" dirty="0" smtClean="0"/>
                        <a:t> &amp; Chu Qian</a:t>
                      </a:r>
                      <a:endParaRPr lang="en-SG" sz="24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35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81589" y="306212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SG" sz="107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Iterations </a:t>
            </a:r>
            <a:br>
              <a:rPr lang="en-SG" sz="107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SG" sz="107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Overview</a:t>
            </a:r>
            <a:r>
              <a:rPr lang="en-SG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SG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</a:br>
            <a:endParaRPr lang="en-US" sz="6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16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7345</TotalTime>
  <Words>1227</Words>
  <Application>Microsoft Office PowerPoint</Application>
  <PresentationFormat>Widescreen</PresentationFormat>
  <Paragraphs>436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Wingdings</vt:lpstr>
      <vt:lpstr>Office Theme</vt:lpstr>
      <vt:lpstr>SUPERVISOR MEETING 3 27TH October</vt:lpstr>
      <vt:lpstr>PowerPoint Presentation</vt:lpstr>
      <vt:lpstr>Overall Schedule</vt:lpstr>
      <vt:lpstr>Overall Schedule</vt:lpstr>
      <vt:lpstr>Programming Hours </vt:lpstr>
      <vt:lpstr>Milestones</vt:lpstr>
      <vt:lpstr>Planned Iterations</vt:lpstr>
      <vt:lpstr>Role Rotation</vt:lpstr>
      <vt:lpstr>Iterations  Overview </vt:lpstr>
      <vt:lpstr>Iteration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Iteration 3 Review</vt:lpstr>
      <vt:lpstr>Schedule Metrics</vt:lpstr>
      <vt:lpstr>Iteration 3 Metrics</vt:lpstr>
      <vt:lpstr>Improvement </vt:lpstr>
      <vt:lpstr>Iteration 4</vt:lpstr>
      <vt:lpstr>In view of Wiki Changes….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PONG PONG</dc:title>
  <dc:creator>Chu Qian Koh</dc:creator>
  <cp:lastModifiedBy>TANG Shing Hei</cp:lastModifiedBy>
  <cp:revision>306</cp:revision>
  <dcterms:created xsi:type="dcterms:W3CDTF">2015-09-19T09:46:58Z</dcterms:created>
  <dcterms:modified xsi:type="dcterms:W3CDTF">2015-10-26T20:49:24Z</dcterms:modified>
</cp:coreProperties>
</file>