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320" r:id="rId4"/>
    <p:sldId id="318" r:id="rId5"/>
    <p:sldId id="319" r:id="rId6"/>
    <p:sldId id="321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66" r:id="rId86"/>
    <p:sldId id="367" r:id="rId87"/>
    <p:sldId id="368" r:id="rId88"/>
    <p:sldId id="369" r:id="rId89"/>
    <p:sldId id="370" r:id="rId90"/>
    <p:sldId id="313" r:id="rId91"/>
    <p:sldId id="314" r:id="rId92"/>
    <p:sldId id="315" r:id="rId93"/>
    <p:sldId id="316" r:id="rId94"/>
    <p:sldId id="317" r:id="rId95"/>
    <p:sldId id="371" r:id="rId96"/>
    <p:sldId id="372" r:id="rId97"/>
    <p:sldId id="37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0"/>
  </p:normalViewPr>
  <p:slideViewPr>
    <p:cSldViewPr snapToGrid="0" snapToObjects="1">
      <p:cViewPr varScale="1">
        <p:scale>
          <a:sx n="107" d="100"/>
          <a:sy n="10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D9806-46D8-2944-8510-DA5C285DAC77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2A829-C926-C641-85D6-DFE8A545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AE4EC-5C24-7047-9FFF-4459D335B19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E00A-4D52-2243-BB7B-C25C120F055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2CF8-518B-8945-ACC2-878CC90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statsoft.org/index.php/jss/article/view/v059i10/v59i10.pdf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tudio/cheatsheets/raw/master/source/pdfs/data-transformation-cheatsheet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Functionals.html" TargetMode="External"/><Relationship Id="rId4" Type="http://schemas.openxmlformats.org/officeDocument/2006/relationships/hyperlink" Target="http://adv-r.had.co.nz/Functional-programming.html" TargetMode="External"/><Relationship Id="rId5" Type="http://schemas.openxmlformats.org/officeDocument/2006/relationships/hyperlink" Target="http://adv-r.had.co.nz/Exceptions-Debugg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v-r.had.co.nz/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Examine the difference between &amp; and &amp;&amp;, | and ||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97" y="385909"/>
            <a:ext cx="10515600" cy="1325563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97" y="3516344"/>
            <a:ext cx="10515600" cy="2676117"/>
          </a:xfrm>
        </p:spPr>
        <p:txBody>
          <a:bodyPr/>
          <a:lstStyle/>
          <a:p>
            <a:r>
              <a:rPr lang="en-US" dirty="0"/>
              <a:t> If the </a:t>
            </a:r>
            <a:r>
              <a:rPr lang="en-US" dirty="0" smtClean="0"/>
              <a:t>condition is TRUE</a:t>
            </a:r>
          </a:p>
          <a:p>
            <a:pPr lvl="1"/>
            <a:r>
              <a:rPr lang="en-US" dirty="0" smtClean="0"/>
              <a:t>R will perform the the </a:t>
            </a:r>
            <a:r>
              <a:rPr lang="en-US" dirty="0"/>
              <a:t>lines </a:t>
            </a:r>
            <a:r>
              <a:rPr lang="en-US" dirty="0" smtClean="0"/>
              <a:t>within </a:t>
            </a:r>
            <a:r>
              <a:rPr lang="en-US" dirty="0"/>
              <a:t>the curly </a:t>
            </a:r>
            <a:r>
              <a:rPr lang="en-US" dirty="0" smtClean="0"/>
              <a:t>brackets </a:t>
            </a:r>
          </a:p>
          <a:p>
            <a:pPr lvl="1"/>
            <a:endParaRPr lang="en-US" dirty="0"/>
          </a:p>
          <a:p>
            <a:r>
              <a:rPr lang="en-US" dirty="0" smtClean="0"/>
              <a:t>If the condition is FALSE</a:t>
            </a:r>
          </a:p>
          <a:p>
            <a:pPr lvl="1"/>
            <a:r>
              <a:rPr lang="en-US" dirty="0" smtClean="0"/>
              <a:t>Nothing will happen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9597" y="6371849"/>
            <a:ext cx="4114800" cy="365125"/>
          </a:xfrm>
        </p:spPr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1597" y="6371849"/>
            <a:ext cx="2743200" cy="365125"/>
          </a:xfrm>
        </p:spPr>
        <p:txBody>
          <a:bodyPr/>
          <a:lstStyle/>
          <a:p>
            <a:fld id="{8F22420B-42F8-5941-A1F2-D13B4AAE00C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699" y="1817690"/>
            <a:ext cx="3921658" cy="138499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67221" y="1105348"/>
            <a:ext cx="4929753" cy="2321302"/>
            <a:chOff x="5083444" y="411287"/>
            <a:chExt cx="4929753" cy="2321302"/>
          </a:xfrm>
        </p:grpSpPr>
        <p:sp>
          <p:nvSpPr>
            <p:cNvPr id="10" name="Oval 9"/>
            <p:cNvSpPr/>
            <p:nvPr/>
          </p:nvSpPr>
          <p:spPr>
            <a:xfrm>
              <a:off x="6541798" y="411287"/>
              <a:ext cx="1642599" cy="89668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083444" y="1940741"/>
              <a:ext cx="1859797" cy="791848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10" idx="3"/>
              <a:endCxn id="16" idx="0"/>
            </p:cNvCxnSpPr>
            <p:nvPr/>
          </p:nvCxnSpPr>
          <p:spPr>
            <a:xfrm rot="5400000">
              <a:off x="6015806" y="1174195"/>
              <a:ext cx="764083" cy="769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13342" y="1214119"/>
              <a:ext cx="80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2218" y="1915157"/>
              <a:ext cx="2090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Nothings happens</a:t>
              </a:r>
              <a:endParaRPr lang="en-US"/>
            </a:p>
          </p:txBody>
        </p:sp>
        <p:cxnSp>
          <p:nvCxnSpPr>
            <p:cNvPr id="23" name="Elbow Connector 22"/>
            <p:cNvCxnSpPr>
              <a:stCxn id="10" idx="5"/>
              <a:endCxn id="21" idx="0"/>
            </p:cNvCxnSpPr>
            <p:nvPr/>
          </p:nvCxnSpPr>
          <p:spPr>
            <a:xfrm rot="16200000" flipH="1">
              <a:off x="8086527" y="1033975"/>
              <a:ext cx="738499" cy="10238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16129" y="1197609"/>
              <a:ext cx="994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1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1585"/>
            <a:ext cx="10515600" cy="2395377"/>
          </a:xfrm>
        </p:spPr>
        <p:txBody>
          <a:bodyPr/>
          <a:lstStyle/>
          <a:p>
            <a:r>
              <a:rPr lang="en-US" dirty="0"/>
              <a:t> If the condition is TRUE</a:t>
            </a:r>
          </a:p>
          <a:p>
            <a:pPr lvl="1"/>
            <a:r>
              <a:rPr lang="en-US" dirty="0"/>
              <a:t>R will perform the </a:t>
            </a:r>
            <a:r>
              <a:rPr lang="en-US" dirty="0" smtClean="0"/>
              <a:t>lines </a:t>
            </a:r>
            <a:r>
              <a:rPr lang="en-US" dirty="0"/>
              <a:t>within the curly </a:t>
            </a:r>
            <a:r>
              <a:rPr lang="en-US" dirty="0" smtClean="0"/>
              <a:t>brackets for the IF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the condition is FALSE</a:t>
            </a:r>
          </a:p>
          <a:p>
            <a:pPr lvl="1"/>
            <a:r>
              <a:rPr lang="en-US" dirty="0" smtClean="0"/>
              <a:t>R will perform the lines within the curly brackets for the ELSE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46238"/>
            <a:ext cx="4380887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54990" y="1263928"/>
            <a:ext cx="5568736" cy="2321302"/>
            <a:chOff x="5439905" y="709425"/>
            <a:chExt cx="5568736" cy="2321302"/>
          </a:xfrm>
        </p:grpSpPr>
        <p:grpSp>
          <p:nvGrpSpPr>
            <p:cNvPr id="7" name="Group 6"/>
            <p:cNvGrpSpPr/>
            <p:nvPr/>
          </p:nvGrpSpPr>
          <p:grpSpPr>
            <a:xfrm>
              <a:off x="5439905" y="709425"/>
              <a:ext cx="4225543" cy="2321302"/>
              <a:chOff x="5083444" y="411287"/>
              <a:chExt cx="4225543" cy="232130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541798" y="411287"/>
                <a:ext cx="1642599" cy="896688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5083444" y="1940741"/>
                <a:ext cx="1859797" cy="791848"/>
              </a:xfrm>
              <a:prstGeom prst="diamond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do_this</a:t>
                </a:r>
                <a:endParaRPr lang="en-US" dirty="0"/>
              </a:p>
            </p:txBody>
          </p:sp>
          <p:cxnSp>
            <p:nvCxnSpPr>
              <p:cNvPr id="10" name="Elbow Connector 9"/>
              <p:cNvCxnSpPr/>
              <p:nvPr/>
            </p:nvCxnSpPr>
            <p:spPr>
              <a:xfrm rot="5400000">
                <a:off x="6015806" y="1174195"/>
                <a:ext cx="764083" cy="7690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13342" y="1214119"/>
                <a:ext cx="80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TRUE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 rot="16200000" flipH="1">
                <a:off x="8086527" y="1033975"/>
                <a:ext cx="738499" cy="10238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116129" y="1197609"/>
                <a:ext cx="11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FALSE</a:t>
                </a:r>
                <a:endParaRPr lang="en-US" dirty="0"/>
              </a:p>
            </p:txBody>
          </p:sp>
        </p:grpSp>
        <p:sp>
          <p:nvSpPr>
            <p:cNvPr id="15" name="Diamond 14"/>
            <p:cNvSpPr/>
            <p:nvPr/>
          </p:nvSpPr>
          <p:spPr>
            <a:xfrm>
              <a:off x="7639698" y="2238879"/>
              <a:ext cx="3368943" cy="791848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do_this_instead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66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3760"/>
            <a:ext cx="10515600" cy="25627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If the condition is TRUE</a:t>
            </a:r>
          </a:p>
          <a:p>
            <a:pPr lvl="1"/>
            <a:r>
              <a:rPr lang="en-US" dirty="0"/>
              <a:t>R will perform the lines within the curly brackets for the IF </a:t>
            </a:r>
          </a:p>
          <a:p>
            <a:pPr lvl="1"/>
            <a:endParaRPr lang="en-US" dirty="0"/>
          </a:p>
          <a:p>
            <a:r>
              <a:rPr lang="en-US" dirty="0"/>
              <a:t>If the condition is </a:t>
            </a:r>
            <a:r>
              <a:rPr lang="en-US" dirty="0" smtClean="0"/>
              <a:t>FALSE, a new condition is asked</a:t>
            </a:r>
          </a:p>
          <a:p>
            <a:pPr lvl="1"/>
            <a:r>
              <a:rPr lang="en-US" dirty="0" smtClean="0"/>
              <a:t>If this new condition is TRUE</a:t>
            </a:r>
          </a:p>
          <a:p>
            <a:pPr lvl="2"/>
            <a:r>
              <a:rPr lang="en-US" dirty="0" smtClean="0"/>
              <a:t>R </a:t>
            </a:r>
            <a:r>
              <a:rPr lang="en-US" dirty="0"/>
              <a:t>will perform the lines within the curly brackets for the </a:t>
            </a:r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If this new condition is FALSE</a:t>
            </a:r>
          </a:p>
          <a:p>
            <a:pPr lvl="2"/>
            <a:r>
              <a:rPr lang="en-US" dirty="0" smtClean="0"/>
              <a:t>R will perform the lines with the curly brackets for the ELSE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3383" y="1512537"/>
            <a:ext cx="3859941" cy="22467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 else if(condition_2)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do_this_instead_2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240078" y="365125"/>
            <a:ext cx="7826644" cy="3492495"/>
            <a:chOff x="3735092" y="709425"/>
            <a:chExt cx="7826644" cy="3492495"/>
          </a:xfrm>
        </p:grpSpPr>
        <p:grpSp>
          <p:nvGrpSpPr>
            <p:cNvPr id="8" name="Group 7"/>
            <p:cNvGrpSpPr/>
            <p:nvPr/>
          </p:nvGrpSpPr>
          <p:grpSpPr>
            <a:xfrm>
              <a:off x="3735092" y="709425"/>
              <a:ext cx="4262445" cy="2321302"/>
              <a:chOff x="5083444" y="411287"/>
              <a:chExt cx="4262445" cy="232130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541798" y="411287"/>
                <a:ext cx="1642599" cy="896688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5083444" y="1940741"/>
                <a:ext cx="1859797" cy="791848"/>
              </a:xfrm>
              <a:prstGeom prst="diamond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do_this</a:t>
                </a:r>
                <a:endParaRPr lang="en-US" dirty="0"/>
              </a:p>
            </p:txBody>
          </p:sp>
          <p:cxnSp>
            <p:nvCxnSpPr>
              <p:cNvPr id="12" name="Elbow Connector 11"/>
              <p:cNvCxnSpPr/>
              <p:nvPr/>
            </p:nvCxnSpPr>
            <p:spPr>
              <a:xfrm rot="5400000">
                <a:off x="6015806" y="1174195"/>
                <a:ext cx="764083" cy="7690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13342" y="1214119"/>
                <a:ext cx="80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TRUE</a:t>
                </a:r>
                <a:endParaRPr lang="en-US" dirty="0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 rot="16200000" flipH="1">
                <a:off x="8086527" y="1033975"/>
                <a:ext cx="738499" cy="10238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116129" y="1197609"/>
                <a:ext cx="1229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FALSE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658302" y="2234247"/>
              <a:ext cx="1922109" cy="89668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Condition_2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3842799" y="3510008"/>
              <a:ext cx="3496429" cy="691912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do_this_instead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7573689" y="3500912"/>
              <a:ext cx="3988047" cy="691912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Courier New" charset="0"/>
                  <a:cs typeface="Courier New" charset="0"/>
                </a:rPr>
                <a:t>do_this_instead_2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stCxn id="16" idx="3"/>
              <a:endCxn id="17" idx="0"/>
            </p:cNvCxnSpPr>
            <p:nvPr/>
          </p:nvCxnSpPr>
          <p:spPr>
            <a:xfrm rot="5400000">
              <a:off x="6010206" y="2580426"/>
              <a:ext cx="510390" cy="1348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6" idx="5"/>
              <a:endCxn id="18" idx="0"/>
            </p:cNvCxnSpPr>
            <p:nvPr/>
          </p:nvCxnSpPr>
          <p:spPr>
            <a:xfrm rot="16200000" flipH="1">
              <a:off x="8682672" y="2615871"/>
              <a:ext cx="501294" cy="12687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48878" y="2887450"/>
              <a:ext cx="80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99734" y="2904099"/>
              <a:ext cx="1144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375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7531"/>
            <a:ext cx="10515600" cy="1899431"/>
          </a:xfrm>
        </p:spPr>
        <p:txBody>
          <a:bodyPr/>
          <a:lstStyle/>
          <a:p>
            <a:r>
              <a:rPr lang="en-US" dirty="0" smtClean="0"/>
              <a:t>There can be more than 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These can get very complex!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80661" y="570684"/>
            <a:ext cx="5244885" cy="34163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if(condition_2)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if(condition_3){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do_this_instead_2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do_this_instead_3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4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5715" y="1456363"/>
            <a:ext cx="5244885" cy="41549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(x &lt; 50)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if (x &lt; 25)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result </a:t>
            </a:r>
            <a:r>
              <a:rPr lang="en-US" sz="2400" dirty="0"/>
              <a:t>&lt;- </a:t>
            </a:r>
            <a:r>
              <a:rPr lang="en-US" sz="2400" dirty="0" smtClean="0"/>
              <a:t>”little"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 </a:t>
            </a:r>
            <a:r>
              <a:rPr lang="en-US" sz="2400" dirty="0"/>
              <a:t>else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r>
              <a:rPr lang="en-US" sz="2400" dirty="0"/>
              <a:t>result &lt;- </a:t>
            </a:r>
            <a:r>
              <a:rPr lang="en-US" sz="2400" dirty="0" smtClean="0"/>
              <a:t>”almost half"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r>
              <a:rPr lang="en-US" sz="2400" dirty="0" smtClean="0"/>
              <a:t>} </a:t>
            </a:r>
            <a:r>
              <a:rPr lang="en-US" sz="2400" dirty="0"/>
              <a:t>else if </a:t>
            </a:r>
            <a:r>
              <a:rPr lang="en-US" sz="2400" dirty="0" smtClean="0"/>
              <a:t>(x &lt; 75)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result </a:t>
            </a:r>
            <a:r>
              <a:rPr lang="en-US" sz="2400" dirty="0"/>
              <a:t>&lt;- </a:t>
            </a:r>
            <a:r>
              <a:rPr lang="en-US" sz="2400" dirty="0" smtClean="0"/>
              <a:t>”most" </a:t>
            </a:r>
          </a:p>
          <a:p>
            <a:r>
              <a:rPr lang="en-US" sz="2400" dirty="0" smtClean="0"/>
              <a:t>} </a:t>
            </a:r>
            <a:r>
              <a:rPr lang="en-US" sz="2400" dirty="0"/>
              <a:t>else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result </a:t>
            </a:r>
            <a:r>
              <a:rPr lang="en-US" sz="2400" dirty="0"/>
              <a:t>&lt;- </a:t>
            </a:r>
            <a:r>
              <a:rPr lang="en-US" sz="2400" dirty="0" smtClean="0"/>
              <a:t>”almost all" </a:t>
            </a:r>
          </a:p>
          <a:p>
            <a:r>
              <a:rPr lang="en-US" sz="2400" dirty="0" smtClean="0"/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essential idea as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332" y="1825625"/>
            <a:ext cx="7579467" cy="4351338"/>
          </a:xfrm>
        </p:spPr>
        <p:txBody>
          <a:bodyPr/>
          <a:lstStyle/>
          <a:p>
            <a:r>
              <a:rPr lang="en-US" b="1" dirty="0"/>
              <a:t>BE LAZY!</a:t>
            </a:r>
          </a:p>
          <a:p>
            <a:pPr lvl="1"/>
            <a:r>
              <a:rPr lang="en-US" dirty="0"/>
              <a:t>Reduce the amount of typing </a:t>
            </a:r>
          </a:p>
          <a:p>
            <a:pPr lvl="1"/>
            <a:r>
              <a:rPr lang="en-US" dirty="0"/>
              <a:t>Eliminate the incredibly boringness of repetitive tasks</a:t>
            </a:r>
          </a:p>
          <a:p>
            <a:endParaRPr lang="en-US" dirty="0"/>
          </a:p>
          <a:p>
            <a:r>
              <a:rPr lang="en-US" dirty="0"/>
              <a:t>Essential to productivity improvements through automation</a:t>
            </a:r>
          </a:p>
          <a:p>
            <a:r>
              <a:rPr lang="en-US" dirty="0"/>
              <a:t>Allow execution of commands repetitively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1132" y="1566153"/>
            <a:ext cx="2490280" cy="5068110"/>
            <a:chOff x="1031132" y="1566153"/>
            <a:chExt cx="2490280" cy="5068110"/>
          </a:xfrm>
        </p:grpSpPr>
        <p:sp>
          <p:nvSpPr>
            <p:cNvPr id="7" name="Rounded Rectangle 6"/>
            <p:cNvSpPr/>
            <p:nvPr/>
          </p:nvSpPr>
          <p:spPr>
            <a:xfrm>
              <a:off x="1031132" y="1566153"/>
              <a:ext cx="1780162" cy="690664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</a:t>
              </a:r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21213" y="2256817"/>
              <a:ext cx="4864" cy="508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iangle 8"/>
            <p:cNvSpPr/>
            <p:nvPr/>
          </p:nvSpPr>
          <p:spPr>
            <a:xfrm>
              <a:off x="1157592" y="2765256"/>
              <a:ext cx="1536970" cy="992221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New value?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921213" y="3757477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94362" y="4445540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Run Commands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7281" y="3922835"/>
              <a:ext cx="744166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0800000" flipH="1">
              <a:off x="1094361" y="2765257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Hexagon 13"/>
            <p:cNvSpPr/>
            <p:nvPr/>
          </p:nvSpPr>
          <p:spPr>
            <a:xfrm>
              <a:off x="1347281" y="5700407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Stop</a:t>
              </a:r>
              <a:endParaRPr lang="en-US"/>
            </a:p>
          </p:txBody>
        </p:sp>
        <p:cxnSp>
          <p:nvCxnSpPr>
            <p:cNvPr id="15" name="Curved Connector 14"/>
            <p:cNvCxnSpPr/>
            <p:nvPr/>
          </p:nvCxnSpPr>
          <p:spPr>
            <a:xfrm>
              <a:off x="2310320" y="3261367"/>
              <a:ext cx="184825" cy="2905968"/>
            </a:xfrm>
            <a:prstGeom prst="curvedConnector3">
              <a:avLst>
                <a:gd name="adj1" fmla="val 43158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7519" y="3419597"/>
              <a:ext cx="753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3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Loops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Strings and regular expression</a:t>
            </a:r>
          </a:p>
          <a:p>
            <a:pPr lvl="1"/>
            <a:r>
              <a:rPr lang="en-US" dirty="0" smtClean="0"/>
              <a:t>Column Manipulation 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86605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L</a:t>
            </a:r>
            <a:r>
              <a:rPr lang="en-US" dirty="0" smtClean="0"/>
              <a:t>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3098"/>
            <a:ext cx="10515600" cy="2503865"/>
          </a:xfrm>
        </p:spPr>
        <p:txBody>
          <a:bodyPr/>
          <a:lstStyle/>
          <a:p>
            <a:r>
              <a:rPr lang="en-US" dirty="0" smtClean="0"/>
              <a:t>As long as the condition continues to be TRUE</a:t>
            </a:r>
          </a:p>
          <a:p>
            <a:pPr lvl="1"/>
            <a:r>
              <a:rPr lang="en-US" dirty="0" smtClean="0"/>
              <a:t>R will perform the task within the curly brackets</a:t>
            </a:r>
          </a:p>
          <a:p>
            <a:endParaRPr lang="en-US" dirty="0"/>
          </a:p>
          <a:p>
            <a:r>
              <a:rPr lang="en-US" dirty="0" smtClean="0"/>
              <a:t>If the condition </a:t>
            </a:r>
            <a:r>
              <a:rPr lang="en-US" b="1" dirty="0" smtClean="0"/>
              <a:t>NEVER</a:t>
            </a:r>
            <a:r>
              <a:rPr lang="en-US" dirty="0" smtClean="0"/>
              <a:t> becomes FALSE, the loop will </a:t>
            </a:r>
            <a:r>
              <a:rPr lang="en-US" dirty="0"/>
              <a:t>go on </a:t>
            </a:r>
            <a:r>
              <a:rPr lang="en-US" b="1" i="1" dirty="0" smtClean="0"/>
              <a:t>indefinitely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9827" y="1846687"/>
            <a:ext cx="4480714" cy="13849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while (condition) {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86520" y="858902"/>
            <a:ext cx="3729734" cy="3869006"/>
            <a:chOff x="7886520" y="858902"/>
            <a:chExt cx="3729734" cy="3869006"/>
          </a:xfrm>
        </p:grpSpPr>
        <p:sp>
          <p:nvSpPr>
            <p:cNvPr id="10" name="Triangle 9"/>
            <p:cNvSpPr/>
            <p:nvPr/>
          </p:nvSpPr>
          <p:spPr>
            <a:xfrm>
              <a:off x="7886520" y="863103"/>
              <a:ext cx="2100405" cy="992221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Condition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936723" y="1851122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109872" y="2539185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0626" y="2027977"/>
              <a:ext cx="1040233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8109871" y="858902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8362791" y="3794052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0" idx="5"/>
              <a:endCxn id="15" idx="0"/>
            </p:cNvCxnSpPr>
            <p:nvPr/>
          </p:nvCxnSpPr>
          <p:spPr>
            <a:xfrm>
              <a:off x="9461824" y="1359214"/>
              <a:ext cx="48831" cy="2901766"/>
            </a:xfrm>
            <a:prstGeom prst="curvedConnector3">
              <a:avLst>
                <a:gd name="adj1" fmla="val 300346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341791" y="1446578"/>
              <a:ext cx="1274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6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L</a:t>
            </a:r>
            <a:r>
              <a:rPr lang="en-US" dirty="0" smtClean="0"/>
              <a:t>oops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2384" y="1870075"/>
            <a:ext cx="6048451" cy="22467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x = 1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while (x &lt; 20)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(“number too low”)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x = x + 1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86520" y="858902"/>
            <a:ext cx="3335818" cy="3869006"/>
            <a:chOff x="8630439" y="1113122"/>
            <a:chExt cx="3335818" cy="3869006"/>
          </a:xfrm>
        </p:grpSpPr>
        <p:sp>
          <p:nvSpPr>
            <p:cNvPr id="10" name="Triangle 9"/>
            <p:cNvSpPr/>
            <p:nvPr/>
          </p:nvSpPr>
          <p:spPr>
            <a:xfrm>
              <a:off x="8630439" y="1117323"/>
              <a:ext cx="2100405" cy="992221"/>
            </a:xfrm>
            <a:prstGeom prst="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Condition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680642" y="2105342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853791" y="2793405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7605" y="2271832"/>
              <a:ext cx="744359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8853790" y="1113122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9106710" y="4048272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0" idx="5"/>
              <a:endCxn id="15" idx="0"/>
            </p:cNvCxnSpPr>
            <p:nvPr/>
          </p:nvCxnSpPr>
          <p:spPr>
            <a:xfrm>
              <a:off x="10205743" y="1613434"/>
              <a:ext cx="48831" cy="2901766"/>
            </a:xfrm>
            <a:prstGeom prst="curvedConnector3">
              <a:avLst>
                <a:gd name="adj1" fmla="val 300346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085711" y="1700798"/>
              <a:ext cx="88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913731"/>
            <a:ext cx="10515600" cy="1263232"/>
          </a:xfrm>
        </p:spPr>
        <p:txBody>
          <a:bodyPr/>
          <a:lstStyle/>
          <a:p>
            <a:r>
              <a:rPr lang="en-US" dirty="0" smtClean="0"/>
              <a:t>What will happen if we run this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4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2136"/>
            <a:ext cx="7772400" cy="1318242"/>
          </a:xfrm>
        </p:spPr>
        <p:txBody>
          <a:bodyPr/>
          <a:lstStyle/>
          <a:p>
            <a:r>
              <a:rPr lang="en-US" dirty="0" smtClean="0"/>
              <a:t>Iterator can be declared as anything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dirty="0" smtClean="0"/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are often used</a:t>
            </a:r>
          </a:p>
          <a:p>
            <a:pPr lvl="1"/>
            <a:r>
              <a:rPr lang="en-US" dirty="0" smtClean="0"/>
              <a:t>These are just stand in for values within the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255" y="1675366"/>
            <a:ext cx="7273145" cy="138499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(iterator 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set_of_values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45233" y="365125"/>
            <a:ext cx="2320048" cy="5068110"/>
            <a:chOff x="1031132" y="1566153"/>
            <a:chExt cx="2320048" cy="5068110"/>
          </a:xfrm>
        </p:grpSpPr>
        <p:sp>
          <p:nvSpPr>
            <p:cNvPr id="8" name="Rounded Rectangle 7"/>
            <p:cNvSpPr/>
            <p:nvPr/>
          </p:nvSpPr>
          <p:spPr>
            <a:xfrm>
              <a:off x="1031132" y="1566153"/>
              <a:ext cx="1780162" cy="690664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</a:t>
              </a:r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921213" y="2256817"/>
              <a:ext cx="4864" cy="508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angle 9"/>
            <p:cNvSpPr/>
            <p:nvPr/>
          </p:nvSpPr>
          <p:spPr>
            <a:xfrm>
              <a:off x="1157592" y="2765256"/>
              <a:ext cx="1536970" cy="992221"/>
            </a:xfrm>
            <a:prstGeom prst="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New value?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921213" y="3757477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094362" y="4445540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Run Commands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7787" y="3922835"/>
              <a:ext cx="583660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1094361" y="2765257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1347281" y="5700407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Stop</a:t>
              </a:r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>
              <a:off x="2310320" y="3261367"/>
              <a:ext cx="184825" cy="2905968"/>
            </a:xfrm>
            <a:prstGeom prst="curvedConnector3">
              <a:avLst>
                <a:gd name="adj1" fmla="val 43158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67520" y="3419597"/>
              <a:ext cx="583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75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7497"/>
            <a:ext cx="10515600" cy="1709466"/>
          </a:xfrm>
        </p:spPr>
        <p:txBody>
          <a:bodyPr/>
          <a:lstStyle/>
          <a:p>
            <a:r>
              <a:rPr lang="en-US" dirty="0" smtClean="0"/>
              <a:t>What will happen 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8675" y="2300311"/>
            <a:ext cx="3836307" cy="138499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(x in 1:10)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print(x)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69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9930"/>
            <a:ext cx="10515600" cy="1827031"/>
          </a:xfrm>
        </p:spPr>
        <p:txBody>
          <a:bodyPr/>
          <a:lstStyle/>
          <a:p>
            <a:r>
              <a:rPr lang="en-US" dirty="0"/>
              <a:t>What will happen here?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0789" y="1690688"/>
            <a:ext cx="9013371" cy="224676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&lt;- c(1,2,3,4,5,6,7,8,9,10)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(x in 1:length(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print(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[x])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90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say loops are slow in R</a:t>
            </a:r>
          </a:p>
          <a:p>
            <a:pPr lvl="1"/>
            <a:r>
              <a:rPr lang="en-US" dirty="0" smtClean="0"/>
              <a:t>This is not true – this was true maybe 10 years ago, but it isn’t really any more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Don’t use a loop when a </a:t>
            </a:r>
            <a:r>
              <a:rPr lang="en-US" dirty="0" err="1"/>
              <a:t>vectorized</a:t>
            </a:r>
            <a:r>
              <a:rPr lang="en-US" dirty="0"/>
              <a:t> alternative exists</a:t>
            </a:r>
          </a:p>
          <a:p>
            <a:r>
              <a:rPr lang="en-US" dirty="0"/>
              <a:t>Don’t grow objects (via c, </a:t>
            </a:r>
            <a:r>
              <a:rPr lang="en-US" dirty="0" err="1"/>
              <a:t>cbind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during the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Allocate </a:t>
            </a:r>
            <a:r>
              <a:rPr lang="en-US" dirty="0"/>
              <a:t>an object to hold the results and fill it in during the loop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results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451" y="1795191"/>
            <a:ext cx="11038115" cy="440120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create empty lists to populate the loop output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ppl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do_things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]]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&lt;- results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run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do.call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rbind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to merge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output from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</a:p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loop_results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do.call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rbind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512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results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64287"/>
            <a:ext cx="10515600" cy="1612676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think is happening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942" y="1690688"/>
            <a:ext cx="11038115" cy="267765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loop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into a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dataframe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data.frame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(mean=0)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score_list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 { 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,]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mean(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3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text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str_trim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remove leading and trailing white spaces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str_pad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add additional characters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str_detect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look for a  pattern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str_replace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find and replace 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to_upper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make all uppercase</a:t>
            </a:r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 make all lowercase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89173"/>
            <a:ext cx="2743200" cy="365125"/>
          </a:xfrm>
        </p:spPr>
        <p:txBody>
          <a:bodyPr/>
          <a:lstStyle/>
          <a:p>
            <a:fld id="{615E50C3-A1FB-BA48-97A1-F13AD08C804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7899" y="5156021"/>
            <a:ext cx="5622702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Matching in R for character strings is </a:t>
            </a:r>
            <a:r>
              <a:rPr lang="en-US" sz="2400" b="1" u="sng" dirty="0" smtClean="0"/>
              <a:t>EXACT</a:t>
            </a:r>
          </a:p>
          <a:p>
            <a:pPr algn="ctr"/>
            <a:r>
              <a:rPr lang="en-US" sz="2400" dirty="0" smtClean="0"/>
              <a:t>“HP” and “</a:t>
            </a:r>
            <a:r>
              <a:rPr lang="en-US" sz="2400" dirty="0" err="1" smtClean="0"/>
              <a:t>hp</a:t>
            </a:r>
            <a:r>
              <a:rPr lang="en-US" sz="2400" dirty="0" smtClean="0"/>
              <a:t>” are not the same!</a:t>
            </a:r>
          </a:p>
          <a:p>
            <a:pPr algn="ctr"/>
            <a:r>
              <a:rPr lang="en-US" sz="2400" dirty="0" smtClean="0"/>
              <a:t>“001”, “1” and “01” are not the same!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678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Loops output to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them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451" y="1795191"/>
            <a:ext cx="11038115" cy="397031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&lt;- 1:200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&gt; 100){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print(“large number”)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print(“small number”)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91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Mixed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used a LOT of functions already</a:t>
            </a:r>
          </a:p>
          <a:p>
            <a:pPr lvl="1"/>
            <a:r>
              <a:rPr lang="en-US" dirty="0" smtClean="0"/>
              <a:t>Built in functions</a:t>
            </a:r>
          </a:p>
          <a:p>
            <a:pPr lvl="2"/>
            <a:r>
              <a:rPr lang="en-US" dirty="0" smtClean="0"/>
              <a:t>mean()</a:t>
            </a:r>
          </a:p>
          <a:p>
            <a:pPr lvl="2"/>
            <a:r>
              <a:rPr lang="en-US" dirty="0" err="1" smtClean="0"/>
              <a:t>sd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read.table()</a:t>
            </a:r>
          </a:p>
          <a:p>
            <a:pPr lvl="1"/>
            <a:r>
              <a:rPr lang="en-US" dirty="0" smtClean="0"/>
              <a:t>From packages</a:t>
            </a:r>
          </a:p>
          <a:p>
            <a:pPr lvl="2"/>
            <a:r>
              <a:rPr lang="en-US" dirty="0" smtClean="0"/>
              <a:t>separate()</a:t>
            </a:r>
          </a:p>
          <a:p>
            <a:pPr lvl="2"/>
            <a:r>
              <a:rPr lang="en-US" dirty="0" smtClean="0"/>
              <a:t>gather()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These are all functions written in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code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open source</a:t>
            </a:r>
          </a:p>
          <a:p>
            <a:pPr lvl="1"/>
            <a:r>
              <a:rPr lang="en-US" dirty="0" smtClean="0"/>
              <a:t>means code behind all functions is available for review</a:t>
            </a:r>
          </a:p>
          <a:p>
            <a:pPr lvl="1"/>
            <a:endParaRPr lang="en-US" dirty="0"/>
          </a:p>
          <a:p>
            <a:r>
              <a:rPr lang="en-US" dirty="0" smtClean="0"/>
              <a:t>Some functions written in C or C++ to increase speed</a:t>
            </a:r>
          </a:p>
          <a:p>
            <a:pPr lvl="1"/>
            <a:r>
              <a:rPr lang="en-US" dirty="0"/>
              <a:t>A lot of built in functions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dirty="0"/>
              <a:t>),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dplyr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Not as easy to understand/interpret code if you don’t know C or C++</a:t>
            </a:r>
          </a:p>
          <a:p>
            <a:endParaRPr lang="en-US" dirty="0"/>
          </a:p>
          <a:p>
            <a:r>
              <a:rPr lang="en-US" dirty="0" smtClean="0"/>
              <a:t>Function name without () prints code to screen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read.table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you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10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 LAZY!</a:t>
            </a:r>
          </a:p>
          <a:p>
            <a:pPr lvl="1"/>
            <a:r>
              <a:rPr lang="en-US" dirty="0" smtClean="0"/>
              <a:t>Writing the same code over and over again is annoying and time consuming</a:t>
            </a:r>
          </a:p>
          <a:p>
            <a:pPr lvl="1"/>
            <a:r>
              <a:rPr lang="en-US" dirty="0" smtClean="0"/>
              <a:t>Like saving scripts to avoid re-writing – write functions to avoid tedious work</a:t>
            </a:r>
          </a:p>
          <a:p>
            <a:r>
              <a:rPr lang="en-US" dirty="0" smtClean="0"/>
              <a:t>Copy and paste can let you DOWN!</a:t>
            </a:r>
          </a:p>
          <a:p>
            <a:pPr lvl="1"/>
            <a:r>
              <a:rPr lang="en-US" dirty="0" smtClean="0"/>
              <a:t>Are you sure you changed the names correctly in each part?</a:t>
            </a:r>
            <a:endParaRPr lang="en-US" dirty="0"/>
          </a:p>
          <a:p>
            <a:pPr lvl="1"/>
            <a:r>
              <a:rPr lang="en-US" dirty="0" smtClean="0"/>
              <a:t>If you need to make a change, how many times will you need to make?</a:t>
            </a:r>
          </a:p>
          <a:p>
            <a:r>
              <a:rPr lang="en-US" dirty="0" smtClean="0"/>
              <a:t>Store functions as separate code</a:t>
            </a:r>
          </a:p>
          <a:p>
            <a:pPr lvl="1"/>
            <a:r>
              <a:rPr lang="en-US" dirty="0" smtClean="0"/>
              <a:t>Wider utility across all your studies</a:t>
            </a:r>
          </a:p>
          <a:p>
            <a:pPr lvl="1"/>
            <a:r>
              <a:rPr lang="en-US" dirty="0" smtClean="0"/>
              <a:t>Logical and relevant naming – easier for cross project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2105543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2105543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column contains two pieces of information</a:t>
            </a:r>
            <a:endParaRPr lang="en-US" dirty="0"/>
          </a:p>
          <a:p>
            <a:pPr lvl="1"/>
            <a:r>
              <a:rPr lang="en-US" dirty="0" smtClean="0"/>
              <a:t>Want them as two separate columns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separate(dataset1, col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chr_pos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_(b36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into = c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CHR",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BP"),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:")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24935" y="1825625"/>
          <a:ext cx="4999865" cy="14833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702873"/>
                <a:gridCol w="1906073"/>
                <a:gridCol w="1390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chr_pos</a:t>
                      </a:r>
                      <a:r>
                        <a:rPr lang="en-US" dirty="0" smtClean="0"/>
                        <a:t>_(b36)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rs12565286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chr1:711153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0.121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rs11804171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chr1:713682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0.02817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rs143225517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chr1:</a:t>
                      </a:r>
                      <a:r>
                        <a:rPr lang="uk-UA" dirty="0" smtClean="0"/>
                        <a:t>751756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33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can be treated like other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387"/>
            <a:ext cx="10515600" cy="4077575"/>
          </a:xfrm>
        </p:spPr>
        <p:txBody>
          <a:bodyPr/>
          <a:lstStyle/>
          <a:p>
            <a:r>
              <a:rPr lang="en-US" dirty="0" smtClean="0"/>
              <a:t>Assign functions to variables</a:t>
            </a:r>
          </a:p>
          <a:p>
            <a:r>
              <a:rPr lang="en-US" dirty="0" smtClean="0"/>
              <a:t>Store </a:t>
            </a:r>
            <a:r>
              <a:rPr lang="en-US" dirty="0"/>
              <a:t>functions </a:t>
            </a:r>
            <a:r>
              <a:rPr lang="en-US" dirty="0" smtClean="0"/>
              <a:t>in lists</a:t>
            </a:r>
          </a:p>
          <a:p>
            <a:r>
              <a:rPr lang="en-US" dirty="0"/>
              <a:t>P</a:t>
            </a:r>
            <a:r>
              <a:rPr lang="en-US" dirty="0" smtClean="0"/>
              <a:t>ass </a:t>
            </a:r>
            <a:r>
              <a:rPr lang="en-US" dirty="0"/>
              <a:t>functions </a:t>
            </a:r>
            <a:r>
              <a:rPr lang="en-US" dirty="0" smtClean="0"/>
              <a:t>as </a:t>
            </a:r>
            <a:r>
              <a:rPr lang="en-US" dirty="0"/>
              <a:t>arguments to other </a:t>
            </a:r>
            <a:r>
              <a:rPr lang="en-US" dirty="0" smtClean="0"/>
              <a:t>functions 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functions </a:t>
            </a:r>
            <a:r>
              <a:rPr lang="en-US" dirty="0" smtClean="0"/>
              <a:t>inside functions</a:t>
            </a:r>
          </a:p>
          <a:p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functions </a:t>
            </a:r>
            <a:r>
              <a:rPr lang="en-US" dirty="0" smtClean="0"/>
              <a:t>as </a:t>
            </a:r>
            <a:r>
              <a:rPr lang="en-US" dirty="0"/>
              <a:t>the result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7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make a function?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name</a:t>
            </a:r>
          </a:p>
          <a:p>
            <a:pPr lvl="1"/>
            <a:r>
              <a:rPr lang="en-US" dirty="0" smtClean="0"/>
              <a:t>What you are going to call your function</a:t>
            </a:r>
          </a:p>
          <a:p>
            <a:pPr lvl="1"/>
            <a:r>
              <a:rPr lang="en-US" dirty="0" smtClean="0"/>
              <a:t>Logical, relevant, </a:t>
            </a:r>
            <a:r>
              <a:rPr lang="en-US" dirty="0"/>
              <a:t>descriptive </a:t>
            </a:r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Inputs or arguments</a:t>
            </a:r>
          </a:p>
          <a:p>
            <a:pPr lvl="1"/>
            <a:r>
              <a:rPr lang="en-US" dirty="0" smtClean="0"/>
              <a:t>Data the function is going to manipulate</a:t>
            </a:r>
          </a:p>
          <a:p>
            <a:pPr lvl="1"/>
            <a:r>
              <a:rPr lang="en-US" dirty="0" smtClean="0"/>
              <a:t>Options for the function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body</a:t>
            </a:r>
          </a:p>
          <a:p>
            <a:pPr lvl="1"/>
            <a:r>
              <a:rPr lang="en-US" dirty="0" smtClean="0"/>
              <a:t>Code developed that performs a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42649" y="1825625"/>
            <a:ext cx="2911151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Do </a:t>
            </a:r>
            <a:r>
              <a:rPr lang="en-US" sz="2400" b="1" dirty="0" smtClean="0"/>
              <a:t>NOT</a:t>
            </a:r>
            <a:r>
              <a:rPr lang="en-US" sz="2400" dirty="0" smtClean="0"/>
              <a:t> name your function after a base utility in 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2680" y="3031820"/>
            <a:ext cx="7932575" cy="19389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function_name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function(arg1, arg2) {</a:t>
            </a: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code_body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11" y="2115080"/>
            <a:ext cx="169817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995197" y="2484412"/>
            <a:ext cx="793101" cy="657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7204" y="1764984"/>
            <a:ext cx="1642187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to </a:t>
            </a:r>
            <a:r>
              <a:rPr lang="en-US" smtClean="0"/>
              <a:t>create function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895308" y="2411315"/>
            <a:ext cx="62990" cy="679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8523515" y="1690688"/>
            <a:ext cx="2830285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Arguments for the functions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8388990" y="2060020"/>
            <a:ext cx="1549668" cy="6547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8185889" y="2018655"/>
            <a:ext cx="406203" cy="1880135"/>
          </a:xfrm>
          <a:prstGeom prst="rightBrac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0800000">
            <a:off x="2162546" y="3393373"/>
            <a:ext cx="355692" cy="1578675"/>
          </a:xfrm>
          <a:prstGeom prst="rightBrac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1419" y="4449253"/>
            <a:ext cx="1471127" cy="64633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Code body of the function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20" idx="1"/>
          </p:cNvCxnSpPr>
          <p:nvPr/>
        </p:nvCxnSpPr>
        <p:spPr>
          <a:xfrm flipV="1">
            <a:off x="1426983" y="4182710"/>
            <a:ext cx="735563" cy="2665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715913" y="2345447"/>
            <a:ext cx="2106387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Denotes assignment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29953" y="2735245"/>
            <a:ext cx="496272" cy="4062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24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pwr.t.test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461731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2273" y="4706849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some functions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4" y="1443071"/>
            <a:ext cx="6270171" cy="19999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0784" y="3442997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899673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ean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/>
              <a:t> are functions in 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They can be called within another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Any function can work this way including user defined functions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Just have to ensure the function being called is already defined in the 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68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a function using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0"/>
            <a:ext cx="10515600" cy="299732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(2,6)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Relies on position for matching</a:t>
            </a:r>
          </a:p>
          <a:p>
            <a:pPr lvl="2"/>
            <a:r>
              <a:rPr lang="en-US" b="1" i="1" dirty="0" smtClean="0">
                <a:ea typeface="Courier New" charset="0"/>
                <a:cs typeface="Courier New" charset="0"/>
              </a:rPr>
              <a:t>If not in correct order, it will be </a:t>
            </a:r>
            <a:r>
              <a:rPr lang="en-US" b="1" i="1" dirty="0" err="1" smtClean="0">
                <a:ea typeface="Courier New" charset="0"/>
                <a:cs typeface="Courier New" charset="0"/>
              </a:rPr>
              <a:t>mis</a:t>
            </a:r>
            <a:r>
              <a:rPr lang="en-US" b="1" i="1" dirty="0" smtClean="0">
                <a:ea typeface="Courier New" charset="0"/>
                <a:cs typeface="Courier New" charset="0"/>
              </a:rPr>
              <a:t>-assigned!</a:t>
            </a:r>
            <a:endParaRPr lang="en-US" b="1" i="1" dirty="0" smtClean="0"/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x=2 and y=6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(y=2,x=6)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Matching on name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Position not longer matters</a:t>
            </a:r>
            <a:endParaRPr lang="en-US" dirty="0">
              <a:ea typeface="Courier New" charset="0"/>
              <a:cs typeface="Courier New" charset="0"/>
            </a:endParaRPr>
          </a:p>
          <a:p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281" y="1595535"/>
            <a:ext cx="6503437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function(x, y)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result &lt;- x + 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result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5"/>
            <a:ext cx="10515600" cy="2570878"/>
          </a:xfrm>
        </p:spPr>
        <p:txBody>
          <a:bodyPr/>
          <a:lstStyle/>
          <a:p>
            <a:r>
              <a:rPr lang="en-US" dirty="0" smtClean="0"/>
              <a:t>Create a unique identifier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unite(dataset1, ID, CHR, BP, A1, A2,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:")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Wrangling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0C3-A1FB-BA48-97A1-F13AD08C804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24935" y="1825625"/>
          <a:ext cx="6894766" cy="14833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385143"/>
                <a:gridCol w="1385143"/>
                <a:gridCol w="1442657"/>
                <a:gridCol w="1550428"/>
                <a:gridCol w="11313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exm169593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rs140313765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1263163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rs140313765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6761520" y="3765460"/>
            <a:ext cx="488748" cy="3209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903" y="5711085"/>
            <a:ext cx="202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Columns to merge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390" y="5620325"/>
            <a:ext cx="14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column name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4699289" y="5029246"/>
            <a:ext cx="65894" cy="5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30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call arguments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argument name ideal for functions with </a:t>
            </a:r>
            <a:r>
              <a:rPr lang="en-US" b="1" dirty="0" smtClean="0"/>
              <a:t>LOTS</a:t>
            </a:r>
            <a:r>
              <a:rPr lang="en-US" dirty="0" smtClean="0"/>
              <a:t> of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06081"/>
            <a:ext cx="10515600" cy="3785652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read.table(file, header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"”,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quote = "\"'",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".", numerals = c("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allow.loss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warn.loss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no.loss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row.names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col.names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as.is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!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na.strings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NA”,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colClasses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NA,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nrows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-1, skip = 0,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check.names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TRUE, fill = !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blank.lines.skip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strip.white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blank.lines.skip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TRUE,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comment.char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"#",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allowEscapes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FALSE, flush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default.stringsAsFactors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fileEncoding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"", encoding = "unknown", text,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skipNul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5952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argument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doesn’t care what you name arguments</a:t>
            </a:r>
          </a:p>
          <a:p>
            <a:r>
              <a:rPr lang="en-US" dirty="0" smtClean="0"/>
              <a:t>People do</a:t>
            </a:r>
          </a:p>
          <a:p>
            <a:r>
              <a:rPr lang="en-US" dirty="0" smtClean="0"/>
              <a:t>Logical, relevant, descriptive names</a:t>
            </a:r>
          </a:p>
          <a:p>
            <a:endParaRPr lang="en-US" dirty="0"/>
          </a:p>
          <a:p>
            <a:r>
              <a:rPr lang="en-US" dirty="0" smtClean="0"/>
              <a:t>Shorthand – commonly used short names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500" y="4435867"/>
            <a:ext cx="6476999" cy="1754326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y, z</a:t>
            </a:r>
            <a:r>
              <a:rPr lang="en-US" dirty="0"/>
              <a:t>: </a:t>
            </a:r>
            <a:r>
              <a:rPr lang="en-US" dirty="0" smtClean="0"/>
              <a:t>vectors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: a vector of </a:t>
            </a:r>
            <a:r>
              <a:rPr lang="en-US" dirty="0" smtClean="0"/>
              <a:t>weights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dirty="0"/>
              <a:t>: a data </a:t>
            </a:r>
            <a:r>
              <a:rPr lang="en-US" dirty="0" smtClean="0"/>
              <a:t>frame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j</a:t>
            </a:r>
            <a:r>
              <a:rPr lang="en-US" dirty="0"/>
              <a:t>: numeric indices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(</a:t>
            </a:r>
            <a:r>
              <a:rPr lang="en-US" dirty="0"/>
              <a:t>typically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/>
              <a:t> is rows </a:t>
            </a:r>
            <a:r>
              <a:rPr lang="en-US" dirty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en-US" dirty="0" smtClean="0"/>
              <a:t> is columns)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: length, or number of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/>
              <a:t>: number of </a:t>
            </a:r>
            <a:r>
              <a:rPr lang="en-US" dirty="0" smtClean="0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8533"/>
            <a:ext cx="10515600" cy="2248429"/>
          </a:xfrm>
        </p:spPr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/>
              <a:t> has no default values for arguments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dirty="0" smtClean="0"/>
              <a:t> are not given, and ERROR occurs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281" y="1870076"/>
            <a:ext cx="6503437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function(x, y)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result &lt;- x + 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result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067"/>
            <a:ext cx="10515600" cy="339989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read_table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has a number of default values for arguments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EXAMPLE: If you do not specify a value for the argument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header</a:t>
            </a:r>
            <a:r>
              <a:rPr lang="en-US" dirty="0" smtClean="0">
                <a:ea typeface="Courier New" charset="0"/>
                <a:cs typeface="Courier New" charset="0"/>
              </a:rPr>
              <a:t>, the default value 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dirty="0" smtClean="0">
                <a:ea typeface="Courier New" charset="0"/>
                <a:cs typeface="Courier New" charset="0"/>
              </a:rPr>
              <a:t> meaning there is no header) is used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Defaults are very useful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Assume a common occurrence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Means with large number of arguments </a:t>
            </a:r>
            <a:r>
              <a:rPr lang="en-US" b="1" u="sng" dirty="0" smtClean="0">
                <a:ea typeface="Courier New" charset="0"/>
                <a:cs typeface="Courier New" charset="0"/>
              </a:rPr>
              <a:t>NOT ALL </a:t>
            </a:r>
            <a:r>
              <a:rPr lang="en-US" dirty="0" smtClean="0">
                <a:ea typeface="Courier New" charset="0"/>
                <a:cs typeface="Courier New" charset="0"/>
              </a:rPr>
              <a:t>have to be specified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Reduces typing and ERRORs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867" y="1928285"/>
            <a:ext cx="11362266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read.table(file, header = FALSE,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"",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quote = "\"'",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dec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".",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67"/>
            <a:ext cx="10515600" cy="2282295"/>
          </a:xfrm>
        </p:spPr>
        <p:txBody>
          <a:bodyPr>
            <a:normAutofit/>
          </a:bodyPr>
          <a:lstStyle/>
          <a:p>
            <a:r>
              <a:rPr lang="en-US" smtClean="0">
                <a:ea typeface="Courier New" charset="0"/>
                <a:cs typeface="Courier New" charset="0"/>
              </a:rPr>
              <a:t>Is </a:t>
            </a:r>
            <a:r>
              <a:rPr lang="en-US" dirty="0" smtClean="0">
                <a:ea typeface="Courier New" charset="0"/>
                <a:cs typeface="Courier New" charset="0"/>
              </a:rPr>
              <a:t>there a useful default that we could add here to improve this code?</a:t>
            </a:r>
          </a:p>
          <a:p>
            <a:r>
              <a:rPr lang="en-US" dirty="0" smtClean="0"/>
              <a:t>Something that might reduce the number of errors that may occur?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0785" y="1910828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54407"/>
            <a:ext cx="10515600" cy="228229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Adding the option for what to do with missing data (NA values) will increase the utility of the function and reduce the number of errors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0784" y="1731460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65" y="4595554"/>
            <a:ext cx="10854266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x,missing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=TRUE)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=missing))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(x,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=missing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setting defaults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Ellipsis as an argument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0514"/>
          </a:xfrm>
        </p:spPr>
        <p:txBody>
          <a:bodyPr>
            <a:normAutofit/>
          </a:bodyPr>
          <a:lstStyle/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lvl="1"/>
            <a:r>
              <a:rPr lang="is-IS" dirty="0" smtClean="0"/>
              <a:t>Increase flexiblity in function inputs</a:t>
            </a:r>
          </a:p>
          <a:p>
            <a:pPr lvl="1"/>
            <a:r>
              <a:rPr lang="is-IS" dirty="0" smtClean="0"/>
              <a:t>Do not have to list all the inputs for built in commands</a:t>
            </a:r>
          </a:p>
          <a:p>
            <a:pPr lvl="2"/>
            <a:r>
              <a:rPr lang="en-US" dirty="0" smtClean="0"/>
              <a:t>I</a:t>
            </a:r>
            <a:r>
              <a:rPr lang="is-IS" dirty="0" smtClean="0"/>
              <a:t>nputs can get “passed along” using the ...</a:t>
            </a:r>
          </a:p>
          <a:p>
            <a:pPr lvl="2"/>
            <a:r>
              <a:rPr lang="is-IS" dirty="0" smtClean="0"/>
              <a:t>Don’t have to write explictly for every single input if using default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7266" y="4464341"/>
            <a:ext cx="8677468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make_histogram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&lt;- function(data, color, ...) {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col=color,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…)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make_histogram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[,1], "red", breaks=10, border = "green")</a:t>
            </a:r>
          </a:p>
        </p:txBody>
      </p:sp>
    </p:spTree>
    <p:extLst>
      <p:ext uri="{BB962C8B-B14F-4D97-AF65-F5344CB8AC3E}">
        <p14:creationId xmlns:p14="http://schemas.microsoft.com/office/powerpoint/2010/main" val="1380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ellipsis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Manipulating columns in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smtClean="0"/>
              <a:t>Will not return variable defined in function </a:t>
            </a:r>
          </a:p>
          <a:p>
            <a:r>
              <a:rPr lang="en-US" dirty="0" smtClean="0"/>
              <a:t>Return last line where not assigning variable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return()</a:t>
            </a:r>
            <a:r>
              <a:rPr lang="en-US" dirty="0" smtClean="0">
                <a:ea typeface="Courier New" charset="0"/>
                <a:cs typeface="Courier New" charset="0"/>
              </a:rPr>
              <a:t>to be explicit about what is returned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7385" y="3237974"/>
            <a:ext cx="4988682" cy="83099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7385" y="4152151"/>
            <a:ext cx="4988682" cy="10772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7385" y="5312550"/>
            <a:ext cx="4988682" cy="10772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return(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2666" y="346880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Nothing returned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66" y="4506094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zscore</a:t>
            </a:r>
            <a:r>
              <a:rPr lang="en-US" dirty="0" smtClean="0"/>
              <a:t> returned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2666" y="566616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zscore</a:t>
            </a:r>
            <a:r>
              <a:rPr lang="en-US" dirty="0" smtClean="0"/>
              <a:t>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multiple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908"/>
          </a:xfrm>
        </p:spPr>
        <p:txBody>
          <a:bodyPr/>
          <a:lstStyle/>
          <a:p>
            <a:r>
              <a:rPr lang="en-US" dirty="0" smtClean="0"/>
              <a:t>Can return multiple different things from a function</a:t>
            </a:r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return(list(plot, table))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Returns both the object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dirty="0" smtClean="0">
                <a:ea typeface="Courier New" charset="0"/>
                <a:cs typeface="Courier New" charset="0"/>
              </a:rPr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774872" y="1493163"/>
            <a:ext cx="5056909" cy="4773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 Environment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/>
              <a:t>P</a:t>
            </a:r>
            <a:r>
              <a:rPr lang="en-US" sz="1400" dirty="0" smtClean="0"/>
              <a:t>ackages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119256" y="2740553"/>
            <a:ext cx="4376057" cy="321906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Script Environment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y &lt;- 10</a:t>
            </a:r>
          </a:p>
          <a:p>
            <a:pPr algn="ct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function(x)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(6)</a:t>
            </a:r>
          </a:p>
          <a:p>
            <a:pPr algn="ctr"/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lexical</a:t>
            </a:r>
            <a:r>
              <a:rPr lang="en-US" b="1" dirty="0" smtClean="0"/>
              <a:t> </a:t>
            </a:r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4146063"/>
            <a:ext cx="5591437" cy="20308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is its own working environment</a:t>
            </a:r>
          </a:p>
          <a:p>
            <a:pPr lvl="1"/>
            <a:r>
              <a:rPr lang="en-US" dirty="0" smtClean="0"/>
              <a:t>R looks for objects here first</a:t>
            </a:r>
          </a:p>
          <a:p>
            <a:pPr lvl="1"/>
            <a:r>
              <a:rPr lang="en-US" dirty="0" smtClean="0"/>
              <a:t>Not found look for in environment function created it</a:t>
            </a:r>
          </a:p>
          <a:p>
            <a:pPr lvl="1"/>
            <a:r>
              <a:rPr lang="en-US" dirty="0" smtClean="0"/>
              <a:t>Variables not returned not accessible outside the 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4488" y="4113000"/>
            <a:ext cx="3685591" cy="1420985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Function Environment</a:t>
            </a:r>
          </a:p>
          <a:p>
            <a:pPr algn="ctr"/>
            <a:endParaRPr lang="en-US" dirty="0" smtClean="0"/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z &lt;- x * x    </a:t>
            </a:r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 &lt;- y * y    </a:t>
            </a:r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z + a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02713"/>
            <a:ext cx="5236029" cy="20313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5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effects of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9894" y="3950207"/>
            <a:ext cx="5181600" cy="2137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Variable described in a function not defined, R looks for it elsewhere</a:t>
            </a:r>
          </a:p>
          <a:p>
            <a:pPr lvl="1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000" dirty="0" smtClean="0"/>
              <a:t> is used in the function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000" dirty="0" smtClean="0"/>
              <a:t> not defined in the R environment, an error occurs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8478" y="3950207"/>
            <a:ext cx="5181600" cy="21370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dirty="0" smtClean="0"/>
              <a:t> only exist in the function</a:t>
            </a:r>
          </a:p>
          <a:p>
            <a:r>
              <a:rPr lang="en-US" sz="2400" dirty="0" smtClean="0"/>
              <a:t>These variable are not accessible outside the function</a:t>
            </a:r>
          </a:p>
          <a:p>
            <a:r>
              <a:rPr lang="en-US" sz="2400" dirty="0" smtClean="0"/>
              <a:t>They are not returned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0506" y="1756003"/>
            <a:ext cx="5377544" cy="175432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(6,10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665" y="1617503"/>
            <a:ext cx="5138057" cy="20313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arising from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Describes where, not when, to look for a value</a:t>
            </a:r>
          </a:p>
          <a:p>
            <a:pPr lvl="1"/>
            <a:r>
              <a:rPr lang="en-US" dirty="0"/>
              <a:t>Possible return value of function is when you call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should </a:t>
            </a:r>
            <a:r>
              <a:rPr lang="en-US" b="1" u="sng" dirty="0" smtClean="0"/>
              <a:t>NEVER</a:t>
            </a:r>
            <a:r>
              <a:rPr lang="en-US" dirty="0" smtClean="0"/>
              <a:t> depend on variables other than the arguments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8339" y="2751798"/>
            <a:ext cx="5236029" cy="224676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(6)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y &lt;-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30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(6)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scoping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from other scripts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Control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More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03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 on R</a:t>
            </a:r>
          </a:p>
          <a:p>
            <a:pPr lvl="1"/>
            <a:r>
              <a:rPr lang="en-US" dirty="0" smtClean="0"/>
              <a:t>“</a:t>
            </a:r>
            <a:r>
              <a:rPr lang="en-US" u="sng" dirty="0"/>
              <a:t>Separate function definition and </a:t>
            </a:r>
            <a:r>
              <a:rPr lang="en-US" u="sng" dirty="0" smtClean="0"/>
              <a:t>application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Pull out functions for code and save them in a central location</a:t>
            </a:r>
          </a:p>
          <a:p>
            <a:r>
              <a:rPr lang="en-US" dirty="0" smtClean="0"/>
              <a:t>Increases reuse of functions</a:t>
            </a:r>
          </a:p>
          <a:p>
            <a:pPr lvl="1"/>
            <a:r>
              <a:rPr lang="en-US" dirty="0" smtClean="0"/>
              <a:t>Saves re-writing what you have already written!</a:t>
            </a:r>
          </a:p>
          <a:p>
            <a:endParaRPr lang="en-US" dirty="0"/>
          </a:p>
          <a:p>
            <a:r>
              <a:rPr lang="en-US" dirty="0" smtClean="0"/>
              <a:t>Save function scripts separately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genome_power_analysis.R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source(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genome_power_analysis.R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In code, call function as you normally would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(10000, 0.05, 1.1)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 called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fancier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checks and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Integrate in checks to ensure inputs are the correct type/format</a:t>
            </a:r>
          </a:p>
          <a:p>
            <a:pPr lvl="1"/>
            <a:r>
              <a:rPr lang="en-US" dirty="0" smtClean="0"/>
              <a:t>If adding numbers, want inputs to be numbers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pre-condition that inputs must meet before function runs</a:t>
            </a:r>
          </a:p>
          <a:p>
            <a:endParaRPr lang="en-US" dirty="0"/>
          </a:p>
          <a:p>
            <a:r>
              <a:rPr lang="en-US" dirty="0" smtClean="0"/>
              <a:t>Allow user to write informative and meaningful errors messages</a:t>
            </a:r>
          </a:p>
          <a:p>
            <a:pPr lvl="1"/>
            <a:r>
              <a:rPr lang="en-US" dirty="0" smtClean="0"/>
              <a:t>Better error messages enable the person using your code to know where they went wrong, and how they can fix it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to achieve the same 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4243" y="4269740"/>
            <a:ext cx="6030297" cy="18466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&lt;- function(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z &lt;- x * x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 &lt;- y * 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z + 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dog",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054" y="1690688"/>
            <a:ext cx="7725746" cy="23391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 function(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 == FALSE |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(y) == FALSE)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stop("‘x’ and ‘y’ must be numbers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z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 x * x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a &lt;- y * 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z +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dog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,10)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37" y="4869903"/>
            <a:ext cx="246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checks every argument is true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01" y="2260074"/>
            <a:ext cx="312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stop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used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dirty="0" smtClean="0"/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if </a:t>
            </a:r>
            <a:r>
              <a:rPr lang="en-US" dirty="0" smtClean="0"/>
              <a:t>checks a condition,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stop</a:t>
            </a:r>
            <a:r>
              <a:rPr lang="en-US" dirty="0" smtClean="0"/>
              <a:t> outputs the error message if condition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warning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Difference warnings do not kill the function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Function will run to completion and output result as well as the warning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assert_that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From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assertthat</a:t>
            </a:r>
            <a:r>
              <a:rPr lang="en-US" dirty="0" smtClean="0">
                <a:ea typeface="Courier New" charset="0"/>
                <a:cs typeface="Courier New" charset="0"/>
              </a:rPr>
              <a:t> package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Works like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Assert that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ea typeface="Courier New" charset="0"/>
                <a:cs typeface="Courier New" charset="0"/>
              </a:rPr>
              <a:t> is a character, or a certain length, </a:t>
            </a:r>
            <a:r>
              <a:rPr lang="en-US" dirty="0" err="1" smtClean="0">
                <a:ea typeface="Courier New" charset="0"/>
                <a:cs typeface="Courier New" charset="0"/>
              </a:rPr>
              <a:t>etc</a:t>
            </a:r>
            <a:r>
              <a:rPr lang="is-IS" dirty="0" smtClean="0">
                <a:ea typeface="Courier New" charset="0"/>
                <a:cs typeface="Courier New" charset="0"/>
              </a:rPr>
              <a:t>…</a:t>
            </a:r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6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family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over the margins of an array (e.g. the rows or </a:t>
            </a:r>
            <a:r>
              <a:rPr lang="en-US" dirty="0" smtClean="0"/>
              <a:t>columns)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lapply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apply </a:t>
            </a:r>
            <a:r>
              <a:rPr lang="en-US" dirty="0"/>
              <a:t>over an object and return list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sapply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over an object and return a simplified object (an array) if possible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vapply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 </a:t>
            </a:r>
            <a:r>
              <a:rPr lang="en-US" dirty="0" err="1"/>
              <a:t>sapply</a:t>
            </a:r>
            <a:r>
              <a:rPr lang="en-US" dirty="0"/>
              <a:t> but you specify the type of object returned by the iterations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5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apply(X, MARGIN,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FUNCTION, ...)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X is a </a:t>
            </a:r>
            <a:r>
              <a:rPr lang="en-US" i="1" u="sng" dirty="0" smtClean="0">
                <a:ea typeface="Courier New" charset="0"/>
                <a:cs typeface="Courier New" charset="0"/>
              </a:rPr>
              <a:t>matrix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Margin is the direction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1 = rows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2 = columns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Function is the function you wish to apply</a:t>
            </a:r>
            <a:endParaRPr lang="en-US" dirty="0"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Returns a vector with length of MARGIN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490"/>
            <a:ext cx="10515600" cy="43838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!= </a:t>
            </a:r>
            <a:r>
              <a:rPr lang="en-US" dirty="0" smtClean="0">
                <a:sym typeface="Wingdings"/>
              </a:rPr>
              <a:t> does not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 or equal 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More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5018" y="2103119"/>
            <a:ext cx="3043645" cy="58477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Same as in UNIX!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323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by(X, FACTOR, FUNCTION)</a:t>
            </a:r>
          </a:p>
          <a:p>
            <a:pPr lvl="1"/>
            <a:r>
              <a:rPr lang="en-US" dirty="0" smtClean="0"/>
              <a:t>X is the data (array)</a:t>
            </a:r>
          </a:p>
          <a:p>
            <a:pPr lvl="1"/>
            <a:r>
              <a:rPr lang="en-US" dirty="0" smtClean="0"/>
              <a:t>Factor are the categories you want X quantified by</a:t>
            </a:r>
          </a:p>
          <a:p>
            <a:pPr lvl="1"/>
            <a:r>
              <a:rPr lang="en-US" dirty="0" smtClean="0"/>
              <a:t>Function is what you want to quantify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Applies </a:t>
            </a:r>
            <a:r>
              <a:rPr lang="en-US" dirty="0"/>
              <a:t>a function to </a:t>
            </a:r>
            <a:r>
              <a:rPr lang="en-US" dirty="0" smtClean="0"/>
              <a:t>each </a:t>
            </a:r>
            <a:r>
              <a:rPr lang="en-US" dirty="0"/>
              <a:t>level of a factor or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437" y="4911635"/>
            <a:ext cx="650312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by(data[,1:4], sex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3095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and </a:t>
            </a:r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dirty="0" smtClean="0">
                <a:ea typeface="Courier New" charset="0"/>
                <a:cs typeface="Courier New" charset="0"/>
              </a:rPr>
              <a:t> is a wrapper for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dirty="0" smtClean="0">
                <a:ea typeface="Courier New" charset="0"/>
                <a:cs typeface="Courier New" charset="0"/>
              </a:rPr>
              <a:t> applied to data frames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dirty="0" smtClean="0">
                <a:ea typeface="Courier New" charset="0"/>
                <a:cs typeface="Courier New" charset="0"/>
              </a:rPr>
              <a:t> only on one column,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dirty="0" smtClean="0">
                <a:ea typeface="Courier New" charset="0"/>
                <a:cs typeface="Courier New" charset="0"/>
              </a:rPr>
              <a:t> wraps around multiple ones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0746" y="4268305"/>
            <a:ext cx="650312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by(data[,1:4], sex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19" y="5251726"/>
            <a:ext cx="6926580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(data[,1], sex,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44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tapply</a:t>
            </a:r>
            <a:r>
              <a:rPr lang="en-US" dirty="0" smtClean="0"/>
              <a:t> and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your </a:t>
            </a:r>
            <a:r>
              <a:rPr lang="en-US" b="1" i="1" dirty="0" smtClean="0"/>
              <a:t>own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825625"/>
            <a:ext cx="10883537" cy="4351338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length(x[x&lt;0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function(x) mean(x[x&gt;0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my_function_I_created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31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apply family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41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anonymous functions?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Unnamed functions</a:t>
            </a:r>
          </a:p>
          <a:p>
            <a:endParaRPr lang="en-US" dirty="0" smtClean="0"/>
          </a:p>
          <a:p>
            <a:r>
              <a:rPr lang="en-US" dirty="0" smtClean="0">
                <a:ea typeface="Courier New" charset="0"/>
                <a:cs typeface="Courier New" charset="0"/>
              </a:rPr>
              <a:t>Format is different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Need to wrap the entire function in parenthesis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cody_body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)(input)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y)(2,6)</a:t>
            </a:r>
          </a:p>
          <a:p>
            <a:pPr lvl="2"/>
            <a:endParaRPr lang="en-US" dirty="0"/>
          </a:p>
          <a:p>
            <a:r>
              <a:rPr lang="en-US" dirty="0" smtClean="0"/>
              <a:t>Usually wrapped up in the apply family of commands 	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mtcars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2, 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length(unique(x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NOTE: function </a:t>
            </a:r>
            <a:r>
              <a:rPr lang="en-US" b="1" u="sng" dirty="0" smtClean="0">
                <a:ea typeface="Courier New" charset="0"/>
                <a:cs typeface="Courier New" charset="0"/>
              </a:rPr>
              <a:t>not</a:t>
            </a:r>
            <a:r>
              <a:rPr lang="en-US" dirty="0" smtClean="0">
                <a:ea typeface="Courier New" charset="0"/>
                <a:cs typeface="Courier New" charset="0"/>
              </a:rPr>
              <a:t> wrapped in parenthesis () here, but can be without error</a:t>
            </a:r>
          </a:p>
          <a:p>
            <a:pPr lvl="2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86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11633" y="2150534"/>
            <a:ext cx="314113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do not recommended these unless combined with the apply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Lecture 2 on R</a:t>
            </a:r>
            <a:br>
              <a:rPr lang="en-US" dirty="0" smtClean="0"/>
            </a:br>
            <a:r>
              <a:rPr lang="en-US" dirty="0" smtClean="0"/>
              <a:t>Add in your </a:t>
            </a:r>
            <a:r>
              <a:rPr lang="en-US" b="1" i="1" dirty="0" smtClean="0"/>
              <a:t>own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2230015"/>
            <a:ext cx="10883537" cy="3946947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apply(iris[,1:4],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length(x[x&lt;0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iris[,1:4],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function(x) mean(x[x&gt;0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iris[,1:4],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my_function_I_created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using </a:t>
            </a:r>
            <a:r>
              <a:rPr lang="en-US" dirty="0" err="1" smtClean="0"/>
              <a:t>lapply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88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40814" y="1734343"/>
            <a:ext cx="7213343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(data1$var10)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110" y="4228689"/>
            <a:ext cx="6942752" cy="163121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data2 &lt;- apply(data1, 2,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own functions into the apply family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 and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|</a:t>
            </a:r>
            <a:r>
              <a:rPr lang="en-US" dirty="0">
                <a:sym typeface="Wingdings"/>
              </a:rPr>
              <a:t>  or</a:t>
            </a:r>
          </a:p>
          <a:p>
            <a:r>
              <a:rPr lang="en-US" dirty="0">
                <a:sym typeface="Wingdings"/>
              </a:rPr>
              <a:t>!  not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&amp;&amp; </a:t>
            </a:r>
            <a:r>
              <a:rPr lang="en-US" dirty="0" smtClean="0">
                <a:sym typeface="Wingdings"/>
              </a:rPr>
              <a:t> only examines the FIRST element of the vector</a:t>
            </a:r>
            <a:endParaRPr lang="en-US" dirty="0" smtClean="0"/>
          </a:p>
          <a:p>
            <a:r>
              <a:rPr lang="en-US" dirty="0" smtClean="0"/>
              <a:t>|| </a:t>
            </a:r>
            <a:r>
              <a:rPr lang="en-US" dirty="0" smtClean="0">
                <a:sym typeface="Wingdings"/>
              </a:rPr>
              <a:t> only examines the FIRST element of the vector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90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Wrapping Up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18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Importing and Exporting </a:t>
            </a:r>
            <a:r>
              <a:rPr lang="en-US" dirty="0" smtClean="0"/>
              <a:t>data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 to install packages (libraries)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library() </a:t>
            </a:r>
            <a:r>
              <a:rPr lang="en-US" dirty="0"/>
              <a:t>to load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u="sng" dirty="0"/>
              <a:t>conditional statements</a:t>
            </a:r>
            <a:r>
              <a:rPr lang="en-US" dirty="0"/>
              <a:t>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</a:t>
            </a:r>
            <a:r>
              <a:rPr lang="en-US" dirty="0"/>
              <a:t>,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else)</a:t>
            </a:r>
            <a:r>
              <a:rPr lang="en-US" dirty="0"/>
              <a:t> to make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u="sng" dirty="0"/>
              <a:t>loops</a:t>
            </a:r>
            <a:r>
              <a:rPr lang="en-US" dirty="0"/>
              <a:t>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) to </a:t>
            </a:r>
            <a:r>
              <a:rPr lang="en-US" dirty="0" smtClean="0"/>
              <a:t>repeat </a:t>
            </a:r>
            <a:r>
              <a:rPr lang="en-US" dirty="0"/>
              <a:t>commands </a:t>
            </a:r>
            <a:endParaRPr lang="en-US" dirty="0" smtClean="0"/>
          </a:p>
          <a:p>
            <a:pPr lvl="1"/>
            <a:r>
              <a:rPr lang="en-US" dirty="0" smtClean="0"/>
              <a:t>Every</a:t>
            </a:r>
            <a:r>
              <a:rPr lang="en-US" dirty="0"/>
              <a:t> for loop needs a variable to refer to the thing it is currently operating on</a:t>
            </a:r>
          </a:p>
          <a:p>
            <a:pPr lvl="1"/>
            <a:r>
              <a:rPr lang="en-US" dirty="0" smtClean="0"/>
              <a:t>Same idea as UNIX, different syntax</a:t>
            </a:r>
          </a:p>
          <a:p>
            <a:r>
              <a:rPr lang="en-US" dirty="0" smtClean="0"/>
              <a:t>Bodies </a:t>
            </a:r>
            <a:r>
              <a:rPr lang="en-US" dirty="0"/>
              <a:t>of </a:t>
            </a:r>
            <a:r>
              <a:rPr lang="en-US" u="sng" dirty="0" smtClean="0"/>
              <a:t>loops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u="sng" dirty="0" smtClean="0"/>
              <a:t>conditional </a:t>
            </a:r>
            <a:r>
              <a:rPr lang="en-US" u="sng" dirty="0"/>
              <a:t>statements </a:t>
            </a:r>
            <a:r>
              <a:rPr lang="en-US" dirty="0"/>
              <a:t>must be surrounded by curly </a:t>
            </a:r>
            <a:r>
              <a:rPr lang="en-US" dirty="0" smtClean="0"/>
              <a:t>brackets</a:t>
            </a:r>
            <a:r>
              <a:rPr lang="en-US" dirty="0"/>
              <a:t>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Apply family of functions for </a:t>
            </a:r>
            <a:r>
              <a:rPr lang="en-US" dirty="0" err="1" smtClean="0"/>
              <a:t>vectorized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19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0067"/>
            <a:ext cx="10515600" cy="225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files consistent names </a:t>
            </a:r>
            <a:r>
              <a:rPr lang="en-US" dirty="0" smtClean="0"/>
              <a:t>that make logical sense, reflect what the data is and that </a:t>
            </a:r>
            <a:r>
              <a:rPr lang="en-US" dirty="0"/>
              <a:t>are easy to match with wildcard patterns to make it easy to select them for looping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SAME AS WHEN WE TALK ABOUT UNIX!!!!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19223804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directed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Examine more of the apply family of functions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rapply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Useful functions related to apply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sweep </a:t>
            </a:r>
            <a:r>
              <a:rPr lang="en-US" dirty="0" smtClean="0">
                <a:ea typeface="Courier New" charset="0"/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aggregate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Read for next time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dirty="0" smtClean="0">
                <a:ea typeface="Courier New" charset="0"/>
                <a:cs typeface="Courier New" charset="0"/>
                <a:hlinkClick r:id="rId2"/>
              </a:rPr>
              <a:t>www.jstatsoft.org/index.php/jss/article/view/v059i10/v59i10.pdf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Further Reading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Hadley Wickham’s Advanced R</a:t>
            </a:r>
          </a:p>
          <a:p>
            <a:pPr lvl="2"/>
            <a:r>
              <a:rPr lang="en-US" dirty="0">
                <a:ea typeface="Courier New" charset="0"/>
                <a:cs typeface="Courier New" charset="0"/>
              </a:rPr>
              <a:t>Vocabulary : http://</a:t>
            </a:r>
            <a:r>
              <a:rPr lang="en-US" dirty="0" err="1">
                <a:ea typeface="Courier New" charset="0"/>
                <a:cs typeface="Courier New" charset="0"/>
              </a:rPr>
              <a:t>adv-r.had.co.nz</a:t>
            </a:r>
            <a:r>
              <a:rPr lang="en-US" dirty="0">
                <a:ea typeface="Courier New" charset="0"/>
                <a:cs typeface="Courier New" charset="0"/>
              </a:rPr>
              <a:t>/</a:t>
            </a:r>
            <a:r>
              <a:rPr lang="en-US" dirty="0" err="1">
                <a:ea typeface="Courier New" charset="0"/>
                <a:cs typeface="Courier New" charset="0"/>
              </a:rPr>
              <a:t>Vocabulary.html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2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Data </a:t>
            </a:r>
            <a:r>
              <a:rPr lang="en-US" dirty="0">
                <a:ea typeface="Courier New" charset="0"/>
                <a:cs typeface="Courier New" charset="0"/>
              </a:rPr>
              <a:t>Transformation : </a:t>
            </a:r>
            <a:r>
              <a:rPr lang="en-US" dirty="0">
                <a:ea typeface="Courier New" charset="0"/>
                <a:cs typeface="Courier New" charset="0"/>
                <a:hlinkClick r:id="rId2"/>
              </a:rPr>
              <a:t>https://github.com/rstudio/cheatsheets/raw/master/source/pdfs/data-transformation-cheatsheet.pdf</a:t>
            </a:r>
            <a:r>
              <a:rPr lang="en-US" dirty="0">
                <a:ea typeface="Courier New" charset="0"/>
                <a:cs typeface="Courier New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a function if you have copied and pasted more than twice!</a:t>
            </a:r>
          </a:p>
          <a:p>
            <a:r>
              <a:rPr lang="en-US" dirty="0" smtClean="0"/>
              <a:t>Functions are like any other object in R</a:t>
            </a:r>
          </a:p>
          <a:p>
            <a:r>
              <a:rPr lang="en-US" dirty="0"/>
              <a:t>Functions should </a:t>
            </a:r>
            <a:r>
              <a:rPr lang="en-US" b="1" u="sng" dirty="0"/>
              <a:t>NEVER</a:t>
            </a:r>
            <a:r>
              <a:rPr lang="en-US" dirty="0"/>
              <a:t> depend on variables other than the arguments</a:t>
            </a:r>
          </a:p>
          <a:p>
            <a:pPr lvl="1"/>
            <a:r>
              <a:rPr lang="en-US" dirty="0"/>
              <a:t>Because of the effect of lexical scoping in </a:t>
            </a:r>
            <a:r>
              <a:rPr lang="en-US" dirty="0" smtClean="0"/>
              <a:t>R</a:t>
            </a:r>
          </a:p>
          <a:p>
            <a:r>
              <a:rPr lang="en-US" dirty="0" smtClean="0"/>
              <a:t>Arguments can have defaults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return()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to return information from faction </a:t>
            </a:r>
          </a:p>
          <a:p>
            <a:r>
              <a:rPr lang="en-US" dirty="0" smtClean="0"/>
              <a:t>Create highly reusable functions by pulling them out of code and saving them as separate files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source(/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function.R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/>
              <a:t>to call function from script </a:t>
            </a:r>
          </a:p>
          <a:p>
            <a:r>
              <a:rPr lang="en-US" dirty="0" smtClean="0"/>
              <a:t>Use checks to ensure good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36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tips for function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too long</a:t>
            </a:r>
          </a:p>
          <a:p>
            <a:r>
              <a:rPr lang="en-US" dirty="0" smtClean="0"/>
              <a:t>Do a single </a:t>
            </a:r>
            <a:r>
              <a:rPr lang="en-US" dirty="0"/>
              <a:t>operation</a:t>
            </a:r>
          </a:p>
          <a:p>
            <a:endParaRPr lang="en-US" dirty="0" smtClean="0"/>
          </a:p>
          <a:p>
            <a:r>
              <a:rPr lang="en-US" dirty="0" smtClean="0"/>
              <a:t>Function name are relevant, logical and </a:t>
            </a:r>
            <a:r>
              <a:rPr lang="en-US" dirty="0"/>
              <a:t>descriptive </a:t>
            </a:r>
            <a:endParaRPr lang="en-US" dirty="0" smtClean="0"/>
          </a:p>
          <a:p>
            <a:pPr lvl="1"/>
            <a:r>
              <a:rPr lang="en-US" dirty="0" smtClean="0"/>
              <a:t>Same for arguments!</a:t>
            </a:r>
          </a:p>
          <a:p>
            <a:r>
              <a:rPr lang="en-US" dirty="0" smtClean="0"/>
              <a:t>Most used arguments (like data) are first</a:t>
            </a:r>
          </a:p>
          <a:p>
            <a:r>
              <a:rPr lang="en-US" dirty="0" smtClean="0"/>
              <a:t>Less used arguments are toward the end </a:t>
            </a:r>
          </a:p>
          <a:p>
            <a:pPr lvl="1"/>
            <a:r>
              <a:rPr lang="en-US" dirty="0" smtClean="0"/>
              <a:t>Give them defaults!</a:t>
            </a:r>
          </a:p>
          <a:p>
            <a:r>
              <a:rPr lang="en-US" dirty="0" smtClean="0"/>
              <a:t>It is obvious what is being returned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Hadley Wickham’s Advanced R</a:t>
            </a:r>
          </a:p>
          <a:p>
            <a:pPr lvl="1"/>
            <a:r>
              <a:rPr lang="en-US" dirty="0"/>
              <a:t>Functions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adv-r.had.co.nz/Functions.html</a:t>
            </a:r>
            <a:endParaRPr lang="en-US" dirty="0" smtClean="0"/>
          </a:p>
          <a:p>
            <a:pPr lvl="1"/>
            <a:r>
              <a:rPr lang="en-US" dirty="0" err="1" smtClean="0"/>
              <a:t>Functionals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adv-r.had.co.nz/Functionals.html</a:t>
            </a:r>
            <a:endParaRPr lang="en-US" dirty="0" smtClean="0"/>
          </a:p>
          <a:p>
            <a:pPr lvl="1"/>
            <a:r>
              <a:rPr lang="en-US" dirty="0"/>
              <a:t>Functional programming 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adv-r.had.co.nz/Functional-programming.html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Exception Debugging 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adv-r.had.co.nz/Exceptions-Debugging.html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3963</Words>
  <Application>Microsoft Macintosh PowerPoint</Application>
  <PresentationFormat>Widescreen</PresentationFormat>
  <Paragraphs>968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Wingdings</vt:lpstr>
      <vt:lpstr>Office Theme</vt:lpstr>
      <vt:lpstr>Intermediate R</vt:lpstr>
      <vt:lpstr>PowerPoint Presentation</vt:lpstr>
      <vt:lpstr>String text manipulation</vt:lpstr>
      <vt:lpstr>Separate columns</vt:lpstr>
      <vt:lpstr>Merge columns</vt:lpstr>
      <vt:lpstr>PRACTICAL</vt:lpstr>
      <vt:lpstr>Conditionals and Control Flow</vt:lpstr>
      <vt:lpstr>Conditional expressions</vt:lpstr>
      <vt:lpstr>Logical Operators</vt:lpstr>
      <vt:lpstr>PRACTICAL</vt:lpstr>
      <vt:lpstr>if statement</vt:lpstr>
      <vt:lpstr>if else statement</vt:lpstr>
      <vt:lpstr>else if</vt:lpstr>
      <vt:lpstr>Else if</vt:lpstr>
      <vt:lpstr>if statements</vt:lpstr>
      <vt:lpstr>PRACTICAL</vt:lpstr>
      <vt:lpstr>Loops</vt:lpstr>
      <vt:lpstr>Same essential idea as in UNIX</vt:lpstr>
      <vt:lpstr>Loops in R</vt:lpstr>
      <vt:lpstr>while Loops </vt:lpstr>
      <vt:lpstr>while Loops </vt:lpstr>
      <vt:lpstr>PRACTICAL</vt:lpstr>
      <vt:lpstr>for Loops</vt:lpstr>
      <vt:lpstr>for Loops</vt:lpstr>
      <vt:lpstr>Loops over vectors</vt:lpstr>
      <vt:lpstr>Loops in R</vt:lpstr>
      <vt:lpstr>PRACTICAL</vt:lpstr>
      <vt:lpstr>Loops to results file</vt:lpstr>
      <vt:lpstr>Loops to results file</vt:lpstr>
      <vt:lpstr>PRACTICAL</vt:lpstr>
      <vt:lpstr>Mix them together</vt:lpstr>
      <vt:lpstr>PRACTICAL</vt:lpstr>
      <vt:lpstr>What is a function?</vt:lpstr>
      <vt:lpstr>Functions in R</vt:lpstr>
      <vt:lpstr>Examine code for functions</vt:lpstr>
      <vt:lpstr>PRACTICAL</vt:lpstr>
      <vt:lpstr>Why write you own functions</vt:lpstr>
      <vt:lpstr>Classic example</vt:lpstr>
      <vt:lpstr>Classic example</vt:lpstr>
      <vt:lpstr>Functions can be treated like other R objects</vt:lpstr>
      <vt:lpstr>How to write a function</vt:lpstr>
      <vt:lpstr>What do you need to make a function?</vt:lpstr>
      <vt:lpstr>Components of a function</vt:lpstr>
      <vt:lpstr>PRACTICAL</vt:lpstr>
      <vt:lpstr>Classic example</vt:lpstr>
      <vt:lpstr>PRACTICAL</vt:lpstr>
      <vt:lpstr>Nested functions</vt:lpstr>
      <vt:lpstr>Arguments</vt:lpstr>
      <vt:lpstr>How to call a function using arguments</vt:lpstr>
      <vt:lpstr>PRACTICAL</vt:lpstr>
      <vt:lpstr>Using argument name ideal for functions with LOTS of arguments</vt:lpstr>
      <vt:lpstr>Choosing argument names</vt:lpstr>
      <vt:lpstr>Default arguments</vt:lpstr>
      <vt:lpstr>Default arguments</vt:lpstr>
      <vt:lpstr>Default arguments</vt:lpstr>
      <vt:lpstr>Default arguments</vt:lpstr>
      <vt:lpstr>PRACTICAL</vt:lpstr>
      <vt:lpstr>Ellipsis as an argument </vt:lpstr>
      <vt:lpstr>PRACTICAL</vt:lpstr>
      <vt:lpstr>Returning </vt:lpstr>
      <vt:lpstr>Output from functions</vt:lpstr>
      <vt:lpstr>Return multiple outputs</vt:lpstr>
      <vt:lpstr>PRACTICAL</vt:lpstr>
      <vt:lpstr>Scoping</vt:lpstr>
      <vt:lpstr>Understanding lexical scoping</vt:lpstr>
      <vt:lpstr>Understanding effects of scoping</vt:lpstr>
      <vt:lpstr>Potential issues arising from scoping</vt:lpstr>
      <vt:lpstr>PRACTICAL</vt:lpstr>
      <vt:lpstr>Calling functions from other scripts</vt:lpstr>
      <vt:lpstr>Good project management</vt:lpstr>
      <vt:lpstr>Calling functions in code</vt:lpstr>
      <vt:lpstr>PRACTICAL</vt:lpstr>
      <vt:lpstr>Getting fancier </vt:lpstr>
      <vt:lpstr>Creating checks and error messages</vt:lpstr>
      <vt:lpstr>Different methods to achieve the same thing</vt:lpstr>
      <vt:lpstr>Other types of error messages</vt:lpstr>
      <vt:lpstr>Apply functions</vt:lpstr>
      <vt:lpstr>Apply family overview</vt:lpstr>
      <vt:lpstr>Apply</vt:lpstr>
      <vt:lpstr>PRACTICAL</vt:lpstr>
      <vt:lpstr>by</vt:lpstr>
      <vt:lpstr>by and tapply</vt:lpstr>
      <vt:lpstr>PRACTICAL</vt:lpstr>
      <vt:lpstr>Add in your own functions</vt:lpstr>
      <vt:lpstr>Revisiting the apply family</vt:lpstr>
      <vt:lpstr>What are anonymous functions?</vt:lpstr>
      <vt:lpstr>From Lecture 2 on R Add in your own functions</vt:lpstr>
      <vt:lpstr>Examples using lapply family</vt:lpstr>
      <vt:lpstr>PRACTICAL</vt:lpstr>
      <vt:lpstr>Wrapping Up</vt:lpstr>
      <vt:lpstr>Key Points</vt:lpstr>
      <vt:lpstr>REMEMBER</vt:lpstr>
      <vt:lpstr>Self directed learning</vt:lpstr>
      <vt:lpstr>CHEAT SHEETS!</vt:lpstr>
      <vt:lpstr>Key points</vt:lpstr>
      <vt:lpstr>Good tips for function writing</vt:lpstr>
      <vt:lpstr>Further reading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</dc:title>
  <dc:creator>Microsoft Office User</dc:creator>
  <cp:lastModifiedBy>Microsoft Office User</cp:lastModifiedBy>
  <cp:revision>1</cp:revision>
  <dcterms:created xsi:type="dcterms:W3CDTF">2018-02-06T11:48:09Z</dcterms:created>
  <dcterms:modified xsi:type="dcterms:W3CDTF">2018-02-06T12:02:50Z</dcterms:modified>
</cp:coreProperties>
</file>