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372" r:id="rId5"/>
    <p:sldId id="373" r:id="rId6"/>
    <p:sldId id="374" r:id="rId7"/>
    <p:sldId id="375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263" r:id="rId27"/>
    <p:sldId id="293" r:id="rId28"/>
    <p:sldId id="269" r:id="rId29"/>
    <p:sldId id="298" r:id="rId30"/>
    <p:sldId id="270" r:id="rId31"/>
    <p:sldId id="294" r:id="rId32"/>
    <p:sldId id="295" r:id="rId33"/>
    <p:sldId id="305" r:id="rId34"/>
    <p:sldId id="309" r:id="rId35"/>
    <p:sldId id="297" r:id="rId36"/>
    <p:sldId id="271" r:id="rId37"/>
    <p:sldId id="272" r:id="rId38"/>
    <p:sldId id="273" r:id="rId39"/>
    <p:sldId id="306" r:id="rId40"/>
    <p:sldId id="308" r:id="rId41"/>
    <p:sldId id="307" r:id="rId42"/>
    <p:sldId id="274" r:id="rId43"/>
    <p:sldId id="310" r:id="rId44"/>
    <p:sldId id="311" r:id="rId45"/>
    <p:sldId id="291" r:id="rId46"/>
    <p:sldId id="303" r:id="rId47"/>
    <p:sldId id="275" r:id="rId48"/>
    <p:sldId id="313" r:id="rId49"/>
    <p:sldId id="314" r:id="rId50"/>
    <p:sldId id="276" r:id="rId51"/>
    <p:sldId id="315" r:id="rId52"/>
    <p:sldId id="278" r:id="rId53"/>
    <p:sldId id="279" r:id="rId54"/>
    <p:sldId id="281" r:id="rId55"/>
    <p:sldId id="304" r:id="rId56"/>
    <p:sldId id="322" r:id="rId57"/>
    <p:sldId id="327" r:id="rId58"/>
    <p:sldId id="324" r:id="rId59"/>
    <p:sldId id="325" r:id="rId60"/>
    <p:sldId id="286" r:id="rId61"/>
    <p:sldId id="287" r:id="rId62"/>
    <p:sldId id="376" r:id="rId63"/>
    <p:sldId id="289" r:id="rId64"/>
    <p:sldId id="28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94578"/>
  </p:normalViewPr>
  <p:slideViewPr>
    <p:cSldViewPr snapToGrid="0" snapToObjects="1">
      <p:cViewPr varScale="1">
        <p:scale>
          <a:sx n="111" d="100"/>
          <a:sy n="111" d="100"/>
        </p:scale>
        <p:origin x="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E5B9A-5843-8A47-A424-69C770FCD7F8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AE4EC-5C24-7047-9FFF-4459D33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AE4EC-5C24-7047-9FFF-4459D335B19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E904-7A0A-1C41-ABAC-6AD1F040FA5D}" type="datetime1">
              <a:rPr lang="en-GB" smtClean="0"/>
              <a:t>03/07/2017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1D0A-E773-FF4E-94C6-5931FA9B229F}" type="datetime1">
              <a:rPr lang="en-GB" smtClean="0"/>
              <a:t>03/07/2017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B89-6484-FF4B-8400-35F54197703E}" type="datetime1">
              <a:rPr lang="en-GB" smtClean="0"/>
              <a:t>03/07/2017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96E1-E9E6-FF49-B401-73D7C59AC9B6}" type="datetime1">
              <a:rPr lang="en-GB" smtClean="0"/>
              <a:t>03/07/2017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95D3-B9F3-FC4E-8C7B-B6579A999A41}" type="datetime1">
              <a:rPr lang="en-GB" smtClean="0"/>
              <a:t>03/07/2017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FA16-7AFB-664F-A7B7-97156A2D240A}" type="datetime1">
              <a:rPr lang="en-GB" smtClean="0"/>
              <a:t>03/07/2017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9BC5-6AE5-B042-A42A-A132C1AC3D2C}" type="datetime1">
              <a:rPr lang="en-GB" smtClean="0"/>
              <a:t>03/07/2017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950-4F78-BA4E-BFE7-FD4BF2B896FB}" type="datetime1">
              <a:rPr lang="en-GB" smtClean="0"/>
              <a:t>03/07/2017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1FCC-8437-6147-AAF5-8BEA66017FCD}" type="datetime1">
              <a:rPr lang="en-GB" smtClean="0"/>
              <a:t>03/07/2017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40A9-CFEB-F34B-A26C-F40A03993860}" type="datetime1">
              <a:rPr lang="en-GB" smtClean="0"/>
              <a:t>03/07/2017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9CC-DCFD-524A-8671-A4CF14EBE501}" type="datetime1">
              <a:rPr lang="en-GB" smtClean="0"/>
              <a:t>03/07/2017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AD32-BEC1-A348-99B1-0E7648A12959}" type="datetime1">
              <a:rPr lang="en-GB" smtClean="0"/>
              <a:t>03/07/2017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420B-42F8-5941-A1F2-D13B4AAE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available_packages_by_name.html" TargetMode="External"/><Relationship Id="rId3" Type="http://schemas.openxmlformats.org/officeDocument/2006/relationships/hyperlink" Target="http://bioconductor.org/packages/release/BiocViews.html#___Softwar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statsoft.org/index.php/jss/article/view/v059i10/v59i10.pdf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tudio/cheatsheets/raw/master/source/pdfs/data-transformation-cheatsheet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/>
              <a:t>More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4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tell R where on our computer the data files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 ways to do this: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full/absolute path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tell R where on our computer the data files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 working directory</a:t>
            </a:r>
          </a:p>
          <a:p>
            <a:pPr lvl="1"/>
            <a:r>
              <a:rPr lang="en-US" dirty="0" smtClean="0"/>
              <a:t>You should </a:t>
            </a:r>
            <a:r>
              <a:rPr lang="en-US" b="1" u="sng" dirty="0" smtClean="0"/>
              <a:t>ALWAYS</a:t>
            </a:r>
            <a:r>
              <a:rPr lang="en-US" dirty="0" smtClean="0"/>
              <a:t> set a working directory</a:t>
            </a:r>
          </a:p>
          <a:p>
            <a:pPr lvl="1"/>
            <a:r>
              <a:rPr lang="en-US" dirty="0" smtClean="0"/>
              <a:t>This where you are working for this particular analysis/project</a:t>
            </a:r>
          </a:p>
          <a:p>
            <a:pPr lvl="1"/>
            <a:r>
              <a:rPr lang="en-US" dirty="0" smtClean="0"/>
              <a:t>Where you want to save plots, outputs to</a:t>
            </a:r>
          </a:p>
          <a:p>
            <a:pPr lvl="1"/>
            <a:r>
              <a:rPr lang="en-US" dirty="0" smtClean="0"/>
              <a:t>Like UNIX, R has a “home” directory</a:t>
            </a:r>
          </a:p>
          <a:p>
            <a:pPr lvl="2"/>
            <a:r>
              <a:rPr lang="en-US" dirty="0" smtClean="0"/>
              <a:t>Check where you are in R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getwd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To change to a new working directory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setwd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("/Users/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katherine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/Documents/R/")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tell R where on our computer the data files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Using full/absolute path names</a:t>
            </a:r>
          </a:p>
          <a:p>
            <a:pPr lvl="1"/>
            <a:r>
              <a:rPr lang="en-US" dirty="0" smtClean="0"/>
              <a:t>Same meaning as in UNIX</a:t>
            </a:r>
          </a:p>
          <a:p>
            <a:pPr lvl="1"/>
            <a:r>
              <a:rPr lang="en-US" dirty="0" smtClean="0"/>
              <a:t>Include entire path to the file from the root directory</a:t>
            </a:r>
            <a:endParaRPr lang="en-US" b="0" i="0" dirty="0" smtClean="0">
              <a:effectLst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i="1" dirty="0" smtClean="0">
                <a:ea typeface="Courier New" charset="0"/>
                <a:cs typeface="Courier New" charset="0"/>
              </a:rPr>
              <a:t>Why would you want to both </a:t>
            </a:r>
            <a:r>
              <a:rPr lang="en-US" i="1" dirty="0" err="1" smtClean="0">
                <a:ea typeface="Courier New" charset="0"/>
                <a:cs typeface="Courier New" charset="0"/>
              </a:rPr>
              <a:t>setwd</a:t>
            </a:r>
            <a:r>
              <a:rPr lang="en-US" i="1" dirty="0" smtClean="0">
                <a:ea typeface="Courier New" charset="0"/>
                <a:cs typeface="Courier New" charset="0"/>
              </a:rPr>
              <a:t>() and use a full/absolute path name to a file?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via a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function to read in data from a data source</a:t>
            </a:r>
          </a:p>
          <a:p>
            <a:pPr lvl="1"/>
            <a:r>
              <a:rPr lang="en-US" dirty="0" smtClean="0"/>
              <a:t>Function used depends on where the data is coming from</a:t>
            </a:r>
          </a:p>
          <a:p>
            <a:pPr lvl="1"/>
            <a:r>
              <a:rPr lang="en-US" dirty="0" smtClean="0"/>
              <a:t>Text tab delimited (.txt) will be imported in a slightly different way to a comma separated file (.csv)</a:t>
            </a:r>
          </a:p>
          <a:p>
            <a:pPr lvl="1"/>
            <a:endParaRPr lang="en-US" dirty="0"/>
          </a:p>
          <a:p>
            <a:r>
              <a:rPr lang="en-US" dirty="0" smtClean="0"/>
              <a:t>Functions to read in data have multiple arguments </a:t>
            </a:r>
          </a:p>
          <a:p>
            <a:pPr lvl="1"/>
            <a:r>
              <a:rPr lang="en-US" dirty="0" smtClean="0"/>
              <a:t>Argument </a:t>
            </a:r>
            <a:r>
              <a:rPr lang="en-US" i="1" dirty="0" smtClean="0"/>
              <a:t>always</a:t>
            </a:r>
            <a:r>
              <a:rPr lang="en-US" dirty="0" smtClean="0"/>
              <a:t> needed is the filename of the data you want to load into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commands for different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802112" cy="4798138"/>
          </a:xfrm>
        </p:spPr>
        <p:txBody>
          <a:bodyPr>
            <a:normAutofit/>
          </a:bodyPr>
          <a:lstStyle/>
          <a:p>
            <a:r>
              <a:rPr lang="en-US" dirty="0" smtClean="0"/>
              <a:t>Text tab delimited file (extension .txt)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phenotype_data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read.table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pheno.txt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Comma separated file (extension .csv)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phenotype_data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read.table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pheno.csv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Excel file (extension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readxl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library(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readxl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phenotype_data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read_excel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pheno.xlsx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", sheet = 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commands for different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Stata format (extension </a:t>
            </a:r>
            <a:r>
              <a:rPr lang="en-US" dirty="0" smtClean="0"/>
              <a:t>.</a:t>
            </a:r>
            <a:r>
              <a:rPr lang="en-US" dirty="0" err="1" smtClean="0"/>
              <a:t>dta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("haven")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library(haven)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phenotype_data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read_dta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pheno.dta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SPSS format (extension .</a:t>
            </a:r>
            <a:r>
              <a:rPr lang="en-US" dirty="0" err="1"/>
              <a:t>sav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("haven")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library(haven)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phenotype_data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read_sav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pheno.sav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into 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data out of R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to tell R </a:t>
            </a:r>
            <a:r>
              <a:rPr lang="en-US" i="1" u="sng" dirty="0"/>
              <a:t>where</a:t>
            </a:r>
            <a:r>
              <a:rPr lang="en-US" dirty="0"/>
              <a:t> on our computer </a:t>
            </a:r>
            <a:r>
              <a:rPr lang="en-US" dirty="0" smtClean="0"/>
              <a:t>we want the output to go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in the format you want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4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Exporting data</a:t>
            </a:r>
            <a:br>
              <a:rPr lang="en-US" dirty="0" smtClean="0"/>
            </a:br>
            <a:r>
              <a:rPr lang="en-US" dirty="0" smtClean="0"/>
              <a:t>Need </a:t>
            </a:r>
            <a:r>
              <a:rPr lang="en-US" dirty="0"/>
              <a:t>to tell R </a:t>
            </a:r>
            <a:r>
              <a:rPr lang="en-US" i="1" u="sng" dirty="0"/>
              <a:t>where</a:t>
            </a:r>
            <a:r>
              <a:rPr lang="en-US" dirty="0"/>
              <a:t> on our computer we want the output to </a:t>
            </a:r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3"/>
            <a:ext cx="10515600" cy="3927539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1. Just output</a:t>
            </a:r>
          </a:p>
          <a:p>
            <a:pPr lvl="1"/>
            <a:r>
              <a:rPr lang="en-US" dirty="0" smtClean="0"/>
              <a:t>Data will be saved in the current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setwd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2. Use full/absolute pathnames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</a:t>
            </a:r>
            <a:r>
              <a:rPr lang="en-US" dirty="0" smtClean="0"/>
              <a:t>data -- Different commands for different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5960"/>
            <a:ext cx="10802112" cy="4390390"/>
          </a:xfrm>
        </p:spPr>
        <p:txBody>
          <a:bodyPr>
            <a:normAutofit/>
          </a:bodyPr>
          <a:lstStyle/>
          <a:p>
            <a:r>
              <a:rPr lang="en-US" dirty="0" smtClean="0"/>
              <a:t>Text tab delimited file (extension .txt)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write.table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mydata.txt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=“\t”)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Comma separated file (extension .csv)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write.table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mydata.csv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=“,”)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Excel file (extension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xlsx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library(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xlsx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write.xlsx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mydata.xlsx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install packages into </a:t>
            </a:r>
            <a:r>
              <a:rPr lang="en-US" dirty="0" smtClean="0"/>
              <a:t>R</a:t>
            </a:r>
          </a:p>
          <a:p>
            <a:r>
              <a:rPr lang="en-US" dirty="0" smtClean="0"/>
              <a:t>Import </a:t>
            </a:r>
            <a:r>
              <a:rPr lang="en-US" dirty="0"/>
              <a:t>and Export data from </a:t>
            </a:r>
            <a:r>
              <a:rPr lang="en-US" dirty="0" smtClean="0"/>
              <a:t>R</a:t>
            </a:r>
          </a:p>
          <a:p>
            <a:r>
              <a:rPr lang="en-US" dirty="0" smtClean="0"/>
              <a:t>Understand coercion </a:t>
            </a:r>
          </a:p>
          <a:p>
            <a:r>
              <a:rPr lang="en-US" dirty="0" smtClean="0"/>
              <a:t>Write </a:t>
            </a:r>
            <a:r>
              <a:rPr lang="en-US" dirty="0"/>
              <a:t>conditional statements with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if()</a:t>
            </a:r>
            <a:r>
              <a:rPr lang="en-US" dirty="0"/>
              <a:t> and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Write and </a:t>
            </a:r>
            <a:r>
              <a:rPr lang="en-US" dirty="0" smtClean="0"/>
              <a:t>understand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loops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apply family of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out of 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R gets it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column of a data frame must be a single data type</a:t>
            </a:r>
          </a:p>
          <a:p>
            <a:pPr lvl="1"/>
            <a:r>
              <a:rPr lang="en-US" dirty="0" smtClean="0"/>
              <a:t>Because each column of a data frame is stored as a vector</a:t>
            </a:r>
          </a:p>
          <a:p>
            <a:pPr lvl="1"/>
            <a:endParaRPr lang="en-US" dirty="0"/>
          </a:p>
          <a:p>
            <a:r>
              <a:rPr lang="en-US" dirty="0" smtClean="0"/>
              <a:t>Join columns together with two different data types, R will make a choice</a:t>
            </a:r>
          </a:p>
          <a:p>
            <a:pPr lvl="1"/>
            <a:r>
              <a:rPr lang="en-US" dirty="0" smtClean="0"/>
              <a:t>Character + </a:t>
            </a:r>
            <a:r>
              <a:rPr lang="en-US" dirty="0" err="1" smtClean="0"/>
              <a:t>Anything_Else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Character</a:t>
            </a:r>
          </a:p>
          <a:p>
            <a:pPr lvl="1"/>
            <a:r>
              <a:rPr lang="en-US" dirty="0" smtClean="0"/>
              <a:t>Number + Integer or Logical </a:t>
            </a:r>
            <a:r>
              <a:rPr lang="en-US" dirty="0" smtClean="0">
                <a:sym typeface="Wingdings"/>
              </a:rPr>
              <a:t> Number</a:t>
            </a:r>
          </a:p>
          <a:p>
            <a:pPr lvl="1"/>
            <a:r>
              <a:rPr lang="en-US" dirty="0"/>
              <a:t>Integer </a:t>
            </a:r>
            <a:r>
              <a:rPr lang="en-US" dirty="0" smtClean="0">
                <a:sym typeface="Wingdings"/>
              </a:rPr>
              <a:t>+ Logical  </a:t>
            </a:r>
            <a:r>
              <a:rPr lang="en-US" dirty="0"/>
              <a:t>Integer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as.numeric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data$column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as.character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data$column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as.vector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data$column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as.data.frame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Sex</a:t>
            </a:r>
          </a:p>
          <a:p>
            <a:pPr lvl="1"/>
            <a:r>
              <a:rPr lang="en-US" dirty="0" smtClean="0"/>
              <a:t>Stored as Numbers: 0, 1</a:t>
            </a:r>
          </a:p>
          <a:p>
            <a:pPr lvl="1"/>
            <a:r>
              <a:rPr lang="en-US" dirty="0" smtClean="0"/>
              <a:t>Displayed as Labels: Male, Female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as.character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(Sex)</a:t>
            </a:r>
          </a:p>
          <a:p>
            <a:pPr lvl="1"/>
            <a:r>
              <a:rPr lang="en-US" dirty="0" smtClean="0"/>
              <a:t>R returns labels as strings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as.numeric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(Sex)</a:t>
            </a:r>
          </a:p>
          <a:p>
            <a:pPr lvl="1"/>
            <a:r>
              <a:rPr lang="en-US" dirty="0" smtClean="0"/>
              <a:t>R returns numbers</a:t>
            </a:r>
          </a:p>
          <a:p>
            <a:pPr lvl="1"/>
            <a:endParaRPr lang="en-US" dirty="0"/>
          </a:p>
          <a:p>
            <a:r>
              <a:rPr lang="en-US" dirty="0" smtClean="0"/>
              <a:t>Coercion can when combing data types </a:t>
            </a:r>
          </a:p>
          <a:p>
            <a:pPr lvl="1"/>
            <a:r>
              <a:rPr lang="en-US" dirty="0" smtClean="0"/>
              <a:t>You might not get what you think as output!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Examine coercion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Control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More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7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2490"/>
            <a:ext cx="10515600" cy="43838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!= </a:t>
            </a:r>
            <a:r>
              <a:rPr lang="en-US" dirty="0" smtClean="0">
                <a:sym typeface="Wingdings"/>
              </a:rPr>
              <a:t> does not equal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greater than or equal to</a:t>
            </a:r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less than or equal 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More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0C5E-799F-4848-A3A4-99D076B60B40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5018" y="2103119"/>
            <a:ext cx="3043645" cy="58477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Same as in UNIX!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583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 and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|</a:t>
            </a:r>
            <a:r>
              <a:rPr lang="en-US" dirty="0">
                <a:sym typeface="Wingdings"/>
              </a:rPr>
              <a:t>  or</a:t>
            </a:r>
          </a:p>
          <a:p>
            <a:r>
              <a:rPr lang="en-US" dirty="0">
                <a:sym typeface="Wingdings"/>
              </a:rPr>
              <a:t>!  not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&amp;&amp; </a:t>
            </a:r>
            <a:r>
              <a:rPr lang="en-US" dirty="0" smtClean="0">
                <a:sym typeface="Wingdings"/>
              </a:rPr>
              <a:t> only examines the FIRST element of the vector</a:t>
            </a:r>
            <a:endParaRPr lang="en-US" dirty="0" smtClean="0"/>
          </a:p>
          <a:p>
            <a:r>
              <a:rPr lang="en-US" dirty="0" smtClean="0"/>
              <a:t>|| </a:t>
            </a:r>
            <a:r>
              <a:rPr lang="en-US" dirty="0" smtClean="0">
                <a:sym typeface="Wingdings"/>
              </a:rPr>
              <a:t> only examines the FIRST element of the vector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Examine the difference between &amp; and &amp;&amp;, | and ||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familiar with </a:t>
            </a:r>
            <a:r>
              <a:rPr lang="en-US" dirty="0" err="1" smtClean="0"/>
              <a:t>RStudio</a:t>
            </a:r>
            <a:r>
              <a:rPr lang="en-US" dirty="0" smtClean="0"/>
              <a:t> and Markdown</a:t>
            </a:r>
          </a:p>
          <a:p>
            <a:r>
              <a:rPr lang="en-US" dirty="0" smtClean="0"/>
              <a:t>Learned about R data types and data structures</a:t>
            </a:r>
          </a:p>
          <a:p>
            <a:r>
              <a:rPr lang="en-US" dirty="0" smtClean="0"/>
              <a:t>Understand how to get help for R queries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7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97" y="385909"/>
            <a:ext cx="10515600" cy="1325563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97" y="3516344"/>
            <a:ext cx="10515600" cy="2676117"/>
          </a:xfrm>
        </p:spPr>
        <p:txBody>
          <a:bodyPr/>
          <a:lstStyle/>
          <a:p>
            <a:r>
              <a:rPr lang="en-US" dirty="0"/>
              <a:t> If the </a:t>
            </a:r>
            <a:r>
              <a:rPr lang="en-US" dirty="0" smtClean="0"/>
              <a:t>condition is TRUE</a:t>
            </a:r>
          </a:p>
          <a:p>
            <a:pPr lvl="1"/>
            <a:r>
              <a:rPr lang="en-US" dirty="0" smtClean="0"/>
              <a:t>R will perform the the </a:t>
            </a:r>
            <a:r>
              <a:rPr lang="en-US" dirty="0"/>
              <a:t>lines </a:t>
            </a:r>
            <a:r>
              <a:rPr lang="en-US" dirty="0" smtClean="0"/>
              <a:t>within </a:t>
            </a:r>
            <a:r>
              <a:rPr lang="en-US" dirty="0"/>
              <a:t>the curly </a:t>
            </a:r>
            <a:r>
              <a:rPr lang="en-US" dirty="0" smtClean="0"/>
              <a:t>brackets </a:t>
            </a:r>
          </a:p>
          <a:p>
            <a:pPr lvl="1"/>
            <a:endParaRPr lang="en-US" dirty="0"/>
          </a:p>
          <a:p>
            <a:r>
              <a:rPr lang="en-US" dirty="0" smtClean="0"/>
              <a:t>If the condition is FALSE</a:t>
            </a:r>
          </a:p>
          <a:p>
            <a:pPr lvl="1"/>
            <a:r>
              <a:rPr lang="en-US" dirty="0" smtClean="0"/>
              <a:t>Nothing will happen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9597" y="6371849"/>
            <a:ext cx="4114800" cy="365125"/>
          </a:xfrm>
        </p:spPr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1597" y="6371849"/>
            <a:ext cx="2743200" cy="365125"/>
          </a:xfrm>
        </p:spPr>
        <p:txBody>
          <a:bodyPr/>
          <a:lstStyle/>
          <a:p>
            <a:fld id="{8F22420B-42F8-5941-A1F2-D13B4AAE00CD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699" y="1817690"/>
            <a:ext cx="3921658" cy="138499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67221" y="1105348"/>
            <a:ext cx="4929753" cy="2321302"/>
            <a:chOff x="5083444" y="411287"/>
            <a:chExt cx="4929753" cy="2321302"/>
          </a:xfrm>
        </p:grpSpPr>
        <p:sp>
          <p:nvSpPr>
            <p:cNvPr id="10" name="Oval 9"/>
            <p:cNvSpPr/>
            <p:nvPr/>
          </p:nvSpPr>
          <p:spPr>
            <a:xfrm>
              <a:off x="6541798" y="411287"/>
              <a:ext cx="1642599" cy="89668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083444" y="1940741"/>
              <a:ext cx="1859797" cy="791848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do_this</a:t>
              </a:r>
              <a:endParaRPr lang="en-US" dirty="0"/>
            </a:p>
          </p:txBody>
        </p:sp>
        <p:cxnSp>
          <p:nvCxnSpPr>
            <p:cNvPr id="18" name="Elbow Connector 17"/>
            <p:cNvCxnSpPr>
              <a:stCxn id="10" idx="3"/>
              <a:endCxn id="16" idx="0"/>
            </p:cNvCxnSpPr>
            <p:nvPr/>
          </p:nvCxnSpPr>
          <p:spPr>
            <a:xfrm rot="5400000">
              <a:off x="6015806" y="1174195"/>
              <a:ext cx="764083" cy="769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13342" y="1214119"/>
              <a:ext cx="80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2218" y="1915157"/>
              <a:ext cx="2090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Nothings happens</a:t>
              </a:r>
              <a:endParaRPr lang="en-US"/>
            </a:p>
          </p:txBody>
        </p:sp>
        <p:cxnSp>
          <p:nvCxnSpPr>
            <p:cNvPr id="23" name="Elbow Connector 22"/>
            <p:cNvCxnSpPr>
              <a:stCxn id="10" idx="5"/>
              <a:endCxn id="21" idx="0"/>
            </p:cNvCxnSpPr>
            <p:nvPr/>
          </p:nvCxnSpPr>
          <p:spPr>
            <a:xfrm rot="16200000" flipH="1">
              <a:off x="8086527" y="1033975"/>
              <a:ext cx="738499" cy="10238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16129" y="1197609"/>
              <a:ext cx="994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0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1585"/>
            <a:ext cx="10515600" cy="2395377"/>
          </a:xfrm>
        </p:spPr>
        <p:txBody>
          <a:bodyPr/>
          <a:lstStyle/>
          <a:p>
            <a:r>
              <a:rPr lang="en-US" dirty="0"/>
              <a:t> If the condition is TRUE</a:t>
            </a:r>
          </a:p>
          <a:p>
            <a:pPr lvl="1"/>
            <a:r>
              <a:rPr lang="en-US" dirty="0"/>
              <a:t>R will perform the </a:t>
            </a:r>
            <a:r>
              <a:rPr lang="en-US" dirty="0" smtClean="0"/>
              <a:t>lines </a:t>
            </a:r>
            <a:r>
              <a:rPr lang="en-US" dirty="0"/>
              <a:t>within the curly </a:t>
            </a:r>
            <a:r>
              <a:rPr lang="en-US" dirty="0" smtClean="0"/>
              <a:t>brackets for the IF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the condition is FALSE</a:t>
            </a:r>
          </a:p>
          <a:p>
            <a:pPr lvl="1"/>
            <a:r>
              <a:rPr lang="en-US" dirty="0" smtClean="0"/>
              <a:t>R will perform the lines within the curly brackets for the ELSE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46238"/>
            <a:ext cx="4380887" cy="193899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do_this_instead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54990" y="1263928"/>
            <a:ext cx="5568736" cy="2321302"/>
            <a:chOff x="5439905" y="709425"/>
            <a:chExt cx="5568736" cy="2321302"/>
          </a:xfrm>
        </p:grpSpPr>
        <p:grpSp>
          <p:nvGrpSpPr>
            <p:cNvPr id="7" name="Group 6"/>
            <p:cNvGrpSpPr/>
            <p:nvPr/>
          </p:nvGrpSpPr>
          <p:grpSpPr>
            <a:xfrm>
              <a:off x="5439905" y="709425"/>
              <a:ext cx="4225543" cy="2321302"/>
              <a:chOff x="5083444" y="411287"/>
              <a:chExt cx="4225543" cy="232130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541798" y="411287"/>
                <a:ext cx="1642599" cy="896688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Condition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5083444" y="1940741"/>
                <a:ext cx="1859797" cy="791848"/>
              </a:xfrm>
              <a:prstGeom prst="diamond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do_this</a:t>
                </a:r>
                <a:endParaRPr lang="en-US" dirty="0"/>
              </a:p>
            </p:txBody>
          </p:sp>
          <p:cxnSp>
            <p:nvCxnSpPr>
              <p:cNvPr id="10" name="Elbow Connector 9"/>
              <p:cNvCxnSpPr/>
              <p:nvPr/>
            </p:nvCxnSpPr>
            <p:spPr>
              <a:xfrm rot="5400000">
                <a:off x="6015806" y="1174195"/>
                <a:ext cx="764083" cy="7690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13342" y="1214119"/>
                <a:ext cx="80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TRUE</a:t>
                </a:r>
                <a:endParaRPr lang="en-US" dirty="0"/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 rot="16200000" flipH="1">
                <a:off x="8086527" y="1033975"/>
                <a:ext cx="738499" cy="10238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116129" y="1197609"/>
                <a:ext cx="11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FALSE</a:t>
                </a:r>
                <a:endParaRPr lang="en-US" dirty="0"/>
              </a:p>
            </p:txBody>
          </p:sp>
        </p:grpSp>
        <p:sp>
          <p:nvSpPr>
            <p:cNvPr id="15" name="Diamond 14"/>
            <p:cNvSpPr/>
            <p:nvPr/>
          </p:nvSpPr>
          <p:spPr>
            <a:xfrm>
              <a:off x="7639698" y="2238879"/>
              <a:ext cx="3368943" cy="791848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do_this_instead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61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3760"/>
            <a:ext cx="10515600" cy="25627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If the condition is TRUE</a:t>
            </a:r>
          </a:p>
          <a:p>
            <a:pPr lvl="1"/>
            <a:r>
              <a:rPr lang="en-US" dirty="0"/>
              <a:t>R will perform the lines within the curly brackets for the IF </a:t>
            </a:r>
          </a:p>
          <a:p>
            <a:pPr lvl="1"/>
            <a:endParaRPr lang="en-US" dirty="0"/>
          </a:p>
          <a:p>
            <a:r>
              <a:rPr lang="en-US" dirty="0"/>
              <a:t>If the condition is </a:t>
            </a:r>
            <a:r>
              <a:rPr lang="en-US" dirty="0" smtClean="0"/>
              <a:t>FALSE, a new condition is asked</a:t>
            </a:r>
          </a:p>
          <a:p>
            <a:pPr lvl="1"/>
            <a:r>
              <a:rPr lang="en-US" dirty="0" smtClean="0"/>
              <a:t>If this new condition is TRUE</a:t>
            </a:r>
          </a:p>
          <a:p>
            <a:pPr lvl="2"/>
            <a:r>
              <a:rPr lang="en-US" dirty="0" smtClean="0"/>
              <a:t>R </a:t>
            </a:r>
            <a:r>
              <a:rPr lang="en-US" dirty="0"/>
              <a:t>will perform the lines within the curly brackets for the </a:t>
            </a:r>
            <a:r>
              <a:rPr lang="en-US" dirty="0" smtClean="0"/>
              <a:t>ELSE IF</a:t>
            </a:r>
          </a:p>
          <a:p>
            <a:pPr lvl="1"/>
            <a:r>
              <a:rPr lang="en-US" dirty="0" smtClean="0"/>
              <a:t>If this new condition is FALSE</a:t>
            </a:r>
          </a:p>
          <a:p>
            <a:pPr lvl="2"/>
            <a:r>
              <a:rPr lang="en-US" dirty="0" smtClean="0"/>
              <a:t>R will perform the lines with the curly brackets for the ELSE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3383" y="1512537"/>
            <a:ext cx="3859941" cy="22467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 else if(condition_2)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do_this_instead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do_this_instead_2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240078" y="365125"/>
            <a:ext cx="7826644" cy="3492495"/>
            <a:chOff x="3735092" y="709425"/>
            <a:chExt cx="7826644" cy="3492495"/>
          </a:xfrm>
        </p:grpSpPr>
        <p:grpSp>
          <p:nvGrpSpPr>
            <p:cNvPr id="8" name="Group 7"/>
            <p:cNvGrpSpPr/>
            <p:nvPr/>
          </p:nvGrpSpPr>
          <p:grpSpPr>
            <a:xfrm>
              <a:off x="3735092" y="709425"/>
              <a:ext cx="4262445" cy="2321302"/>
              <a:chOff x="5083444" y="411287"/>
              <a:chExt cx="4262445" cy="232130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541798" y="411287"/>
                <a:ext cx="1642599" cy="896688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Condition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5083444" y="1940741"/>
                <a:ext cx="1859797" cy="791848"/>
              </a:xfrm>
              <a:prstGeom prst="diamond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do_this</a:t>
                </a:r>
                <a:endParaRPr lang="en-US" dirty="0"/>
              </a:p>
            </p:txBody>
          </p:sp>
          <p:cxnSp>
            <p:nvCxnSpPr>
              <p:cNvPr id="12" name="Elbow Connector 11"/>
              <p:cNvCxnSpPr/>
              <p:nvPr/>
            </p:nvCxnSpPr>
            <p:spPr>
              <a:xfrm rot="5400000">
                <a:off x="6015806" y="1174195"/>
                <a:ext cx="764083" cy="7690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013342" y="1214119"/>
                <a:ext cx="80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TRUE</a:t>
                </a:r>
                <a:endParaRPr lang="en-US" dirty="0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 rot="16200000" flipH="1">
                <a:off x="8086527" y="1033975"/>
                <a:ext cx="738499" cy="10238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116129" y="1197609"/>
                <a:ext cx="1229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FALSE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658302" y="2234247"/>
              <a:ext cx="1922109" cy="896688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Condition_2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3842799" y="3510008"/>
              <a:ext cx="3496429" cy="691912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do_this_instead</a:t>
              </a:r>
              <a:endParaRPr lang="en-US" dirty="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7573689" y="3500912"/>
              <a:ext cx="3988047" cy="691912"/>
            </a:xfrm>
            <a:prstGeom prst="diamon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Courier New" charset="0"/>
                  <a:cs typeface="Courier New" charset="0"/>
                </a:rPr>
                <a:t>do_this_instead_2</a:t>
              </a:r>
              <a:endParaRPr lang="en-US" dirty="0"/>
            </a:p>
          </p:txBody>
        </p:sp>
        <p:cxnSp>
          <p:nvCxnSpPr>
            <p:cNvPr id="20" name="Elbow Connector 19"/>
            <p:cNvCxnSpPr>
              <a:stCxn id="16" idx="3"/>
              <a:endCxn id="17" idx="0"/>
            </p:cNvCxnSpPr>
            <p:nvPr/>
          </p:nvCxnSpPr>
          <p:spPr>
            <a:xfrm rot="5400000">
              <a:off x="6010206" y="2580426"/>
              <a:ext cx="510390" cy="1348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6" idx="5"/>
              <a:endCxn id="18" idx="0"/>
            </p:cNvCxnSpPr>
            <p:nvPr/>
          </p:nvCxnSpPr>
          <p:spPr>
            <a:xfrm rot="16200000" flipH="1">
              <a:off x="8682672" y="2615871"/>
              <a:ext cx="501294" cy="12687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48878" y="2887450"/>
              <a:ext cx="805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99734" y="2904099"/>
              <a:ext cx="1144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19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7531"/>
            <a:ext cx="10515600" cy="1899431"/>
          </a:xfrm>
        </p:spPr>
        <p:txBody>
          <a:bodyPr/>
          <a:lstStyle/>
          <a:p>
            <a:r>
              <a:rPr lang="en-US" dirty="0" smtClean="0"/>
              <a:t>There can be more than on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These can get very complex!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80661" y="570684"/>
            <a:ext cx="5244885" cy="34163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if(condition) 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if(condition_2)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do_this_instead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if(condition_3){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do_this_instead_2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do_this_instead_3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36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5715" y="1456363"/>
            <a:ext cx="5244885" cy="415498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(x &lt; 50) 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if (x &lt; 25) 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result </a:t>
            </a:r>
            <a:r>
              <a:rPr lang="en-US" sz="2400" dirty="0"/>
              <a:t>&lt;- </a:t>
            </a:r>
            <a:r>
              <a:rPr lang="en-US" sz="2400" dirty="0" smtClean="0"/>
              <a:t>”little"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 </a:t>
            </a:r>
            <a:r>
              <a:rPr lang="en-US" sz="2400" dirty="0"/>
              <a:t>else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r>
              <a:rPr lang="en-US" sz="2400" dirty="0"/>
              <a:t>result &lt;- </a:t>
            </a:r>
            <a:r>
              <a:rPr lang="en-US" sz="2400" dirty="0" smtClean="0"/>
              <a:t>”almost half"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 </a:t>
            </a:r>
          </a:p>
          <a:p>
            <a:r>
              <a:rPr lang="en-US" sz="2400" dirty="0" smtClean="0"/>
              <a:t>} </a:t>
            </a:r>
            <a:r>
              <a:rPr lang="en-US" sz="2400" dirty="0"/>
              <a:t>else if </a:t>
            </a:r>
            <a:r>
              <a:rPr lang="en-US" sz="2400" dirty="0" smtClean="0"/>
              <a:t>(x &lt; 75) </a:t>
            </a: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result </a:t>
            </a:r>
            <a:r>
              <a:rPr lang="en-US" sz="2400" dirty="0"/>
              <a:t>&lt;- </a:t>
            </a:r>
            <a:r>
              <a:rPr lang="en-US" sz="2400" dirty="0" smtClean="0"/>
              <a:t>”most" </a:t>
            </a:r>
          </a:p>
          <a:p>
            <a:r>
              <a:rPr lang="en-US" sz="2400" dirty="0" smtClean="0"/>
              <a:t>} </a:t>
            </a:r>
            <a:r>
              <a:rPr lang="en-US" sz="2400" dirty="0"/>
              <a:t>else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result </a:t>
            </a:r>
            <a:r>
              <a:rPr lang="en-US" sz="2400" dirty="0"/>
              <a:t>&lt;- </a:t>
            </a:r>
            <a:r>
              <a:rPr lang="en-US" sz="2400" dirty="0" smtClean="0"/>
              <a:t>”almost all" </a:t>
            </a:r>
          </a:p>
          <a:p>
            <a:r>
              <a:rPr lang="en-US" sz="2400" dirty="0" smtClean="0"/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1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else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6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essential idea as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332" y="1825625"/>
            <a:ext cx="7579467" cy="4351338"/>
          </a:xfrm>
        </p:spPr>
        <p:txBody>
          <a:bodyPr/>
          <a:lstStyle/>
          <a:p>
            <a:r>
              <a:rPr lang="en-US" b="1" dirty="0"/>
              <a:t>BE LAZY!</a:t>
            </a:r>
          </a:p>
          <a:p>
            <a:pPr lvl="1"/>
            <a:r>
              <a:rPr lang="en-US" dirty="0"/>
              <a:t>Reduce the amount of typing </a:t>
            </a:r>
          </a:p>
          <a:p>
            <a:pPr lvl="1"/>
            <a:r>
              <a:rPr lang="en-US" dirty="0"/>
              <a:t>Eliminate the incredibly boringness of repetitive tasks</a:t>
            </a:r>
          </a:p>
          <a:p>
            <a:endParaRPr lang="en-US" dirty="0"/>
          </a:p>
          <a:p>
            <a:r>
              <a:rPr lang="en-US" dirty="0"/>
              <a:t>Essential to productivity improvements through automation</a:t>
            </a:r>
          </a:p>
          <a:p>
            <a:r>
              <a:rPr lang="en-US" dirty="0"/>
              <a:t>Allow execution of commands repetitively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1132" y="1566153"/>
            <a:ext cx="2490280" cy="5068110"/>
            <a:chOff x="1031132" y="1566153"/>
            <a:chExt cx="2490280" cy="5068110"/>
          </a:xfrm>
        </p:grpSpPr>
        <p:sp>
          <p:nvSpPr>
            <p:cNvPr id="7" name="Rounded Rectangle 6"/>
            <p:cNvSpPr/>
            <p:nvPr/>
          </p:nvSpPr>
          <p:spPr>
            <a:xfrm>
              <a:off x="1031132" y="1566153"/>
              <a:ext cx="1780162" cy="690664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</a:t>
              </a:r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921213" y="2256817"/>
              <a:ext cx="4864" cy="5084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riangle 8"/>
            <p:cNvSpPr/>
            <p:nvPr/>
          </p:nvSpPr>
          <p:spPr>
            <a:xfrm>
              <a:off x="1157592" y="2765256"/>
              <a:ext cx="1536970" cy="992221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New value?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921213" y="3757477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94362" y="4445540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Run Commands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7281" y="3922835"/>
              <a:ext cx="744166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0800000" flipH="1">
              <a:off x="1094361" y="2765257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Hexagon 13"/>
            <p:cNvSpPr/>
            <p:nvPr/>
          </p:nvSpPr>
          <p:spPr>
            <a:xfrm>
              <a:off x="1347281" y="5700407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Stop</a:t>
              </a:r>
              <a:endParaRPr lang="en-US"/>
            </a:p>
          </p:txBody>
        </p:sp>
        <p:cxnSp>
          <p:nvCxnSpPr>
            <p:cNvPr id="15" name="Curved Connector 14"/>
            <p:cNvCxnSpPr/>
            <p:nvPr/>
          </p:nvCxnSpPr>
          <p:spPr>
            <a:xfrm>
              <a:off x="2310320" y="3261367"/>
              <a:ext cx="184825" cy="2905968"/>
            </a:xfrm>
            <a:prstGeom prst="curvedConnector3">
              <a:avLst>
                <a:gd name="adj1" fmla="val 43158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7519" y="3419597"/>
              <a:ext cx="753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568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Loops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4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L</a:t>
            </a:r>
            <a:r>
              <a:rPr lang="en-US" dirty="0" smtClean="0"/>
              <a:t>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3098"/>
            <a:ext cx="10515600" cy="2503865"/>
          </a:xfrm>
        </p:spPr>
        <p:txBody>
          <a:bodyPr/>
          <a:lstStyle/>
          <a:p>
            <a:r>
              <a:rPr lang="en-US" dirty="0" smtClean="0"/>
              <a:t>As long as the condition continues to be TRUE</a:t>
            </a:r>
          </a:p>
          <a:p>
            <a:pPr lvl="1"/>
            <a:r>
              <a:rPr lang="en-US" dirty="0" smtClean="0"/>
              <a:t>R will perform the task within the curly brackets</a:t>
            </a:r>
          </a:p>
          <a:p>
            <a:endParaRPr lang="en-US" dirty="0"/>
          </a:p>
          <a:p>
            <a:r>
              <a:rPr lang="en-US" dirty="0" smtClean="0"/>
              <a:t>If the condition </a:t>
            </a:r>
            <a:r>
              <a:rPr lang="en-US" b="1" dirty="0" smtClean="0"/>
              <a:t>NEVER</a:t>
            </a:r>
            <a:r>
              <a:rPr lang="en-US" dirty="0" smtClean="0"/>
              <a:t> becomes FALSE, the loop will </a:t>
            </a:r>
            <a:r>
              <a:rPr lang="en-US" dirty="0"/>
              <a:t>go on </a:t>
            </a:r>
            <a:r>
              <a:rPr lang="en-US" b="1" i="1" dirty="0" smtClean="0"/>
              <a:t>indefinitely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9827" y="1846687"/>
            <a:ext cx="4480714" cy="138499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while (condition) {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86520" y="858902"/>
            <a:ext cx="3729734" cy="3869006"/>
            <a:chOff x="7886520" y="858902"/>
            <a:chExt cx="3729734" cy="3869006"/>
          </a:xfrm>
        </p:grpSpPr>
        <p:sp>
          <p:nvSpPr>
            <p:cNvPr id="10" name="Triangle 9"/>
            <p:cNvSpPr/>
            <p:nvPr/>
          </p:nvSpPr>
          <p:spPr>
            <a:xfrm>
              <a:off x="7886520" y="863103"/>
              <a:ext cx="2100405" cy="992221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Condition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8936723" y="1851122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109872" y="2539185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do_this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0626" y="2027977"/>
              <a:ext cx="1040233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H="1">
              <a:off x="8109871" y="858902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5" name="Hexagon 14"/>
            <p:cNvSpPr/>
            <p:nvPr/>
          </p:nvSpPr>
          <p:spPr>
            <a:xfrm>
              <a:off x="8362791" y="3794052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0" idx="5"/>
              <a:endCxn id="15" idx="0"/>
            </p:cNvCxnSpPr>
            <p:nvPr/>
          </p:nvCxnSpPr>
          <p:spPr>
            <a:xfrm>
              <a:off x="9461824" y="1359214"/>
              <a:ext cx="48831" cy="2901766"/>
            </a:xfrm>
            <a:prstGeom prst="curvedConnector3">
              <a:avLst>
                <a:gd name="adj1" fmla="val 300346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341791" y="1446578"/>
              <a:ext cx="1274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25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L</a:t>
            </a:r>
            <a:r>
              <a:rPr lang="en-US" dirty="0" smtClean="0"/>
              <a:t>oops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2384" y="1870075"/>
            <a:ext cx="6048451" cy="224676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x = 1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while (x &lt; 20)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(“number too low”)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x = x + 1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86520" y="858902"/>
            <a:ext cx="3335818" cy="3869006"/>
            <a:chOff x="8630439" y="1113122"/>
            <a:chExt cx="3335818" cy="3869006"/>
          </a:xfrm>
        </p:grpSpPr>
        <p:sp>
          <p:nvSpPr>
            <p:cNvPr id="10" name="Triangle 9"/>
            <p:cNvSpPr/>
            <p:nvPr/>
          </p:nvSpPr>
          <p:spPr>
            <a:xfrm>
              <a:off x="8630439" y="1117323"/>
              <a:ext cx="2100405" cy="992221"/>
            </a:xfrm>
            <a:prstGeom prst="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Condition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9680642" y="2105342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853791" y="2793405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do_this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7605" y="2271832"/>
              <a:ext cx="744359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H="1">
              <a:off x="8853790" y="1113122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5" name="Hexagon 14"/>
            <p:cNvSpPr/>
            <p:nvPr/>
          </p:nvSpPr>
          <p:spPr>
            <a:xfrm>
              <a:off x="9106710" y="4048272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10" idx="5"/>
              <a:endCxn id="15" idx="0"/>
            </p:cNvCxnSpPr>
            <p:nvPr/>
          </p:nvCxnSpPr>
          <p:spPr>
            <a:xfrm>
              <a:off x="10205743" y="1613434"/>
              <a:ext cx="48831" cy="2901766"/>
            </a:xfrm>
            <a:prstGeom prst="curvedConnector3">
              <a:avLst>
                <a:gd name="adj1" fmla="val 300346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085711" y="1700798"/>
              <a:ext cx="88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4913731"/>
            <a:ext cx="10515600" cy="1263232"/>
          </a:xfrm>
        </p:spPr>
        <p:txBody>
          <a:bodyPr/>
          <a:lstStyle/>
          <a:p>
            <a:r>
              <a:rPr lang="en-US" dirty="0" smtClean="0"/>
              <a:t>What will happen if we run this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65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2136"/>
            <a:ext cx="7772400" cy="1318242"/>
          </a:xfrm>
        </p:spPr>
        <p:txBody>
          <a:bodyPr/>
          <a:lstStyle/>
          <a:p>
            <a:r>
              <a:rPr lang="en-US" dirty="0" smtClean="0"/>
              <a:t>Iterator can be declared as anything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en-US" dirty="0" smtClean="0"/>
              <a:t>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are often used</a:t>
            </a:r>
          </a:p>
          <a:p>
            <a:pPr lvl="1"/>
            <a:r>
              <a:rPr lang="en-US" dirty="0" smtClean="0"/>
              <a:t>These are just stand in for values within the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255" y="1675366"/>
            <a:ext cx="7273145" cy="138499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(iterator in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set_of_values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do_this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45233" y="365125"/>
            <a:ext cx="2320048" cy="5068110"/>
            <a:chOff x="1031132" y="1566153"/>
            <a:chExt cx="2320048" cy="5068110"/>
          </a:xfrm>
        </p:grpSpPr>
        <p:sp>
          <p:nvSpPr>
            <p:cNvPr id="8" name="Rounded Rectangle 7"/>
            <p:cNvSpPr/>
            <p:nvPr/>
          </p:nvSpPr>
          <p:spPr>
            <a:xfrm>
              <a:off x="1031132" y="1566153"/>
              <a:ext cx="1780162" cy="690664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</a:t>
              </a:r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921213" y="2256817"/>
              <a:ext cx="4864" cy="5084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iangle 9"/>
            <p:cNvSpPr/>
            <p:nvPr/>
          </p:nvSpPr>
          <p:spPr>
            <a:xfrm>
              <a:off x="1157592" y="2765256"/>
              <a:ext cx="1536970" cy="992221"/>
            </a:xfrm>
            <a:prstGeom prst="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New value?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921213" y="3757477"/>
              <a:ext cx="4864" cy="688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094362" y="4445540"/>
              <a:ext cx="1653702" cy="758758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Run Commands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7787" y="3922835"/>
              <a:ext cx="583660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H="1">
              <a:off x="1094361" y="2765257"/>
              <a:ext cx="831715" cy="2059663"/>
            </a:xfrm>
            <a:prstGeom prst="curvedConnector4">
              <a:avLst>
                <a:gd name="adj1" fmla="val -67251"/>
                <a:gd name="adj2" fmla="val 113460"/>
              </a:avLst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5" name="Hexagon 14"/>
            <p:cNvSpPr/>
            <p:nvPr/>
          </p:nvSpPr>
          <p:spPr>
            <a:xfrm>
              <a:off x="1347281" y="5700407"/>
              <a:ext cx="1147864" cy="933856"/>
            </a:xfrm>
            <a:prstGeom prst="hexagon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Stop</a:t>
              </a:r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>
              <a:off x="2310320" y="3261367"/>
              <a:ext cx="184825" cy="2905968"/>
            </a:xfrm>
            <a:prstGeom prst="curvedConnector3">
              <a:avLst>
                <a:gd name="adj1" fmla="val 43158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67520" y="3419597"/>
              <a:ext cx="583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63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67497"/>
            <a:ext cx="10515600" cy="1709466"/>
          </a:xfrm>
        </p:spPr>
        <p:txBody>
          <a:bodyPr/>
          <a:lstStyle/>
          <a:p>
            <a:r>
              <a:rPr lang="en-US" dirty="0" smtClean="0"/>
              <a:t>What will happen 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8675" y="2300311"/>
            <a:ext cx="3836307" cy="138499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(x in 1:10)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print(x)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353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9930"/>
            <a:ext cx="10515600" cy="1827031"/>
          </a:xfrm>
        </p:spPr>
        <p:txBody>
          <a:bodyPr/>
          <a:lstStyle/>
          <a:p>
            <a:r>
              <a:rPr lang="en-US" dirty="0"/>
              <a:t>What will happen here?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0789" y="1690688"/>
            <a:ext cx="9013371" cy="224676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&lt;- c(1,2,3,4,5,6,7,8,9,10)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(x in 1:length(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))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print(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[x])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874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say loops are slow in R</a:t>
            </a:r>
          </a:p>
          <a:p>
            <a:pPr lvl="1"/>
            <a:r>
              <a:rPr lang="en-US" dirty="0" smtClean="0"/>
              <a:t>This is not true – this was true maybe 10 years ago, but it isn’t really any more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Don’t use a loop when a </a:t>
            </a:r>
            <a:r>
              <a:rPr lang="en-US" dirty="0" err="1"/>
              <a:t>vectorized</a:t>
            </a:r>
            <a:r>
              <a:rPr lang="en-US" dirty="0"/>
              <a:t> alternative exists</a:t>
            </a:r>
          </a:p>
          <a:p>
            <a:r>
              <a:rPr lang="en-US" dirty="0"/>
              <a:t>Don’t grow objects (via c, </a:t>
            </a:r>
            <a:r>
              <a:rPr lang="en-US" dirty="0" err="1"/>
              <a:t>cbind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during the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Allocate </a:t>
            </a:r>
            <a:r>
              <a:rPr lang="en-US" dirty="0"/>
              <a:t>an object to hold the results and fill it in during the loop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results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451" y="1795191"/>
            <a:ext cx="11038115" cy="440120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# create empty lists to populate the loop output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loop_output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&lt;- 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ppl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do_things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loop_output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]]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&lt;- results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# run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do.call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rbind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to merge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output from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</a:p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loop_results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do.call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rbind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loop_output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2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to results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64287"/>
            <a:ext cx="10515600" cy="1612676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think is happening 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942" y="1690688"/>
            <a:ext cx="11038115" cy="267765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loop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into a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dataframe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data.frame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(mean=0)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score_list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 {  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,]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mean(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717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Loops output to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functions to R</a:t>
            </a:r>
          </a:p>
          <a:p>
            <a:endParaRPr lang="en-US" dirty="0" smtClean="0"/>
          </a:p>
          <a:p>
            <a:r>
              <a:rPr lang="en-US" dirty="0" smtClean="0"/>
              <a:t>CRAN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cran.r-project.org/web/packages/available_packages_by_name.html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Bioconductor : </a:t>
            </a:r>
            <a:r>
              <a:rPr lang="en-US" dirty="0">
                <a:hlinkClick r:id="rId3"/>
              </a:rPr>
              <a:t>http://bioconductor.org/packages/release/BiocViews.html#___</a:t>
            </a:r>
            <a:r>
              <a:rPr lang="en-US" dirty="0" smtClean="0">
                <a:hlinkClick r:id="rId3"/>
              </a:rPr>
              <a:t>Software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them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451" y="1795191"/>
            <a:ext cx="11038115" cy="397031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&lt;- 1:200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num_list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&gt; 100){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	print(“large number”)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 else {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	print(“small number”)</a:t>
            </a:r>
          </a:p>
          <a:p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710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Mixed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1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family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over the margins of an array (e.g. the rows or </a:t>
            </a:r>
            <a:r>
              <a:rPr lang="en-US" dirty="0" smtClean="0"/>
              <a:t>columns)</a:t>
            </a:r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lapply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apply </a:t>
            </a:r>
            <a:r>
              <a:rPr lang="en-US" dirty="0"/>
              <a:t>over an object and return list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sapply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over an object and return a simplified object (an array) if possible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vapply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 </a:t>
            </a:r>
            <a:r>
              <a:rPr lang="en-US" dirty="0" err="1"/>
              <a:t>sapply</a:t>
            </a:r>
            <a:r>
              <a:rPr lang="en-US" dirty="0"/>
              <a:t> but you specify the type of object returned by the iterations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apply(X, MARGIN,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FUNCTION, ...)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X is a </a:t>
            </a:r>
            <a:r>
              <a:rPr lang="en-US" i="1" u="sng" dirty="0" smtClean="0">
                <a:ea typeface="Courier New" charset="0"/>
                <a:cs typeface="Courier New" charset="0"/>
              </a:rPr>
              <a:t>matrix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Margin is the direction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1 = rows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2 = columns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Function is the function you wish to apply</a:t>
            </a:r>
            <a:endParaRPr lang="en-US" dirty="0"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Returns a vector with length of MARGIN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8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by(X, FACTOR, FUNCTION)</a:t>
            </a:r>
          </a:p>
          <a:p>
            <a:pPr lvl="1"/>
            <a:r>
              <a:rPr lang="en-US" dirty="0" smtClean="0"/>
              <a:t>X is the data (array)</a:t>
            </a:r>
          </a:p>
          <a:p>
            <a:pPr lvl="1"/>
            <a:r>
              <a:rPr lang="en-US" dirty="0" smtClean="0"/>
              <a:t>Factor are the categories you want X quantified by</a:t>
            </a:r>
          </a:p>
          <a:p>
            <a:pPr lvl="1"/>
            <a:r>
              <a:rPr lang="en-US" dirty="0" smtClean="0"/>
              <a:t>Function is what you want to quantify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Applies </a:t>
            </a:r>
            <a:r>
              <a:rPr lang="en-US" dirty="0"/>
              <a:t>a function to </a:t>
            </a:r>
            <a:r>
              <a:rPr lang="en-US" dirty="0" smtClean="0"/>
              <a:t>each </a:t>
            </a:r>
            <a:r>
              <a:rPr lang="en-US" dirty="0"/>
              <a:t>level of a factor or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437" y="4911635"/>
            <a:ext cx="650312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by(data[,1:4], sex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colMeans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002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and </a:t>
            </a:r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dirty="0" smtClean="0">
                <a:ea typeface="Courier New" charset="0"/>
                <a:cs typeface="Courier New" charset="0"/>
              </a:rPr>
              <a:t> is a wrapper for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tapply</a:t>
            </a:r>
            <a:r>
              <a:rPr lang="en-US" dirty="0" smtClean="0">
                <a:ea typeface="Courier New" charset="0"/>
                <a:cs typeface="Courier New" charset="0"/>
              </a:rPr>
              <a:t> applied to data frames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tapply</a:t>
            </a:r>
            <a:r>
              <a:rPr lang="en-US" dirty="0" smtClean="0">
                <a:ea typeface="Courier New" charset="0"/>
                <a:cs typeface="Courier New" charset="0"/>
              </a:rPr>
              <a:t> only on one column,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by</a:t>
            </a:r>
            <a:r>
              <a:rPr lang="en-US" dirty="0" smtClean="0">
                <a:ea typeface="Courier New" charset="0"/>
                <a:cs typeface="Courier New" charset="0"/>
              </a:rPr>
              <a:t> wraps around multiple ones</a:t>
            </a:r>
          </a:p>
          <a:p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0746" y="4268305"/>
            <a:ext cx="650312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by(data[,1:4], sex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colMeans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019" y="5251726"/>
            <a:ext cx="6926580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tapply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(data[,1], sex,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colMeans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29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tapply</a:t>
            </a:r>
            <a:r>
              <a:rPr lang="en-US" dirty="0" smtClean="0"/>
              <a:t> and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your </a:t>
            </a:r>
            <a:r>
              <a:rPr lang="en-US" b="1" i="1" dirty="0" smtClean="0"/>
              <a:t>own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825625"/>
            <a:ext cx="10883537" cy="4351338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apply(data,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length(x[x&lt;0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apply(data, 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function(x) mean(x[x&gt;0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apply(data,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my_function_I_created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5181"/>
            <a:ext cx="10515600" cy="1325563"/>
          </a:xfrm>
        </p:spPr>
        <p:txBody>
          <a:bodyPr/>
          <a:lstStyle/>
          <a:p>
            <a:r>
              <a:rPr lang="en-US" dirty="0" smtClean="0"/>
              <a:t>Working with R packages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97560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installed.packages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See </a:t>
            </a:r>
            <a:r>
              <a:rPr lang="en-US" dirty="0"/>
              <a:t>what packages are installed  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packagename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1"/>
            <a:r>
              <a:rPr lang="en-US" dirty="0" smtClean="0"/>
              <a:t>Install package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packagename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lvl="1"/>
            <a:r>
              <a:rPr lang="en-US" b="1" u="sng" dirty="0" smtClean="0">
                <a:ea typeface="Courier New" charset="0"/>
                <a:cs typeface="Courier New" charset="0"/>
              </a:rPr>
              <a:t>NOTICE</a:t>
            </a:r>
            <a:r>
              <a:rPr lang="en-US" dirty="0" smtClean="0">
                <a:ea typeface="Courier New" charset="0"/>
                <a:cs typeface="Courier New" charset="0"/>
              </a:rPr>
              <a:t>: must have quotes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update.packages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installed packages  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library(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packagename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/>
              <a:t>Load a package/make it available </a:t>
            </a:r>
            <a:r>
              <a:rPr lang="en-US" dirty="0"/>
              <a:t>for </a:t>
            </a:r>
            <a:r>
              <a:rPr lang="en-US" dirty="0" smtClean="0"/>
              <a:t>use</a:t>
            </a:r>
          </a:p>
          <a:p>
            <a:pPr lvl="1"/>
            <a:r>
              <a:rPr lang="en-US" b="1" u="sng" dirty="0" smtClean="0"/>
              <a:t>NOTICE</a:t>
            </a:r>
            <a:r>
              <a:rPr lang="en-US" dirty="0" smtClean="0"/>
              <a:t>: no quotes</a:t>
            </a:r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Wrapping Up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Importing and Exporting </a:t>
            </a:r>
            <a:r>
              <a:rPr lang="en-US" dirty="0" smtClean="0"/>
              <a:t>data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install.packages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 to install packages (libraries)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library() </a:t>
            </a:r>
            <a:r>
              <a:rPr lang="en-US" dirty="0"/>
              <a:t>to load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u="sng" dirty="0"/>
              <a:t>conditional statements</a:t>
            </a:r>
            <a:r>
              <a:rPr lang="en-US" dirty="0"/>
              <a:t>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</a:t>
            </a:r>
            <a:r>
              <a:rPr lang="en-US" dirty="0"/>
              <a:t>,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else)</a:t>
            </a:r>
            <a:r>
              <a:rPr lang="en-US" dirty="0"/>
              <a:t> to make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u="sng" dirty="0"/>
              <a:t>loops</a:t>
            </a:r>
            <a:r>
              <a:rPr lang="en-US" dirty="0"/>
              <a:t>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) to </a:t>
            </a:r>
            <a:r>
              <a:rPr lang="en-US" dirty="0" smtClean="0"/>
              <a:t>repeat </a:t>
            </a:r>
            <a:r>
              <a:rPr lang="en-US" dirty="0"/>
              <a:t>commands </a:t>
            </a:r>
            <a:endParaRPr lang="en-US" dirty="0" smtClean="0"/>
          </a:p>
          <a:p>
            <a:pPr lvl="1"/>
            <a:r>
              <a:rPr lang="en-US" dirty="0" smtClean="0"/>
              <a:t>Every</a:t>
            </a:r>
            <a:r>
              <a:rPr lang="en-US" dirty="0"/>
              <a:t> for loop needs a variable to refer to the thing it is currently operating on</a:t>
            </a:r>
          </a:p>
          <a:p>
            <a:pPr lvl="1"/>
            <a:r>
              <a:rPr lang="en-US" dirty="0" smtClean="0"/>
              <a:t>Same idea as UNIX, different syntax</a:t>
            </a:r>
          </a:p>
          <a:p>
            <a:r>
              <a:rPr lang="en-US" dirty="0" smtClean="0"/>
              <a:t>Bodies </a:t>
            </a:r>
            <a:r>
              <a:rPr lang="en-US" dirty="0"/>
              <a:t>of </a:t>
            </a:r>
            <a:r>
              <a:rPr lang="en-US" u="sng" dirty="0" smtClean="0"/>
              <a:t>loops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u="sng" dirty="0" smtClean="0"/>
              <a:t>conditional </a:t>
            </a:r>
            <a:r>
              <a:rPr lang="en-US" u="sng" dirty="0"/>
              <a:t>statements </a:t>
            </a:r>
            <a:r>
              <a:rPr lang="en-US" dirty="0"/>
              <a:t>must be surrounded by curly </a:t>
            </a:r>
            <a:r>
              <a:rPr lang="en-US" dirty="0" smtClean="0"/>
              <a:t>brackets</a:t>
            </a:r>
            <a:r>
              <a:rPr lang="en-US" dirty="0"/>
              <a:t> 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Apply family of functions for </a:t>
            </a:r>
            <a:r>
              <a:rPr lang="en-US" dirty="0" err="1" smtClean="0"/>
              <a:t>vectorized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6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0067"/>
            <a:ext cx="10515600" cy="225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files consistent names </a:t>
            </a:r>
            <a:r>
              <a:rPr lang="en-US" dirty="0" smtClean="0"/>
              <a:t>that make logical sense, reflect what the data is and that </a:t>
            </a:r>
            <a:r>
              <a:rPr lang="en-US" dirty="0"/>
              <a:t>are easy to match with wildcard patterns to make it easy to select them for looping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SAME AS WHEN WE TALK ABOUT UNIX!!!!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720338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directed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Examine more of the apply family of functions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eapply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rapply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Useful functions related to apply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sweep </a:t>
            </a:r>
            <a:r>
              <a:rPr lang="en-US" dirty="0" smtClean="0">
                <a:ea typeface="Courier New" charset="0"/>
                <a:cs typeface="Courier New" charset="0"/>
              </a:rPr>
              <a:t>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aggregate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Read for next time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dirty="0" smtClean="0">
                <a:ea typeface="Courier New" charset="0"/>
                <a:cs typeface="Courier New" charset="0"/>
                <a:hlinkClick r:id="rId2"/>
              </a:rPr>
              <a:t>www.jstatsoft.org/index.php/jss/article/view/v059i10/v59i10.pdf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Further Reading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Hadley Wickham’s Advanced R</a:t>
            </a:r>
          </a:p>
          <a:p>
            <a:pPr lvl="2"/>
            <a:r>
              <a:rPr lang="en-US" dirty="0">
                <a:ea typeface="Courier New" charset="0"/>
                <a:cs typeface="Courier New" charset="0"/>
              </a:rPr>
              <a:t>Vocabulary : http://</a:t>
            </a:r>
            <a:r>
              <a:rPr lang="en-US" dirty="0" err="1">
                <a:ea typeface="Courier New" charset="0"/>
                <a:cs typeface="Courier New" charset="0"/>
              </a:rPr>
              <a:t>adv-r.had.co.nz</a:t>
            </a:r>
            <a:r>
              <a:rPr lang="en-US" dirty="0">
                <a:ea typeface="Courier New" charset="0"/>
                <a:cs typeface="Courier New" charset="0"/>
              </a:rPr>
              <a:t>/</a:t>
            </a:r>
            <a:r>
              <a:rPr lang="en-US" dirty="0" err="1">
                <a:ea typeface="Courier New" charset="0"/>
                <a:cs typeface="Courier New" charset="0"/>
              </a:rPr>
              <a:t>Vocabulary.html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2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Data </a:t>
            </a:r>
            <a:r>
              <a:rPr lang="en-US" dirty="0">
                <a:ea typeface="Courier New" charset="0"/>
                <a:cs typeface="Courier New" charset="0"/>
              </a:rPr>
              <a:t>Transformation : </a:t>
            </a:r>
            <a:r>
              <a:rPr lang="en-US" dirty="0">
                <a:ea typeface="Courier New" charset="0"/>
                <a:cs typeface="Courier New" charset="0"/>
                <a:hlinkClick r:id="rId2"/>
              </a:rPr>
              <a:t>https://github.com/rstudio/cheatsheets/raw/master/source/pdfs/data-transformation-cheatsheet.pdf</a:t>
            </a:r>
            <a:r>
              <a:rPr lang="en-US" dirty="0">
                <a:ea typeface="Courier New" charset="0"/>
                <a:cs typeface="Courier New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and load the </a:t>
            </a:r>
            <a:r>
              <a:rPr lang="en-US" dirty="0" err="1" smtClean="0"/>
              <a:t>dplyr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Importing/Exporting data into 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into R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 </a:t>
            </a:r>
            <a:r>
              <a:rPr lang="en-US" dirty="0"/>
              <a:t>to tell </a:t>
            </a:r>
            <a:r>
              <a:rPr lang="en-US" dirty="0" smtClean="0"/>
              <a:t>R </a:t>
            </a:r>
            <a:r>
              <a:rPr lang="en-US" i="1" u="sng" dirty="0" smtClean="0"/>
              <a:t>where</a:t>
            </a:r>
            <a:r>
              <a:rPr lang="en-US" dirty="0" smtClean="0"/>
              <a:t> on our computer the data files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data via a </a:t>
            </a:r>
            <a:r>
              <a:rPr lang="en-US" i="1" u="sng" dirty="0" smtClean="0"/>
              <a:t>specific R </a:t>
            </a:r>
            <a:r>
              <a:rPr lang="en-US" dirty="0" smtClean="0"/>
              <a:t>command </a:t>
            </a:r>
          </a:p>
          <a:p>
            <a:pPr lvl="1"/>
            <a:r>
              <a:rPr lang="en-US" b="1" dirty="0" smtClean="0"/>
              <a:t>Command used to import data is dependent on the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10408</TotalTime>
  <Words>2008</Words>
  <Application>Microsoft Macintosh PowerPoint</Application>
  <PresentationFormat>Widescreen</PresentationFormat>
  <Paragraphs>565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Calibri</vt:lpstr>
      <vt:lpstr>Calibri Light</vt:lpstr>
      <vt:lpstr>Courier New</vt:lpstr>
      <vt:lpstr>Wingdings</vt:lpstr>
      <vt:lpstr>Arial</vt:lpstr>
      <vt:lpstr>Office Theme</vt:lpstr>
      <vt:lpstr>More R</vt:lpstr>
      <vt:lpstr>Learning Objectives</vt:lpstr>
      <vt:lpstr>What we did last time</vt:lpstr>
      <vt:lpstr>R packages</vt:lpstr>
      <vt:lpstr>R packages </vt:lpstr>
      <vt:lpstr>Working with R packages</vt:lpstr>
      <vt:lpstr>PRACTICAL</vt:lpstr>
      <vt:lpstr>Importing/Exporting data into R</vt:lpstr>
      <vt:lpstr>Importing Data</vt:lpstr>
      <vt:lpstr>Need to tell R where on our computer the data files is</vt:lpstr>
      <vt:lpstr>Need to tell R where on our computer the data files is</vt:lpstr>
      <vt:lpstr>Need to tell R where on our computer the data files is</vt:lpstr>
      <vt:lpstr>Load data via a command </vt:lpstr>
      <vt:lpstr>Different commands for different sources</vt:lpstr>
      <vt:lpstr>Different commands for different sources</vt:lpstr>
      <vt:lpstr>PRACTICAL</vt:lpstr>
      <vt:lpstr>Exporting data</vt:lpstr>
      <vt:lpstr>Exporting data Need to tell R where on our computer we want the output to go</vt:lpstr>
      <vt:lpstr>Exporting data -- Different commands for different sources</vt:lpstr>
      <vt:lpstr>PRACTICAL</vt:lpstr>
      <vt:lpstr>Coercion</vt:lpstr>
      <vt:lpstr>Sometimes R gets it wrong</vt:lpstr>
      <vt:lpstr>Forcing data types</vt:lpstr>
      <vt:lpstr>Issues with Factors</vt:lpstr>
      <vt:lpstr>PRACTICAL</vt:lpstr>
      <vt:lpstr>Conditionals and Control Flow</vt:lpstr>
      <vt:lpstr>Conditional expressions</vt:lpstr>
      <vt:lpstr>Logical Operators</vt:lpstr>
      <vt:lpstr>PRACTICAL</vt:lpstr>
      <vt:lpstr>if statement</vt:lpstr>
      <vt:lpstr>if else statement</vt:lpstr>
      <vt:lpstr>else if</vt:lpstr>
      <vt:lpstr>Else if</vt:lpstr>
      <vt:lpstr>if statements</vt:lpstr>
      <vt:lpstr>PRACTICAL</vt:lpstr>
      <vt:lpstr>Loops</vt:lpstr>
      <vt:lpstr>Same essential idea as in UNIX</vt:lpstr>
      <vt:lpstr>Loops in R</vt:lpstr>
      <vt:lpstr>while Loops </vt:lpstr>
      <vt:lpstr>while Loops </vt:lpstr>
      <vt:lpstr>PRACTICAL</vt:lpstr>
      <vt:lpstr>for Loops</vt:lpstr>
      <vt:lpstr>for Loops</vt:lpstr>
      <vt:lpstr>Loops over vectors</vt:lpstr>
      <vt:lpstr>Loops in R</vt:lpstr>
      <vt:lpstr>PRACTICAL</vt:lpstr>
      <vt:lpstr>Loops to results file</vt:lpstr>
      <vt:lpstr>Loops to results file</vt:lpstr>
      <vt:lpstr>PRACTICAL</vt:lpstr>
      <vt:lpstr>Mix them together</vt:lpstr>
      <vt:lpstr>PRACTICAL</vt:lpstr>
      <vt:lpstr>Apply functions</vt:lpstr>
      <vt:lpstr>Apply family overview</vt:lpstr>
      <vt:lpstr>Apply</vt:lpstr>
      <vt:lpstr>PRACTICAL</vt:lpstr>
      <vt:lpstr>by</vt:lpstr>
      <vt:lpstr>by and tapply</vt:lpstr>
      <vt:lpstr>PRACTICAL</vt:lpstr>
      <vt:lpstr>Add in your own functions</vt:lpstr>
      <vt:lpstr>Wrapping Up</vt:lpstr>
      <vt:lpstr>Key Points</vt:lpstr>
      <vt:lpstr>REMEMBER</vt:lpstr>
      <vt:lpstr>Self directed learning</vt:lpstr>
      <vt:lpstr>CHEAT SHEETS!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R</dc:title>
  <dc:creator>Microsoft Office User</dc:creator>
  <cp:lastModifiedBy>Microsoft Office User</cp:lastModifiedBy>
  <cp:revision>91</cp:revision>
  <dcterms:created xsi:type="dcterms:W3CDTF">2017-04-26T09:09:23Z</dcterms:created>
  <dcterms:modified xsi:type="dcterms:W3CDTF">2017-07-04T12:10:31Z</dcterms:modified>
</cp:coreProperties>
</file>