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92" r:id="rId4"/>
    <p:sldId id="293" r:id="rId5"/>
    <p:sldId id="259" r:id="rId6"/>
    <p:sldId id="294" r:id="rId7"/>
    <p:sldId id="305" r:id="rId8"/>
    <p:sldId id="260" r:id="rId9"/>
    <p:sldId id="261" r:id="rId10"/>
    <p:sldId id="295" r:id="rId11"/>
    <p:sldId id="264" r:id="rId12"/>
    <p:sldId id="263" r:id="rId13"/>
    <p:sldId id="297" r:id="rId14"/>
    <p:sldId id="298" r:id="rId15"/>
    <p:sldId id="299" r:id="rId16"/>
    <p:sldId id="266" r:id="rId17"/>
    <p:sldId id="267" r:id="rId18"/>
    <p:sldId id="268" r:id="rId19"/>
    <p:sldId id="300" r:id="rId20"/>
    <p:sldId id="269" r:id="rId21"/>
    <p:sldId id="271" r:id="rId22"/>
    <p:sldId id="272" r:id="rId23"/>
    <p:sldId id="270" r:id="rId24"/>
    <p:sldId id="301" r:id="rId25"/>
    <p:sldId id="302" r:id="rId26"/>
    <p:sldId id="303" r:id="rId27"/>
    <p:sldId id="304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273" r:id="rId45"/>
    <p:sldId id="274" r:id="rId46"/>
    <p:sldId id="278" r:id="rId47"/>
    <p:sldId id="325" r:id="rId48"/>
    <p:sldId id="331" r:id="rId49"/>
    <p:sldId id="279" r:id="rId50"/>
    <p:sldId id="330" r:id="rId51"/>
    <p:sldId id="281" r:id="rId52"/>
    <p:sldId id="329" r:id="rId53"/>
    <p:sldId id="284" r:id="rId54"/>
    <p:sldId id="328" r:id="rId55"/>
    <p:sldId id="282" r:id="rId56"/>
    <p:sldId id="327" r:id="rId57"/>
    <p:sldId id="283" r:id="rId58"/>
    <p:sldId id="326" r:id="rId59"/>
    <p:sldId id="276" r:id="rId60"/>
    <p:sldId id="324" r:id="rId61"/>
    <p:sldId id="307" r:id="rId62"/>
    <p:sldId id="289" r:id="rId63"/>
    <p:sldId id="287" r:id="rId64"/>
    <p:sldId id="291" r:id="rId65"/>
    <p:sldId id="290" r:id="rId66"/>
    <p:sldId id="28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E7A41-9293-994A-942B-2AA5FFEA65A8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3E811-0AA0-984E-82A6-64993C05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3E811-0AA0-984E-82A6-64993C059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FD3-6A06-3E4A-9216-79D03764378C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92E3-522D-B146-970B-5CFC883B85DE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28EB-6DEC-EB40-9F36-5FDD4B387891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6069-C335-E747-99D5-7B22F41B6F18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CE67-1964-9146-B432-3A5E86FE101D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624-C105-D540-BDFA-B7398D8E7555}" type="datetime1">
              <a:rPr lang="en-GB" smtClean="0"/>
              <a:t>04/07/2017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825B-0A9D-B446-A4C9-B44DEFE4B477}" type="datetime1">
              <a:rPr lang="en-GB" smtClean="0"/>
              <a:t>04/07/2017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700C-0F3C-A24D-8040-9054F3B993D2}" type="datetime1">
              <a:rPr lang="en-GB" smtClean="0"/>
              <a:t>04/07/2017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7C23-E74A-8D4F-A527-6849BF782FAD}" type="datetime1">
              <a:rPr lang="en-GB" smtClean="0"/>
              <a:t>04/07/2017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F458-FE2B-E249-AEB0-BAE376011581}" type="datetime1">
              <a:rPr lang="en-GB" smtClean="0"/>
              <a:t>04/07/2017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036-6FA5-C642-A9B1-3A8E7259BFA8}" type="datetime1">
              <a:rPr lang="en-GB" smtClean="0"/>
              <a:t>04/07/2017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9D81-03C3-104F-BF9E-0A17BF922339}" type="datetime1">
              <a:rPr lang="en-GB" smtClean="0"/>
              <a:t>04/07/2017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50C3-A1FB-BA48-97A1-F13AD08C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tudio/cheatsheets/raw/master/source/pdfs/data-transformation-cheatsheet.pdf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index.html" TargetMode="External"/><Relationship Id="rId3" Type="http://schemas.openxmlformats.org/officeDocument/2006/relationships/hyperlink" Target="https://cran.r-project.org/web/packages/tidyr/vignettes/tidy-data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ta.had.co.nz/paper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/>
              <a:t>Data Wrangling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0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Look at two datasets, what makes one tidy and the other not?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there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tidyr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dplyr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373752"/>
            <a:ext cx="10515600" cy="1325563"/>
          </a:xfrm>
        </p:spPr>
        <p:txBody>
          <a:bodyPr/>
          <a:lstStyle/>
          <a:p>
            <a:r>
              <a:rPr lang="en-US" dirty="0" smtClean="0"/>
              <a:t>Wide vs Long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0192" y="6364977"/>
            <a:ext cx="4114800" cy="365125"/>
          </a:xfrm>
        </p:spPr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2192" y="6364977"/>
            <a:ext cx="2743200" cy="365125"/>
          </a:xfrm>
        </p:spPr>
        <p:txBody>
          <a:bodyPr/>
          <a:lstStyle/>
          <a:p>
            <a:fld id="{615E50C3-A1FB-BA48-97A1-F13AD08C804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4839"/>
              </p:ext>
            </p:extLst>
          </p:nvPr>
        </p:nvGraphicFramePr>
        <p:xfrm>
          <a:off x="7080201" y="2008735"/>
          <a:ext cx="3364302" cy="3699420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703447"/>
                <a:gridCol w="650950"/>
                <a:gridCol w="1009905"/>
              </a:tblGrid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23266"/>
              </p:ext>
            </p:extLst>
          </p:nvPr>
        </p:nvGraphicFramePr>
        <p:xfrm>
          <a:off x="639792" y="3052533"/>
          <a:ext cx="5442354" cy="1302729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635366"/>
                <a:gridCol w="1268996"/>
                <a:gridCol w="1268996"/>
                <a:gridCol w="1268996"/>
              </a:tblGrid>
              <a:tr h="2460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Book3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792" y="2590868"/>
            <a:ext cx="153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Wide Data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80201" y="1547070"/>
            <a:ext cx="153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64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to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gather(data, key, value,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columns_info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58032"/>
              </p:ext>
            </p:extLst>
          </p:nvPr>
        </p:nvGraphicFramePr>
        <p:xfrm>
          <a:off x="7446034" y="2361986"/>
          <a:ext cx="3364302" cy="3699420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703447"/>
                <a:gridCol w="650950"/>
                <a:gridCol w="1009905"/>
              </a:tblGrid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90258"/>
              </p:ext>
            </p:extLst>
          </p:nvPr>
        </p:nvGraphicFramePr>
        <p:xfrm>
          <a:off x="838200" y="3560332"/>
          <a:ext cx="5442354" cy="1302729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635366"/>
                <a:gridCol w="1268996"/>
                <a:gridCol w="1268996"/>
                <a:gridCol w="1268996"/>
              </a:tblGrid>
              <a:tr h="2460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Book3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49219" y="5329128"/>
            <a:ext cx="603242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gather(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hp_data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Book, Mentions, -Name)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44948" y="3978782"/>
            <a:ext cx="836692" cy="465827"/>
          </a:xfrm>
          <a:prstGeom prst="rightArrow">
            <a:avLst>
              <a:gd name="adj1" fmla="val 35185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to Wide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spread(data, key, value)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89614"/>
              </p:ext>
            </p:extLst>
          </p:nvPr>
        </p:nvGraphicFramePr>
        <p:xfrm>
          <a:off x="1511061" y="2422182"/>
          <a:ext cx="3364302" cy="3699420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703447"/>
                <a:gridCol w="650950"/>
                <a:gridCol w="1009905"/>
              </a:tblGrid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69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0050"/>
              </p:ext>
            </p:extLst>
          </p:nvPr>
        </p:nvGraphicFramePr>
        <p:xfrm>
          <a:off x="6429487" y="3620526"/>
          <a:ext cx="5442354" cy="1302729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635366"/>
                <a:gridCol w="1268996"/>
                <a:gridCol w="1268996"/>
                <a:gridCol w="1268996"/>
              </a:tblGrid>
              <a:tr h="2460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Book3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 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r>
                        <a:rPr lang="en-US" sz="1400" baseline="0" dirty="0" smtClean="0"/>
                        <a:t> 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</a:tr>
              <a:tr h="3326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 </a:t>
                      </a:r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74754" y="5239692"/>
            <a:ext cx="495520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spread(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hp_data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Book, Mentions)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4754" y="4038978"/>
            <a:ext cx="836692" cy="465827"/>
          </a:xfrm>
          <a:prstGeom prst="rightArrow">
            <a:avLst>
              <a:gd name="adj1" fmla="val 35185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Reshape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column contains two pieces of information</a:t>
            </a:r>
            <a:endParaRPr lang="en-US" dirty="0"/>
          </a:p>
          <a:p>
            <a:pPr lvl="1"/>
            <a:r>
              <a:rPr lang="en-US" dirty="0" smtClean="0"/>
              <a:t>Want them as two separate columns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separate(dataset1, col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chr_pos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_(b36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into = c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CHR",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BP"),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:")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44344"/>
              </p:ext>
            </p:extLst>
          </p:nvPr>
        </p:nvGraphicFramePr>
        <p:xfrm>
          <a:off x="2924935" y="1825625"/>
          <a:ext cx="4999865" cy="14833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702873"/>
                <a:gridCol w="1906073"/>
                <a:gridCol w="1390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chr_pos</a:t>
                      </a:r>
                      <a:r>
                        <a:rPr lang="en-US" dirty="0" smtClean="0"/>
                        <a:t>_(b36)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rs12565286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chr1:711153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0.121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rs11804171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chr1:713682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0.02817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rs143225517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chr1:</a:t>
                      </a:r>
                      <a:r>
                        <a:rPr lang="uk-UA" dirty="0" smtClean="0"/>
                        <a:t>751756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8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5"/>
            <a:ext cx="10515600" cy="2570878"/>
          </a:xfrm>
        </p:spPr>
        <p:txBody>
          <a:bodyPr/>
          <a:lstStyle/>
          <a:p>
            <a:r>
              <a:rPr lang="en-US" dirty="0" smtClean="0"/>
              <a:t>Create a unique identifier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unite(dataset1, ID, CHR, BP, A1, A2,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:")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63721"/>
              </p:ext>
            </p:extLst>
          </p:nvPr>
        </p:nvGraphicFramePr>
        <p:xfrm>
          <a:off x="2924935" y="1825625"/>
          <a:ext cx="6894766" cy="14833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385143"/>
                <a:gridCol w="1385143"/>
                <a:gridCol w="1442657"/>
                <a:gridCol w="1550428"/>
                <a:gridCol w="11313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exm169593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rs140313765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rs140313765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6761520" y="3765460"/>
            <a:ext cx="488748" cy="3209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903" y="5711085"/>
            <a:ext cx="202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Columns to merge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390" y="5620325"/>
            <a:ext cx="14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column name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4699289" y="5029246"/>
            <a:ext cx="65894" cy="5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text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str_trim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remove leading and trailing white spaces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str_pad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add additional characters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str_detect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look for a  pattern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str_replace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find and replace 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to_upper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make all uppercase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make all lowercase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89173"/>
            <a:ext cx="2743200" cy="365125"/>
          </a:xfrm>
        </p:spPr>
        <p:txBody>
          <a:bodyPr/>
          <a:lstStyle/>
          <a:p>
            <a:fld id="{615E50C3-A1FB-BA48-97A1-F13AD08C804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7899" y="5156021"/>
            <a:ext cx="5622702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Matching in R for character strings is </a:t>
            </a:r>
            <a:r>
              <a:rPr lang="en-US" sz="2400" b="1" u="sng" dirty="0" smtClean="0"/>
              <a:t>EXACT</a:t>
            </a:r>
          </a:p>
          <a:p>
            <a:pPr algn="ctr"/>
            <a:r>
              <a:rPr lang="en-US" sz="2400" dirty="0" smtClean="0"/>
              <a:t>“HP” and “</a:t>
            </a:r>
            <a:r>
              <a:rPr lang="en-US" sz="2400" dirty="0" err="1" smtClean="0"/>
              <a:t>hp</a:t>
            </a:r>
            <a:r>
              <a:rPr lang="en-US" sz="2400" dirty="0" smtClean="0"/>
              <a:t>” are not the same!</a:t>
            </a:r>
          </a:p>
          <a:p>
            <a:pPr algn="ctr"/>
            <a:r>
              <a:rPr lang="en-US" sz="2400" dirty="0" smtClean="0"/>
              <a:t>“001”, “1” and “01” are not the same!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79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Manipulating columns in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</a:t>
            </a:r>
            <a:r>
              <a:rPr lang="en-US" dirty="0" err="1" smtClean="0"/>
              <a:t>dplyr</a:t>
            </a:r>
            <a:r>
              <a:rPr lang="en-US" dirty="0" smtClean="0"/>
              <a:t> and </a:t>
            </a:r>
            <a:r>
              <a:rPr lang="en-US" dirty="0" err="1" smtClean="0"/>
              <a:t>tidyr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Understand the meaning of tidy data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dataframe</a:t>
            </a:r>
            <a:r>
              <a:rPr lang="en-US" dirty="0" smtClean="0"/>
              <a:t> manipulations </a:t>
            </a:r>
          </a:p>
          <a:p>
            <a:r>
              <a:rPr lang="en-US" dirty="0" smtClean="0"/>
              <a:t>Join data </a:t>
            </a:r>
            <a:r>
              <a:rPr lang="en-US" dirty="0"/>
              <a:t>sets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Perform data manipulations with </a:t>
            </a:r>
            <a:r>
              <a:rPr lang="en-US" dirty="0" err="1" smtClean="0"/>
              <a:t>dplyr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own special quantifier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Means “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ot Available”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Data imported from other sources might have different missing symbols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-9, -99 or blank space – very common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Best to convert theses to NA in R – either at data import or afterwards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Import data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</a:t>
            </a:r>
            <a:r>
              <a:rPr lang="en-US" dirty="0" err="1" smtClean="0"/>
              <a:t>na.strings</a:t>
            </a:r>
            <a:r>
              <a:rPr lang="en-US" dirty="0" smtClean="0"/>
              <a:t> </a:t>
            </a:r>
            <a:r>
              <a:rPr lang="en-US" dirty="0"/>
              <a:t>= “-9</a:t>
            </a:r>
            <a:r>
              <a:rPr lang="en-US" dirty="0" smtClean="0"/>
              <a:t>” or  </a:t>
            </a:r>
            <a:r>
              <a:rPr lang="en-US" dirty="0" err="1"/>
              <a:t>na.strings</a:t>
            </a:r>
            <a:r>
              <a:rPr lang="en-US" dirty="0"/>
              <a:t> = </a:t>
            </a:r>
            <a:r>
              <a:rPr lang="en-US" dirty="0" smtClean="0"/>
              <a:t>c("NA”, “”)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Convert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data</a:t>
            </a:r>
            <a:r>
              <a:rPr lang="en-US" dirty="0" smtClean="0">
                <a:ea typeface="Courier New" charset="0"/>
                <a:cs typeface="Courier New" charset="0"/>
              </a:rPr>
              <a:t>$col1[</a:t>
            </a:r>
            <a:r>
              <a:rPr lang="en-US" dirty="0">
                <a:ea typeface="Courier New" charset="0"/>
                <a:cs typeface="Courier New" charset="0"/>
                <a:sym typeface="Wingdings"/>
              </a:rPr>
              <a:t>data</a:t>
            </a:r>
            <a:r>
              <a:rPr lang="en-US" dirty="0">
                <a:ea typeface="Courier New" charset="0"/>
                <a:cs typeface="Courier New" charset="0"/>
              </a:rPr>
              <a:t>$col1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== </a:t>
            </a:r>
            <a:r>
              <a:rPr lang="en-US" dirty="0" smtClean="0">
                <a:ea typeface="Courier New" charset="0"/>
                <a:cs typeface="Courier New" charset="0"/>
              </a:rPr>
              <a:t>“-9"] </a:t>
            </a:r>
            <a:r>
              <a:rPr lang="en-US" dirty="0">
                <a:ea typeface="Courier New" charset="0"/>
                <a:cs typeface="Courier New" charset="0"/>
              </a:rPr>
              <a:t>&lt;- NA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special designations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Inf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Infinity</a:t>
            </a:r>
          </a:p>
          <a:p>
            <a:pPr lvl="1"/>
            <a:r>
              <a:rPr lang="en-US" dirty="0" smtClean="0"/>
              <a:t>Unless you are expecting this, probably outlier or bad data input value</a:t>
            </a:r>
          </a:p>
          <a:p>
            <a:pPr lvl="2"/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Not a Number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occur if mixed data type coerced to a number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</a:t>
            </a:r>
            <a:r>
              <a:rPr lang="en-US" dirty="0" err="1" smtClean="0"/>
              <a:t>missingness</a:t>
            </a:r>
            <a:r>
              <a:rPr lang="en-US" dirty="0" smtClean="0"/>
              <a:t> in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summary()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Will tell you the number of NAs for each column in a </a:t>
            </a:r>
            <a:r>
              <a:rPr lang="en-US" dirty="0" err="1" smtClean="0">
                <a:ea typeface="Courier New" charset="0"/>
                <a:cs typeface="Courier New" charset="0"/>
              </a:rPr>
              <a:t>dataframe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is.na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Returns logical for location of NAs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7013" r="42249" b="9931"/>
          <a:stretch/>
        </p:blipFill>
        <p:spPr>
          <a:xfrm>
            <a:off x="2972789" y="2748159"/>
            <a:ext cx="6246422" cy="15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2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complete.cases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/>
              <a:t>l</a:t>
            </a:r>
            <a:r>
              <a:rPr lang="en-US" dirty="0" smtClean="0"/>
              <a:t>ogical for each row</a:t>
            </a:r>
          </a:p>
          <a:p>
            <a:pPr lvl="1"/>
            <a:r>
              <a:rPr lang="en-US" dirty="0" smtClean="0"/>
              <a:t>TRUE = no missing data</a:t>
            </a:r>
          </a:p>
          <a:p>
            <a:pPr lvl="1"/>
            <a:r>
              <a:rPr lang="en-US" dirty="0" smtClean="0"/>
              <a:t>FALSE = missing data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na.omit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Automatically removes any rows with missing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and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73236"/>
            <a:ext cx="10515600" cy="21259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mean(dataset1$2005)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Result is NA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ean(dataset1$2005,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=TRUE)</a:t>
            </a:r>
          </a:p>
          <a:p>
            <a:pPr lvl="1"/>
            <a:r>
              <a:rPr lang="hr-HR" dirty="0">
                <a:ea typeface="Courier New" charset="0"/>
                <a:cs typeface="Courier New" charset="0"/>
              </a:rPr>
              <a:t>34.84407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93855"/>
              </p:ext>
            </p:extLst>
          </p:nvPr>
        </p:nvGraphicFramePr>
        <p:xfrm>
          <a:off x="3446254" y="1389414"/>
          <a:ext cx="5958571" cy="241069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2188906"/>
                <a:gridCol w="1256555"/>
                <a:gridCol w="1256555"/>
                <a:gridCol w="1256555"/>
              </a:tblGrid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Working hours per week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2005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2006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2007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Denmark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30.07115291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30.26538555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29.80769231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>
                          <a:effectLst/>
                        </a:rPr>
                        <a:t>30.15576876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30.01250047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Germany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>
                          <a:effectLst/>
                        </a:rPr>
                        <a:t>27.59423124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27.55192214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27.55769231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Greece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39.48076923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Italy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34.97576904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>
                          <a:effectLst/>
                        </a:rPr>
                        <a:t>34.88653799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35.07057777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Korea, Rep.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45.26538555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44.32692308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Malaysia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Mexico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36.71346107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36.21538368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35.988847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24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Nepal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0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much missing is there?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remove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Informative missing</a:t>
            </a:r>
          </a:p>
          <a:p>
            <a:pPr lvl="1"/>
            <a:r>
              <a:rPr lang="en-US" dirty="0" smtClean="0"/>
              <a:t>Data is not missing at random </a:t>
            </a:r>
          </a:p>
          <a:p>
            <a:pPr lvl="1"/>
            <a:r>
              <a:rPr lang="en-US" dirty="0" smtClean="0"/>
              <a:t>There is a reason data is not there</a:t>
            </a:r>
          </a:p>
          <a:p>
            <a:pPr lvl="1"/>
            <a:endParaRPr lang="en-US" dirty="0"/>
          </a:p>
          <a:p>
            <a:r>
              <a:rPr lang="en-US" dirty="0" smtClean="0"/>
              <a:t>Is the missing data related to another variable of interest?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7013" r="42249" b="9931"/>
          <a:stretch/>
        </p:blipFill>
        <p:spPr>
          <a:xfrm>
            <a:off x="2972789" y="4315702"/>
            <a:ext cx="6246422" cy="15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datasets together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2189018"/>
          </a:xfrm>
        </p:spPr>
        <p:txBody>
          <a:bodyPr>
            <a:normAutofit/>
          </a:bodyPr>
          <a:lstStyle/>
          <a:p>
            <a:r>
              <a:rPr lang="en-US" dirty="0" smtClean="0"/>
              <a:t>Require same column of information</a:t>
            </a:r>
          </a:p>
          <a:p>
            <a:pPr lvl="1"/>
            <a:r>
              <a:rPr lang="en-US" dirty="0" smtClean="0"/>
              <a:t>Referred to as a “key”</a:t>
            </a:r>
          </a:p>
          <a:p>
            <a:pPr lvl="1"/>
            <a:r>
              <a:rPr lang="en-US" dirty="0" smtClean="0"/>
              <a:t>Can use multiple columns to join</a:t>
            </a:r>
          </a:p>
          <a:p>
            <a:pPr lvl="1"/>
            <a:r>
              <a:rPr lang="en-US" dirty="0" smtClean="0"/>
              <a:t>Use as many keys as to </a:t>
            </a:r>
            <a:r>
              <a:rPr lang="en-US" b="1" i="1" u="sng" dirty="0" smtClean="0"/>
              <a:t>uniquely identify each row</a:t>
            </a:r>
          </a:p>
          <a:p>
            <a:pPr lvl="2"/>
            <a:r>
              <a:rPr lang="en-US" dirty="0"/>
              <a:t>If there are multiple </a:t>
            </a:r>
            <a:r>
              <a:rPr lang="en-US" dirty="0" smtClean="0"/>
              <a:t>matches, </a:t>
            </a:r>
            <a:r>
              <a:rPr lang="en-US" dirty="0"/>
              <a:t>all combination of the matches </a:t>
            </a:r>
            <a:r>
              <a:rPr lang="en-US" dirty="0" smtClean="0"/>
              <a:t>will occur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More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3952084"/>
          <a:ext cx="4574310" cy="218978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Neville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Lovegood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Ravenclaw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79490" y="3952084"/>
          <a:ext cx="4574310" cy="2189789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 smtClean="0">
                          <a:effectLst/>
                        </a:rPr>
                        <a:t>18956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5486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6464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kern="1200" dirty="0" smtClean="0">
                          <a:effectLst/>
                        </a:rPr>
                        <a:t>771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Neville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810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Lovegood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7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conditional statements to make choices</a:t>
            </a:r>
          </a:p>
          <a:p>
            <a:r>
              <a:rPr lang="en-US" dirty="0" smtClean="0"/>
              <a:t>Made loops to repeat commands</a:t>
            </a:r>
          </a:p>
          <a:p>
            <a:r>
              <a:rPr lang="en-US" dirty="0" smtClean="0"/>
              <a:t>Tested the apply family of functions</a:t>
            </a:r>
          </a:p>
          <a:p>
            <a:r>
              <a:rPr lang="en-US" dirty="0" smtClean="0"/>
              <a:t>Learned about R built-in utilities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left_join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7" y="1825625"/>
            <a:ext cx="11028218" cy="4351338"/>
          </a:xfrm>
        </p:spPr>
        <p:txBody>
          <a:bodyPr/>
          <a:lstStyle/>
          <a:p>
            <a:r>
              <a:rPr lang="en-US" dirty="0" smtClean="0"/>
              <a:t>Join dataset2 to dataset1 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left_join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dataset2, by = “key”)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left_join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(dataset1, dataset2, by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c(“key1”, “key2”))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i="1" u="sng" dirty="0"/>
              <a:t>Return all rows </a:t>
            </a:r>
            <a:r>
              <a:rPr lang="en-US" i="1" u="sng" dirty="0" smtClean="0"/>
              <a:t>from</a:t>
            </a:r>
            <a:r>
              <a:rPr lang="en-US" i="1" u="sng" dirty="0"/>
              <a:t> dataset1</a:t>
            </a:r>
            <a:r>
              <a:rPr lang="en-US" dirty="0" smtClean="0"/>
              <a:t>, </a:t>
            </a:r>
            <a:r>
              <a:rPr lang="en-US" dirty="0"/>
              <a:t>and all columns from dataset1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dataset2</a:t>
            </a:r>
          </a:p>
          <a:p>
            <a:pPr lvl="1"/>
            <a:r>
              <a:rPr lang="en-US" dirty="0" smtClean="0"/>
              <a:t>If a row exists only in dataset1, data is retained</a:t>
            </a:r>
          </a:p>
          <a:p>
            <a:pPr lvl="1"/>
            <a:r>
              <a:rPr lang="en-US" dirty="0" smtClean="0"/>
              <a:t>If a row exists only in dataset2, data is not retained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and full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joins </a:t>
            </a:r>
            <a:r>
              <a:rPr lang="en-US" dirty="0" smtClean="0">
                <a:sym typeface="Wingdings"/>
              </a:rPr>
              <a:t> return only rows that exist in both datasets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inner_join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dataset2, by = “key”)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Full joins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return all rows in both datasets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full_join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dataset2, by = “key”)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4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43657" y="1041800"/>
            <a:ext cx="9205658" cy="5032997"/>
            <a:chOff x="1543657" y="1041800"/>
            <a:chExt cx="9205658" cy="5032997"/>
          </a:xfrm>
        </p:grpSpPr>
        <p:grpSp>
          <p:nvGrpSpPr>
            <p:cNvPr id="26" name="Group 25"/>
            <p:cNvGrpSpPr/>
            <p:nvPr/>
          </p:nvGrpSpPr>
          <p:grpSpPr>
            <a:xfrm>
              <a:off x="1543657" y="1041800"/>
              <a:ext cx="9205658" cy="5032997"/>
              <a:chOff x="1543657" y="1041800"/>
              <a:chExt cx="9205658" cy="503299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3657" y="1559927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543657" y="4232846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643466" y="4232846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7643466" y="1559927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74796" y="1041801"/>
                <a:ext cx="1860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left_join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74795" y="3720460"/>
                <a:ext cx="1860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right_join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574605" y="1041800"/>
                <a:ext cx="1839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inner_join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98590" y="3720460"/>
                <a:ext cx="1715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full_join</a:t>
                </a:r>
                <a:endParaRPr lang="en-US" sz="2400" dirty="0"/>
              </a:p>
            </p:txBody>
          </p:sp>
        </p:grpSp>
        <p:sp>
          <p:nvSpPr>
            <p:cNvPr id="25" name="Arc 24"/>
            <p:cNvSpPr/>
            <p:nvPr/>
          </p:nvSpPr>
          <p:spPr>
            <a:xfrm rot="13311639">
              <a:off x="8944454" y="4051667"/>
              <a:ext cx="1747442" cy="1973473"/>
            </a:xfrm>
            <a:prstGeom prst="arc">
              <a:avLst>
                <a:gd name="adj1" fmla="val 15920273"/>
                <a:gd name="adj2" fmla="val 0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>
              <a:off x="8887037" y="1822046"/>
              <a:ext cx="380949" cy="1308612"/>
            </a:xfrm>
            <a:prstGeom prst="moon">
              <a:avLst>
                <a:gd name="adj" fmla="val 87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oon 29"/>
            <p:cNvSpPr/>
            <p:nvPr/>
          </p:nvSpPr>
          <p:spPr>
            <a:xfrm flipH="1">
              <a:off x="9149198" y="1822046"/>
              <a:ext cx="356546" cy="1308612"/>
            </a:xfrm>
            <a:prstGeom prst="moon">
              <a:avLst>
                <a:gd name="adj" fmla="val 87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077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columns are not the same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1825625"/>
            <a:ext cx="10515600" cy="4351338"/>
          </a:xfrm>
        </p:spPr>
        <p:txBody>
          <a:bodyPr/>
          <a:lstStyle/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left_join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(snp1, snp2, by=c("SNP"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MarkerName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")) 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left_join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(snp1, snp2, by=c("SNP" =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MarkerName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 "CHR" = "hg19chrc")) 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1825626"/>
          <a:ext cx="4574310" cy="125130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SNP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smtClean="0"/>
                        <a:t>729679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 smtClean="0">
                          <a:effectLst/>
                        </a:rPr>
                        <a:t>rs4951859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751343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rs28544273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751756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rs143225517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79490" y="1825625"/>
          <a:ext cx="4574310" cy="1251308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hg19chrc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chr_pos</a:t>
                      </a:r>
                      <a:r>
                        <a:rPr lang="en-US" sz="1400" dirty="0" smtClean="0"/>
                        <a:t>_(b36)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MarkerName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smtClean="0"/>
                        <a:t>729679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 smtClean="0">
                          <a:effectLst/>
                        </a:rPr>
                        <a:t>rs4951859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731718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effectLst/>
                        </a:rPr>
                        <a:t>rs142557973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751756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rs143225517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9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with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 join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Return all rows of dataset1 that match rows in dataset2, </a:t>
            </a:r>
            <a:r>
              <a:rPr lang="en-US" b="1" i="1" u="sng" dirty="0" smtClean="0"/>
              <a:t>AND</a:t>
            </a:r>
            <a:r>
              <a:rPr lang="en-US" dirty="0" smtClean="0"/>
              <a:t> only the columns from dataset1</a:t>
            </a:r>
          </a:p>
          <a:p>
            <a:pPr lvl="1"/>
            <a:r>
              <a:rPr lang="en-US" dirty="0"/>
              <a:t>Does not actually join the datasets together</a:t>
            </a:r>
          </a:p>
          <a:p>
            <a:pPr lvl="1"/>
            <a:r>
              <a:rPr lang="en-US" dirty="0"/>
              <a:t>Filters dataset1 based on data in dataset2</a:t>
            </a:r>
          </a:p>
          <a:p>
            <a:pPr lvl="1"/>
            <a:r>
              <a:rPr lang="en-US" dirty="0" smtClean="0"/>
              <a:t>Results </a:t>
            </a:r>
            <a:r>
              <a:rPr lang="en-US" b="1" i="1" u="sng" dirty="0" smtClean="0"/>
              <a:t>do not </a:t>
            </a:r>
            <a:r>
              <a:rPr lang="en-US" dirty="0" smtClean="0"/>
              <a:t>included data from dataset2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semi_join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dataset2, by=“key”)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 </a:t>
            </a:r>
            <a:r>
              <a:rPr lang="en-US" dirty="0"/>
              <a:t>join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Return all rows of dataset1 that </a:t>
            </a:r>
            <a:r>
              <a:rPr lang="en-US" b="1" u="sng" dirty="0" smtClean="0"/>
              <a:t>DO NOT </a:t>
            </a:r>
            <a:r>
              <a:rPr lang="en-US" dirty="0" smtClean="0"/>
              <a:t>match </a:t>
            </a:r>
            <a:r>
              <a:rPr lang="en-US" dirty="0"/>
              <a:t>rows in dataset2, </a:t>
            </a:r>
            <a:r>
              <a:rPr lang="en-US" b="1" i="1" u="sng" dirty="0"/>
              <a:t>AND</a:t>
            </a:r>
            <a:r>
              <a:rPr lang="en-US" dirty="0"/>
              <a:t> only the columns from dataset1</a:t>
            </a:r>
          </a:p>
          <a:p>
            <a:pPr lvl="1"/>
            <a:r>
              <a:rPr lang="en-US" dirty="0"/>
              <a:t>Does not actually join the datasets together</a:t>
            </a:r>
          </a:p>
          <a:p>
            <a:pPr lvl="1"/>
            <a:r>
              <a:rPr lang="en-US" dirty="0"/>
              <a:t>Filters dataset1 based on data in dataset2</a:t>
            </a:r>
          </a:p>
          <a:p>
            <a:pPr lvl="1"/>
            <a:r>
              <a:rPr lang="en-US" dirty="0"/>
              <a:t>Results </a:t>
            </a:r>
            <a:r>
              <a:rPr lang="en-US" b="1" i="1" u="sng" dirty="0"/>
              <a:t>do not </a:t>
            </a:r>
            <a:r>
              <a:rPr lang="en-US" dirty="0"/>
              <a:t>included data from dataset2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anti_join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dataset2, by=“key”)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with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datasets that have the </a:t>
            </a:r>
            <a:r>
              <a:rPr lang="en-US" b="1" i="1" u="sng" dirty="0" smtClean="0"/>
              <a:t>exact same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Unlike joins which can be used on datasets with differing columns as long as there is a “key” or “keys” to match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3686908"/>
          <a:ext cx="4574310" cy="218978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Neville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Lovegood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Ravenclaw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79490" y="3686907"/>
          <a:ext cx="4574310" cy="2189789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Albus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Dumbledore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Cedric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Diggory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Hufflepuff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Malfoy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Slytherin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Cho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Chang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Ravenclaw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George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Fred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94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005"/>
            <a:ext cx="10515600" cy="4351338"/>
          </a:xfrm>
        </p:spPr>
        <p:txBody>
          <a:bodyPr/>
          <a:lstStyle/>
          <a:p>
            <a:r>
              <a:rPr lang="en-US" sz="2400" dirty="0"/>
              <a:t>Intersect </a:t>
            </a:r>
            <a:r>
              <a:rPr lang="en-US" sz="2400" dirty="0">
                <a:sym typeface="Wingdings"/>
              </a:rPr>
              <a:t> return r</a:t>
            </a:r>
            <a:r>
              <a:rPr lang="en-US" sz="2400" dirty="0"/>
              <a:t>ows that appear in both dataset1 and dataset2</a:t>
            </a:r>
          </a:p>
          <a:p>
            <a:r>
              <a:rPr lang="en-US" sz="2400" dirty="0"/>
              <a:t>Union </a:t>
            </a:r>
            <a:r>
              <a:rPr lang="en-US" sz="2400" dirty="0">
                <a:sym typeface="Wingdings"/>
              </a:rPr>
              <a:t> return r</a:t>
            </a:r>
            <a:r>
              <a:rPr lang="en-US" sz="2400" dirty="0"/>
              <a:t>ows that appear in either or both dataset1 and dataset2</a:t>
            </a:r>
          </a:p>
          <a:p>
            <a:pPr lvl="1"/>
            <a:r>
              <a:rPr lang="en-US" sz="2000" dirty="0"/>
              <a:t>If row appears more than once, only returned once</a:t>
            </a:r>
          </a:p>
          <a:p>
            <a:r>
              <a:rPr lang="en-US" sz="2400" dirty="0" err="1"/>
              <a:t>Setdiff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 return r</a:t>
            </a:r>
            <a:r>
              <a:rPr lang="en-US" sz="2400" dirty="0"/>
              <a:t>ows that appear in dataset1 but not dataset2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616756"/>
            <a:ext cx="10312477" cy="2429968"/>
            <a:chOff x="932751" y="2190083"/>
            <a:chExt cx="10312477" cy="2429968"/>
          </a:xfrm>
        </p:grpSpPr>
        <p:grpSp>
          <p:nvGrpSpPr>
            <p:cNvPr id="7" name="Group 6"/>
            <p:cNvGrpSpPr/>
            <p:nvPr/>
          </p:nvGrpSpPr>
          <p:grpSpPr>
            <a:xfrm>
              <a:off x="932751" y="2265002"/>
              <a:ext cx="3105849" cy="2355049"/>
              <a:chOff x="932751" y="2265002"/>
              <a:chExt cx="3105849" cy="2355049"/>
            </a:xfrm>
          </p:grpSpPr>
          <p:sp>
            <p:nvSpPr>
              <p:cNvPr id="21" name="Moon 20"/>
              <p:cNvSpPr/>
              <p:nvPr/>
            </p:nvSpPr>
            <p:spPr>
              <a:xfrm>
                <a:off x="1697455" y="3081528"/>
                <a:ext cx="679985" cy="1197413"/>
              </a:xfrm>
              <a:prstGeom prst="moon">
                <a:avLst>
                  <a:gd name="adj" fmla="val 7066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ie 21"/>
              <p:cNvSpPr/>
              <p:nvPr/>
            </p:nvSpPr>
            <p:spPr>
              <a:xfrm>
                <a:off x="932751" y="2778100"/>
                <a:ext cx="1862278" cy="1841951"/>
              </a:xfrm>
              <a:prstGeom prst="pie">
                <a:avLst>
                  <a:gd name="adj1" fmla="val 2929608"/>
                  <a:gd name="adj2" fmla="val 1870481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932751" y="2778100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962214" y="2265002"/>
                <a:ext cx="1653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s</a:t>
                </a:r>
                <a:r>
                  <a:rPr lang="en-US" sz="2400" dirty="0" err="1" smtClean="0"/>
                  <a:t>etdiff</a:t>
                </a:r>
                <a:endParaRPr lang="en-US" sz="2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94610" y="2214281"/>
              <a:ext cx="3105849" cy="2354337"/>
              <a:chOff x="4494610" y="2214282"/>
              <a:chExt cx="3105849" cy="235433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494610" y="2726668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549734" y="2214282"/>
                <a:ext cx="1876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  <a:r>
                  <a:rPr lang="en-US" sz="2400" dirty="0" smtClean="0"/>
                  <a:t>nion</a:t>
                </a:r>
                <a:endParaRPr lang="en-US" sz="2400" dirty="0"/>
              </a:p>
            </p:txBody>
          </p:sp>
        </p:grpSp>
        <p:sp>
          <p:nvSpPr>
            <p:cNvPr id="9" name="Arc 8"/>
            <p:cNvSpPr/>
            <p:nvPr/>
          </p:nvSpPr>
          <p:spPr>
            <a:xfrm rot="13311639">
              <a:off x="5795598" y="2545489"/>
              <a:ext cx="1747442" cy="1973473"/>
            </a:xfrm>
            <a:prstGeom prst="arc">
              <a:avLst>
                <a:gd name="adj1" fmla="val 15920273"/>
                <a:gd name="adj2" fmla="val 0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39379" y="2190083"/>
              <a:ext cx="3105849" cy="2360078"/>
              <a:chOff x="8139379" y="2190083"/>
              <a:chExt cx="3105849" cy="2360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139379" y="2708210"/>
                <a:ext cx="3105849" cy="1841951"/>
                <a:chOff x="924951" y="1970632"/>
                <a:chExt cx="3105849" cy="184195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924951" y="1970632"/>
                  <a:ext cx="1862278" cy="1841951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Dataset1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68522" y="1970632"/>
                  <a:ext cx="1862278" cy="184195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Dataset2</a:t>
                  </a:r>
                  <a:endParaRPr lang="en-US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9070518" y="2190083"/>
                <a:ext cx="2174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dirty="0" smtClean="0"/>
                  <a:t>ntersect</a:t>
                </a:r>
                <a:endParaRPr lang="en-US" sz="2400" dirty="0"/>
              </a:p>
            </p:txBody>
          </p:sp>
          <p:sp>
            <p:nvSpPr>
              <p:cNvPr id="13" name="Moon 12"/>
              <p:cNvSpPr/>
              <p:nvPr/>
            </p:nvSpPr>
            <p:spPr>
              <a:xfrm>
                <a:off x="9396000" y="2952000"/>
                <a:ext cx="352800" cy="1332000"/>
              </a:xfrm>
              <a:prstGeom prst="moon">
                <a:avLst>
                  <a:gd name="adj" fmla="val 87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oon 13"/>
              <p:cNvSpPr/>
              <p:nvPr/>
            </p:nvSpPr>
            <p:spPr>
              <a:xfrm flipH="1">
                <a:off x="9648000" y="2952000"/>
                <a:ext cx="349200" cy="1332000"/>
              </a:xfrm>
              <a:prstGeom prst="moon">
                <a:avLst>
                  <a:gd name="adj" fmla="val 87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38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and </a:t>
            </a:r>
            <a:r>
              <a:rPr lang="en-US" dirty="0" err="1" smtClean="0"/>
              <a:t>tidyr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0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21"/>
            <a:ext cx="10515600" cy="4351338"/>
          </a:xfrm>
        </p:spPr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Datasets contain the </a:t>
            </a:r>
            <a:r>
              <a:rPr lang="en-US" b="1" i="1" u="sng" dirty="0" smtClean="0">
                <a:ea typeface="Courier New" charset="0"/>
                <a:cs typeface="Courier New" charset="0"/>
              </a:rPr>
              <a:t>exact</a:t>
            </a:r>
            <a:r>
              <a:rPr lang="en-US" dirty="0" smtClean="0">
                <a:ea typeface="Courier New" charset="0"/>
                <a:cs typeface="Courier New" charset="0"/>
              </a:rPr>
              <a:t> same columns in the </a:t>
            </a:r>
            <a:r>
              <a:rPr lang="en-US" b="1" i="1" u="sng" dirty="0" smtClean="0">
                <a:ea typeface="Courier New" charset="0"/>
                <a:cs typeface="Courier New" charset="0"/>
              </a:rPr>
              <a:t>exact same order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Append dataset2 to dataset2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bind_rows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2776284"/>
          <a:ext cx="4574310" cy="125130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94730" y="2776284"/>
          <a:ext cx="4574310" cy="1251308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Albus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Dumbledore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Cedric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Diggory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Hufflepuff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Malfoy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Slytherin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07690" y="4191701"/>
          <a:ext cx="4574310" cy="2189789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Albus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Dumbledore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Cedric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Diggory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Hufflepuff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Draco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Malfoy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Slytherin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74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050"/>
          </a:xfrm>
        </p:spPr>
        <p:txBody>
          <a:bodyPr/>
          <a:lstStyle/>
          <a:p>
            <a:r>
              <a:rPr lang="en-US" dirty="0" smtClean="0"/>
              <a:t>Column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443"/>
            <a:ext cx="10515600" cy="4353336"/>
          </a:xfrm>
        </p:spPr>
        <p:txBody>
          <a:bodyPr/>
          <a:lstStyle/>
          <a:p>
            <a:r>
              <a:rPr lang="en-US" dirty="0"/>
              <a:t>Datasets contain the </a:t>
            </a:r>
            <a:r>
              <a:rPr lang="en-US" b="1" i="1" u="sng" dirty="0" smtClean="0"/>
              <a:t>exact</a:t>
            </a:r>
            <a:r>
              <a:rPr lang="en-US" dirty="0" smtClean="0"/>
              <a:t> same rows in the </a:t>
            </a:r>
            <a:r>
              <a:rPr lang="en-US" b="1" i="1" u="sng" dirty="0" smtClean="0"/>
              <a:t>exact same order</a:t>
            </a:r>
          </a:p>
          <a:p>
            <a:pPr lvl="1"/>
            <a:r>
              <a:rPr lang="en-US" dirty="0" smtClean="0"/>
              <a:t>Lazy join dataset2 as new columns in dataset1</a:t>
            </a:r>
          </a:p>
          <a:p>
            <a:pPr lvl="1"/>
            <a:r>
              <a:rPr lang="en-US" dirty="0" smtClean="0"/>
              <a:t>Does </a:t>
            </a:r>
            <a:r>
              <a:rPr lang="en-US" b="1" i="1" u="sng" dirty="0" smtClean="0"/>
              <a:t>NOTHING</a:t>
            </a:r>
            <a:r>
              <a:rPr lang="en-US" dirty="0" smtClean="0"/>
              <a:t> to match the rows – </a:t>
            </a:r>
            <a:r>
              <a:rPr lang="en-US" i="1" dirty="0" smtClean="0"/>
              <a:t>assumes rows in matching order</a:t>
            </a:r>
            <a:endParaRPr lang="en-US" i="1" dirty="0"/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bind_cols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(dataset1, dataset2)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3401024"/>
          <a:ext cx="4574310" cy="125130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88050" y="3401024"/>
          <a:ext cx="4574310" cy="1251308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524770"/>
                <a:gridCol w="1524770"/>
                <a:gridCol w="1524770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 smtClean="0">
                          <a:effectLst/>
                        </a:rPr>
                        <a:t>18956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5486</a:t>
                      </a:r>
                      <a:endParaRPr lang="en-US" sz="1400" dirty="0"/>
                    </a:p>
                  </a:txBody>
                  <a:tcPr/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6464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359747" y="4850757"/>
          <a:ext cx="5494977" cy="1251308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943293"/>
                <a:gridCol w="854648"/>
                <a:gridCol w="970090"/>
                <a:gridCol w="943293"/>
                <a:gridCol w="854648"/>
                <a:gridCol w="929005"/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Mentions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Harry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Potter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kern="1200" dirty="0" smtClean="0">
                          <a:effectLst/>
                        </a:rPr>
                        <a:t>18956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Hermione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Granger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kern="1200" dirty="0" smtClean="0">
                          <a:effectLst/>
                        </a:rPr>
                        <a:t>5486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Gryffindor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Ron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Weasley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6464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458" y="5178735"/>
            <a:ext cx="225791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 merges columns together – can add </a:t>
            </a:r>
            <a:r>
              <a:rPr lang="en-US" smtClean="0"/>
              <a:t>repetitive information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01758" y="5178735"/>
            <a:ext cx="234886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ASSUMES </a:t>
            </a:r>
            <a:r>
              <a:rPr lang="en-US" dirty="0" smtClean="0"/>
              <a:t>ROWS ARE IN THE SAME ORDER IN BOTH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5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3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main “verbs” in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select()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arrange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mutate()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1691"/>
            <a:ext cx="10515600" cy="21946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select(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country,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year,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Can be </a:t>
            </a:r>
            <a:r>
              <a:rPr lang="en-US" dirty="0" err="1" smtClean="0">
                <a:ea typeface="Courier New" charset="0"/>
                <a:cs typeface="Courier New" charset="0"/>
              </a:rPr>
              <a:t>vectorized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select(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country:year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46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35782" y="2508611"/>
            <a:ext cx="593766" cy="3856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6462507" y="2441404"/>
            <a:ext cx="553477" cy="4667002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81402" y="5018787"/>
            <a:ext cx="28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you want to keep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0522" y="4988346"/>
            <a:ext cx="88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dataset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95352" y="4619534"/>
            <a:ext cx="991" cy="31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3064"/>
              </p:ext>
            </p:extLst>
          </p:nvPr>
        </p:nvGraphicFramePr>
        <p:xfrm>
          <a:off x="3556165" y="1400828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29356"/>
              </p:ext>
            </p:extLst>
          </p:nvPr>
        </p:nvGraphicFramePr>
        <p:xfrm>
          <a:off x="4794415" y="3019991"/>
          <a:ext cx="2476500" cy="101600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34.02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2142" y="5585574"/>
            <a:ext cx="388422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a minus to </a:t>
            </a:r>
            <a:r>
              <a:rPr lang="en-US" b="1" u="sng" dirty="0" smtClean="0"/>
              <a:t>not </a:t>
            </a:r>
            <a:r>
              <a:rPr lang="en-US" dirty="0" smtClean="0"/>
              <a:t>select a column: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select(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-country)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4371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starts_with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(”Hap")</a:t>
            </a:r>
            <a:r>
              <a:rPr lang="en-US" sz="2000" dirty="0" smtClean="0"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 </a:t>
            </a:r>
            <a:r>
              <a:rPr lang="en-US" sz="2000" dirty="0" smtClean="0"/>
              <a:t> </a:t>
            </a:r>
            <a:r>
              <a:rPr lang="en-US" sz="2000" b="1" i="1" dirty="0" smtClean="0"/>
              <a:t>ALL</a:t>
            </a:r>
            <a:r>
              <a:rPr lang="en-US" sz="2000" dirty="0" smtClean="0"/>
              <a:t> columns whose name starts with "Hap"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ends_with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smtClean="0"/>
              <a:t>"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ppy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</a:t>
            </a:r>
            <a:r>
              <a:rPr lang="en-US" sz="2000" dirty="0" smtClean="0"/>
              <a:t> </a:t>
            </a:r>
            <a:r>
              <a:rPr lang="en-US" sz="2000" b="1" i="1" dirty="0" smtClean="0"/>
              <a:t>ALL</a:t>
            </a:r>
            <a:r>
              <a:rPr lang="en-US" sz="2000" dirty="0" smtClean="0"/>
              <a:t> </a:t>
            </a:r>
            <a:r>
              <a:rPr lang="en-US" sz="2000" dirty="0"/>
              <a:t>columns whose name </a:t>
            </a:r>
            <a:r>
              <a:rPr lang="en-US" sz="2000" dirty="0" smtClean="0"/>
              <a:t>ends </a:t>
            </a:r>
            <a:r>
              <a:rPr lang="en-US" sz="2000" dirty="0"/>
              <a:t>with  </a:t>
            </a:r>
            <a:r>
              <a:rPr lang="en-US" sz="2000" dirty="0" smtClean="0"/>
              <a:t>"</a:t>
            </a:r>
            <a:r>
              <a:rPr lang="en-US" sz="2000" dirty="0" err="1" smtClean="0"/>
              <a:t>ppy</a:t>
            </a:r>
            <a:r>
              <a:rPr lang="en-US" sz="2000" dirty="0" smtClean="0"/>
              <a:t>"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contains(</a:t>
            </a:r>
            <a:r>
              <a:rPr lang="en-US" sz="2000" dirty="0" smtClean="0"/>
              <a:t>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app")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 </a:t>
            </a:r>
            <a:r>
              <a:rPr lang="en-US" sz="2000" b="1" i="1" dirty="0" smtClean="0"/>
              <a:t>ALL</a:t>
            </a:r>
            <a:r>
              <a:rPr lang="en-US" sz="2000" dirty="0" smtClean="0"/>
              <a:t> </a:t>
            </a:r>
            <a:r>
              <a:rPr lang="en-US" sz="2000" dirty="0"/>
              <a:t>columns whose name </a:t>
            </a:r>
            <a:r>
              <a:rPr lang="en-US" sz="2000" dirty="0" smtClean="0"/>
              <a:t>contains</a:t>
            </a:r>
            <a:r>
              <a:rPr lang="en-US" sz="2000" dirty="0"/>
              <a:t>  </a:t>
            </a:r>
            <a:r>
              <a:rPr lang="en-US" sz="2000" dirty="0" smtClean="0"/>
              <a:t>"app"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matches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hr-HR" sz="2000" dirty="0" smtClean="0">
                <a:latin typeface="Courier New" charset="0"/>
                <a:ea typeface="Courier New" charset="0"/>
                <a:cs typeface="Courier New" charset="0"/>
              </a:rPr>
              <a:t>^(SNP|CHR)_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</a:t>
            </a:r>
            <a:r>
              <a:rPr lang="en-US" sz="2000" dirty="0" smtClean="0"/>
              <a:t> </a:t>
            </a:r>
            <a:r>
              <a:rPr lang="en-US" sz="2000" b="1" i="1" dirty="0" smtClean="0"/>
              <a:t>ALL</a:t>
            </a:r>
            <a:r>
              <a:rPr lang="en-US" sz="2000" i="1" dirty="0" smtClean="0"/>
              <a:t> </a:t>
            </a:r>
            <a:r>
              <a:rPr lang="en-US" sz="2000" dirty="0" smtClean="0"/>
              <a:t>columns who name match a regular expression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num_range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("x", 1980:1983)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</a:t>
            </a:r>
            <a:r>
              <a:rPr lang="en-US" sz="2000" b="1" i="1" dirty="0" smtClean="0"/>
              <a:t>ALL</a:t>
            </a:r>
            <a:r>
              <a:rPr lang="en-US" sz="2000" dirty="0" smtClean="0"/>
              <a:t> columns named x1980, x1981, x1982, and x1983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one_of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char_vector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dirty="0" smtClean="0"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 </a:t>
            </a:r>
            <a:r>
              <a:rPr lang="en-US" sz="2000" dirty="0" smtClean="0"/>
              <a:t>ALL columns who name appears in character vector (</a:t>
            </a:r>
            <a:r>
              <a:rPr lang="en-US" sz="2000" dirty="0" err="1" smtClean="0"/>
              <a:t>char_vector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Can add the option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ignore.case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6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65" y="4389841"/>
            <a:ext cx="10515600" cy="19665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filter(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year == 1997)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filters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filter(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year == 1997 &amp;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gdpPercap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&gt; 1000)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ilter(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year == 1997 | year == 1967)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49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735782" y="2508611"/>
            <a:ext cx="593766" cy="3856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997168" y="3808041"/>
            <a:ext cx="329259" cy="2137559"/>
          </a:xfrm>
          <a:prstGeom prst="rightBrace">
            <a:avLst>
              <a:gd name="adj1" fmla="val 68409"/>
              <a:gd name="adj2" fmla="val 51111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57642" y="5039347"/>
            <a:ext cx="14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to keep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506" y="5003763"/>
            <a:ext cx="88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11336" y="4737487"/>
            <a:ext cx="988" cy="303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67860"/>
              </p:ext>
            </p:extLst>
          </p:nvPr>
        </p:nvGraphicFramePr>
        <p:xfrm>
          <a:off x="3556165" y="1400828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32399"/>
              </p:ext>
            </p:extLst>
          </p:nvPr>
        </p:nvGraphicFramePr>
        <p:xfrm>
          <a:off x="3619500" y="3024229"/>
          <a:ext cx="4953000" cy="101600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1997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41.763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22227415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635.3414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Albania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Europe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1997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72.95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3428038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3193.0546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Algeria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1997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69.152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29072015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4797.2951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Angola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1997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40.963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9875024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2277.1409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67657" y="4972304"/>
            <a:ext cx="44233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operators to combine multiple filters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675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structure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class() </a:t>
            </a:r>
            <a:r>
              <a:rPr lang="en-US" dirty="0" smtClean="0">
                <a:sym typeface="Wingdings"/>
              </a:rPr>
              <a:t> class of data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dim() </a:t>
            </a:r>
            <a:r>
              <a:rPr lang="en-US" dirty="0" smtClean="0">
                <a:sym typeface="Wingdings"/>
              </a:rPr>
              <a:t> how many rows and columns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column names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data preview, and column data types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glimpse() </a:t>
            </a:r>
            <a:r>
              <a:rPr lang="en-US" dirty="0" smtClean="0">
                <a:sym typeface="Wingdings"/>
              </a:rPr>
              <a:t> similar to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()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dplyr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 function</a:t>
            </a:r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summary() </a:t>
            </a:r>
            <a:r>
              <a:rPr lang="en-US" dirty="0" smtClean="0">
                <a:sym typeface="Wingdings"/>
              </a:rPr>
              <a:t> summary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5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2467"/>
            <a:ext cx="10515600" cy="1642768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arrange(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), pop)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First sorted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ea typeface="Courier New" charset="0"/>
                <a:cs typeface="Courier New" charset="0"/>
              </a:rPr>
              <a:t> – any ties broken by value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pop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51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441372" y="2662986"/>
            <a:ext cx="593766" cy="3856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476" y="2718932"/>
            <a:ext cx="390683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arrange(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97690" y="2730953"/>
            <a:ext cx="47339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arrange(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13036"/>
              </p:ext>
            </p:extLst>
          </p:nvPr>
        </p:nvGraphicFramePr>
        <p:xfrm>
          <a:off x="3544290" y="1543332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059"/>
              </p:ext>
            </p:extLst>
          </p:nvPr>
        </p:nvGraphicFramePr>
        <p:xfrm>
          <a:off x="367476" y="3217215"/>
          <a:ext cx="4953000" cy="10160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Rwanda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1992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23.599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7290203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737.0686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Gambia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284320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485.2307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Angola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30.015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4232095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3520.6103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5814"/>
              </p:ext>
            </p:extLst>
          </p:nvPr>
        </p:nvGraphicFramePr>
        <p:xfrm>
          <a:off x="6451145" y="3248330"/>
          <a:ext cx="5280533" cy="10160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1153033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82.603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127467972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31656.07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Hong Kong, 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82.208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6980412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39724.98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2002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127065841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28604.59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Iceland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Europe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81.757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301931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36180.79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6236867" y="2665155"/>
            <a:ext cx="593766" cy="3856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rows together by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8878"/>
            <a:ext cx="10515600" cy="12380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continent)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Multiple </a:t>
            </a:r>
            <a:r>
              <a:rPr lang="en-US" dirty="0" smtClean="0">
                <a:ea typeface="Courier New" charset="0"/>
                <a:cs typeface="Courier New" charset="0"/>
              </a:rPr>
              <a:t>variables 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country,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continent)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39512"/>
              </p:ext>
            </p:extLst>
          </p:nvPr>
        </p:nvGraphicFramePr>
        <p:xfrm>
          <a:off x="3556165" y="1400828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66321" r="58006" b="8572"/>
          <a:stretch/>
        </p:blipFill>
        <p:spPr>
          <a:xfrm>
            <a:off x="3823854" y="2726391"/>
            <a:ext cx="4417622" cy="17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6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group_by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 data into a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29"/>
            <a:ext cx="10515600" cy="14743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Not overly useful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BUT paired with </a:t>
            </a:r>
            <a:r>
              <a:rPr lang="en-US" dirty="0" err="1" smtClean="0"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ea typeface="Courier New" charset="0"/>
                <a:cs typeface="Courier New" charset="0"/>
              </a:rPr>
              <a:t> – get result by group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Functions mostly R basic utilities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158" y="3573925"/>
            <a:ext cx="51218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gapminder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mean_lifexp</a:t>
            </a:r>
            <a:r>
              <a:rPr lang="en-US" dirty="0" smtClean="0"/>
              <a:t> </a:t>
            </a:r>
            <a:r>
              <a:rPr lang="en-US" dirty="0"/>
              <a:t>= mean(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=TRUE))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5803" y="3573925"/>
            <a:ext cx="553654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gapminder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mean_lifexp</a:t>
            </a:r>
            <a:r>
              <a:rPr lang="en-US" dirty="0" smtClean="0"/>
              <a:t> </a:t>
            </a:r>
            <a:r>
              <a:rPr lang="en-US" dirty="0"/>
              <a:t>= mean(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=TRUE</a:t>
            </a:r>
            <a:r>
              <a:rPr lang="en-US" dirty="0" smtClean="0"/>
              <a:t>),</a:t>
            </a:r>
          </a:p>
          <a:p>
            <a:r>
              <a:rPr lang="en-US" dirty="0"/>
              <a:t>	</a:t>
            </a:r>
            <a:r>
              <a:rPr lang="en-US" dirty="0" err="1" smtClean="0"/>
              <a:t>mean_gdp</a:t>
            </a:r>
            <a:r>
              <a:rPr lang="en-US" dirty="0" smtClean="0"/>
              <a:t> </a:t>
            </a:r>
            <a:r>
              <a:rPr lang="en-US" dirty="0"/>
              <a:t>= mean(</a:t>
            </a:r>
            <a:r>
              <a:rPr lang="en-US" dirty="0" err="1"/>
              <a:t>gdpPercap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=TRUE))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31968" y="2545130"/>
            <a:ext cx="1015175" cy="564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64582" y="2529862"/>
            <a:ext cx="1046018" cy="509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95306"/>
              </p:ext>
            </p:extLst>
          </p:nvPr>
        </p:nvGraphicFramePr>
        <p:xfrm>
          <a:off x="3556165" y="1400828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63214"/>
              </p:ext>
            </p:extLst>
          </p:nvPr>
        </p:nvGraphicFramePr>
        <p:xfrm>
          <a:off x="1479385" y="3031628"/>
          <a:ext cx="825500" cy="406400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mean_lifexp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59.47444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97002"/>
              </p:ext>
            </p:extLst>
          </p:nvPr>
        </p:nvGraphicFramePr>
        <p:xfrm>
          <a:off x="8809347" y="3031628"/>
          <a:ext cx="1651000" cy="40640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mean_lifexp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mean_gdp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59.47444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7215.327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1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7638"/>
            <a:ext cx="10515600" cy="188871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mutate(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gdp_billion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gdpPercap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*pop/10^9)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Multiple </a:t>
            </a:r>
            <a:r>
              <a:rPr lang="en-US" dirty="0" smtClean="0">
                <a:ea typeface="Courier New" charset="0"/>
                <a:cs typeface="Courier New" charset="0"/>
              </a:rPr>
              <a:t>variables 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mutate(dataset1,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rate = NUM1/100, norm = Value2 - 50)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57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676405" y="2481944"/>
            <a:ext cx="427512" cy="356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16767"/>
              </p:ext>
            </p:extLst>
          </p:nvPr>
        </p:nvGraphicFramePr>
        <p:xfrm>
          <a:off x="3556165" y="1400828"/>
          <a:ext cx="4953000" cy="1016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836.1971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46824"/>
              </p:ext>
            </p:extLst>
          </p:nvPr>
        </p:nvGraphicFramePr>
        <p:xfrm>
          <a:off x="3206750" y="2921000"/>
          <a:ext cx="5778500" cy="101600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lifeExp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gdpPercap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gdp_billion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28.801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8425333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779.4453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6.567086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30.332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9240934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820.853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7.585449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1962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31.997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10267083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853.1007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8.758856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Afghanistan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1967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34.02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11537966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836.1971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9.648014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83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in UNIX we used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 smtClean="0"/>
              <a:t> character to pipe commands together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dplyr</a:t>
            </a:r>
            <a:r>
              <a:rPr lang="en-US" dirty="0" smtClean="0"/>
              <a:t>, this is achieved by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gapminder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%&gt;%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(country) %&gt;%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mean_LE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mean(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lifeExp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=TRUE))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5204" y="4453246"/>
            <a:ext cx="392545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NOTICE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The INPUT information in gone!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examine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not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Multiple inputs or outputs</a:t>
            </a:r>
          </a:p>
          <a:p>
            <a:pPr lvl="1"/>
            <a:r>
              <a:rPr lang="en-US" dirty="0" smtClean="0"/>
              <a:t>Pipes should focus on one clear task for one object</a:t>
            </a:r>
          </a:p>
          <a:p>
            <a:pPr lvl="1"/>
            <a:endParaRPr lang="en-US" dirty="0"/>
          </a:p>
          <a:p>
            <a:r>
              <a:rPr lang="en-US" dirty="0" smtClean="0"/>
              <a:t>(2) More than 10 steps</a:t>
            </a:r>
          </a:p>
          <a:p>
            <a:endParaRPr lang="en-US" dirty="0"/>
          </a:p>
          <a:p>
            <a:r>
              <a:rPr lang="en-US" dirty="0" smtClean="0"/>
              <a:t>(3) Directed graph structure</a:t>
            </a:r>
          </a:p>
          <a:p>
            <a:pPr lvl="1"/>
            <a:r>
              <a:rPr lang="en-US" dirty="0" smtClean="0"/>
              <a:t>Pipes are linear, they don’t loop back round!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3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Pipes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Wrapping Up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67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69"/>
            <a:ext cx="10515600" cy="4573794"/>
          </a:xfrm>
        </p:spPr>
        <p:txBody>
          <a:bodyPr>
            <a:normAutofit/>
          </a:bodyPr>
          <a:lstStyle/>
          <a:p>
            <a:r>
              <a:rPr lang="en-US" dirty="0" smtClean="0"/>
              <a:t>Concepts of tidy data</a:t>
            </a:r>
            <a:r>
              <a:rPr lang="en-US" dirty="0"/>
              <a:t> </a:t>
            </a:r>
            <a:r>
              <a:rPr lang="en-US" dirty="0" smtClean="0"/>
              <a:t>and how to create it</a:t>
            </a:r>
          </a:p>
          <a:p>
            <a:pPr lvl="1"/>
            <a:r>
              <a:rPr lang="en-US" dirty="0" smtClean="0"/>
              <a:t>Reshape data, manipulate columns, manipulate strings</a:t>
            </a:r>
          </a:p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Symbol</a:t>
            </a:r>
          </a:p>
          <a:p>
            <a:pPr lvl="1"/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Concept of informative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r>
              <a:rPr lang="en-US" dirty="0"/>
              <a:t>Multiple options to join data together depending on outcome wanted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for data manipulation</a:t>
            </a:r>
          </a:p>
          <a:p>
            <a:pPr lvl="1"/>
            <a:r>
              <a:rPr lang="en-US" dirty="0" smtClean="0"/>
              <a:t>6 key verbs</a:t>
            </a:r>
          </a:p>
          <a:p>
            <a:pPr lvl="1"/>
            <a:r>
              <a:rPr lang="en-US" dirty="0" smtClean="0"/>
              <a:t>Pipe commands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7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directed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A LOT of other </a:t>
            </a:r>
            <a:r>
              <a:rPr lang="en-US" dirty="0" err="1"/>
              <a:t>dplyr</a:t>
            </a:r>
            <a:r>
              <a:rPr lang="en-US" dirty="0"/>
              <a:t> functions that are helpful 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distinct()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tally()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n()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Working with dates in R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Dates in R (or any coding language is HARD!)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lubridate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Hadley Wickham’s R for Data Science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Dates </a:t>
            </a:r>
            <a:r>
              <a:rPr lang="en-US" dirty="0">
                <a:ea typeface="Courier New" charset="0"/>
                <a:cs typeface="Courier New" charset="0"/>
              </a:rPr>
              <a:t>and Time : http://r4ds.had.co.nz/dates-and-</a:t>
            </a:r>
            <a:r>
              <a:rPr lang="en-US" dirty="0" err="1">
                <a:ea typeface="Courier New" charset="0"/>
                <a:cs typeface="Courier New" charset="0"/>
              </a:rPr>
              <a:t>times.html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Other packages for data manipulation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data.table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7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Data </a:t>
            </a:r>
            <a:r>
              <a:rPr lang="en-US" dirty="0">
                <a:ea typeface="Courier New" charset="0"/>
                <a:cs typeface="Courier New" charset="0"/>
              </a:rPr>
              <a:t>Transformation : </a:t>
            </a:r>
            <a:r>
              <a:rPr lang="en-US" dirty="0">
                <a:ea typeface="Courier New" charset="0"/>
                <a:cs typeface="Courier New" charset="0"/>
                <a:hlinkClick r:id="rId2"/>
              </a:rPr>
              <a:t>https://github.com/rstudio/cheatsheets/raw/master/source/pdfs/data-transformation-cheatsheet.pdf</a:t>
            </a:r>
            <a:r>
              <a:rPr lang="en-US" dirty="0">
                <a:ea typeface="Courier New" charset="0"/>
                <a:cs typeface="Courier New" charset="0"/>
              </a:rPr>
              <a:t>	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9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r4ds.had.co.nz/index.html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cran.r-project.org/web/packages/tidyr/vignettes/tidy-data.html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Using summary you will get: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Think about if the values make sense for your data</a:t>
            </a:r>
          </a:p>
          <a:p>
            <a:pPr lvl="1"/>
            <a:r>
              <a:rPr lang="en-US" dirty="0" smtClean="0"/>
              <a:t>Age </a:t>
            </a:r>
          </a:p>
          <a:p>
            <a:pPr lvl="2"/>
            <a:r>
              <a:rPr lang="en-US" dirty="0" smtClean="0"/>
              <a:t>Can this be negative?</a:t>
            </a:r>
          </a:p>
          <a:p>
            <a:pPr lvl="2"/>
            <a:r>
              <a:rPr lang="en-US" dirty="0" smtClean="0"/>
              <a:t>Do values less than 18 or greater than 100 make sense for your data?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7013" r="42249" b="9931"/>
          <a:stretch/>
        </p:blipFill>
        <p:spPr>
          <a:xfrm>
            <a:off x="2972789" y="2225645"/>
            <a:ext cx="6246422" cy="15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head() </a:t>
            </a:r>
            <a:r>
              <a:rPr lang="en-US" dirty="0" smtClean="0">
                <a:sym typeface="Wingdings"/>
              </a:rPr>
              <a:t> prints to screen first few rows of data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tail() </a:t>
            </a:r>
            <a:r>
              <a:rPr lang="en-US" dirty="0" smtClean="0">
                <a:sym typeface="Wingdings"/>
              </a:rPr>
              <a:t> prints to screen last few rows of data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print() </a:t>
            </a:r>
            <a:r>
              <a:rPr lang="en-US" dirty="0" smtClean="0">
                <a:sym typeface="Wingdings"/>
              </a:rPr>
              <a:t>  prints to screen data</a:t>
            </a:r>
            <a:endParaRPr lang="en-US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“tidy”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as rows</a:t>
            </a:r>
          </a:p>
          <a:p>
            <a:r>
              <a:rPr lang="en-US" dirty="0" smtClean="0"/>
              <a:t>Variables as columns</a:t>
            </a:r>
          </a:p>
          <a:p>
            <a:r>
              <a:rPr lang="en-US" dirty="0" smtClean="0"/>
              <a:t>One type of observational unit per table</a:t>
            </a:r>
          </a:p>
          <a:p>
            <a:r>
              <a:rPr lang="en-US" dirty="0" smtClean="0"/>
              <a:t>Each value belongs to a variable and an observation</a:t>
            </a:r>
          </a:p>
          <a:p>
            <a:r>
              <a:rPr lang="en-US" dirty="0"/>
              <a:t>Column headers are values and not variable names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vita.had.co.nz/papers/tidy-data.html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2919</Words>
  <Application>Microsoft Macintosh PowerPoint</Application>
  <PresentationFormat>Widescreen</PresentationFormat>
  <Paragraphs>1224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Calibri</vt:lpstr>
      <vt:lpstr>Calibri Light</vt:lpstr>
      <vt:lpstr>Courier New</vt:lpstr>
      <vt:lpstr>Wingdings</vt:lpstr>
      <vt:lpstr>Arial</vt:lpstr>
      <vt:lpstr>Office Theme</vt:lpstr>
      <vt:lpstr>Data Wrangling</vt:lpstr>
      <vt:lpstr>Learning Objectives</vt:lpstr>
      <vt:lpstr>What we did last time</vt:lpstr>
      <vt:lpstr>Tidy data and tidyr</vt:lpstr>
      <vt:lpstr>Understanding the structure of the data</vt:lpstr>
      <vt:lpstr>PRACTICAL</vt:lpstr>
      <vt:lpstr>Think about your data</vt:lpstr>
      <vt:lpstr>Looking at your data</vt:lpstr>
      <vt:lpstr>What is “tidy” data?</vt:lpstr>
      <vt:lpstr>PRACTICAL</vt:lpstr>
      <vt:lpstr>How to get there with R</vt:lpstr>
      <vt:lpstr>Wide vs Long dataset</vt:lpstr>
      <vt:lpstr>Wide to Long</vt:lpstr>
      <vt:lpstr>Long to Wide</vt:lpstr>
      <vt:lpstr>PRACTICAL</vt:lpstr>
      <vt:lpstr>Separate columns</vt:lpstr>
      <vt:lpstr>Merge columns</vt:lpstr>
      <vt:lpstr>String text manipulation</vt:lpstr>
      <vt:lpstr>PRACTICAL</vt:lpstr>
      <vt:lpstr>Missing Data</vt:lpstr>
      <vt:lpstr>Missing data in R</vt:lpstr>
      <vt:lpstr>Other special designations in R</vt:lpstr>
      <vt:lpstr>Quantify missingness in datasets</vt:lpstr>
      <vt:lpstr>Remove missingness</vt:lpstr>
      <vt:lpstr>NAs and utilities</vt:lpstr>
      <vt:lpstr>PRACTICAL</vt:lpstr>
      <vt:lpstr>Do you want to remove missing data?</vt:lpstr>
      <vt:lpstr>Joining data</vt:lpstr>
      <vt:lpstr>Joining two datasets together</vt:lpstr>
      <vt:lpstr>left_join</vt:lpstr>
      <vt:lpstr>Inner and full joins</vt:lpstr>
      <vt:lpstr>Joins</vt:lpstr>
      <vt:lpstr>What if my columns are not the same name?</vt:lpstr>
      <vt:lpstr>PRACTICAL</vt:lpstr>
      <vt:lpstr>Filtering joins</vt:lpstr>
      <vt:lpstr>Filtering joins</vt:lpstr>
      <vt:lpstr>PRACTICAL</vt:lpstr>
      <vt:lpstr>Set operations</vt:lpstr>
      <vt:lpstr>Set operations</vt:lpstr>
      <vt:lpstr>PRACTICAL</vt:lpstr>
      <vt:lpstr>Row bind</vt:lpstr>
      <vt:lpstr>Column bind</vt:lpstr>
      <vt:lpstr>PRACTICAL</vt:lpstr>
      <vt:lpstr>Data Manipulation with dplyr</vt:lpstr>
      <vt:lpstr>6 main “verbs” in dplyr</vt:lpstr>
      <vt:lpstr>Select columns</vt:lpstr>
      <vt:lpstr>dplyr Helper Functions</vt:lpstr>
      <vt:lpstr>PRACTICAL</vt:lpstr>
      <vt:lpstr>Filter rows</vt:lpstr>
      <vt:lpstr>PRACTICAL</vt:lpstr>
      <vt:lpstr>Arrange rows</vt:lpstr>
      <vt:lpstr>PRACTICAL</vt:lpstr>
      <vt:lpstr>Group rows together by variable</vt:lpstr>
      <vt:lpstr>PRACTICAL</vt:lpstr>
      <vt:lpstr>Summarise data into a row</vt:lpstr>
      <vt:lpstr>PRACTICAL</vt:lpstr>
      <vt:lpstr>Create new variables</vt:lpstr>
      <vt:lpstr>PRACTICAL</vt:lpstr>
      <vt:lpstr>Pipe!</vt:lpstr>
      <vt:lpstr>When to not pipe</vt:lpstr>
      <vt:lpstr>PRACTICAL</vt:lpstr>
      <vt:lpstr>Wrapping Up</vt:lpstr>
      <vt:lpstr>Key Points</vt:lpstr>
      <vt:lpstr>Self directed learning</vt:lpstr>
      <vt:lpstr>CHEAT SHEETS!</vt:lpstr>
      <vt:lpstr>More reading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Microsoft Office User</dc:creator>
  <cp:lastModifiedBy>Microsoft Office User</cp:lastModifiedBy>
  <cp:revision>79</cp:revision>
  <dcterms:created xsi:type="dcterms:W3CDTF">2017-04-26T09:11:30Z</dcterms:created>
  <dcterms:modified xsi:type="dcterms:W3CDTF">2017-07-05T16:56:09Z</dcterms:modified>
</cp:coreProperties>
</file>