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85" r:id="rId8"/>
    <p:sldId id="262" r:id="rId9"/>
    <p:sldId id="292" r:id="rId10"/>
    <p:sldId id="293" r:id="rId11"/>
    <p:sldId id="291" r:id="rId12"/>
    <p:sldId id="263" r:id="rId13"/>
    <p:sldId id="290" r:id="rId14"/>
    <p:sldId id="264" r:id="rId15"/>
    <p:sldId id="286" r:id="rId16"/>
    <p:sldId id="294" r:id="rId17"/>
    <p:sldId id="295" r:id="rId18"/>
    <p:sldId id="323" r:id="rId19"/>
    <p:sldId id="271" r:id="rId20"/>
    <p:sldId id="265" r:id="rId21"/>
    <p:sldId id="301" r:id="rId22"/>
    <p:sldId id="266" r:id="rId23"/>
    <p:sldId id="268" r:id="rId24"/>
    <p:sldId id="299" r:id="rId25"/>
    <p:sldId id="300" r:id="rId26"/>
    <p:sldId id="303" r:id="rId27"/>
    <p:sldId id="304" r:id="rId28"/>
    <p:sldId id="302" r:id="rId29"/>
    <p:sldId id="312" r:id="rId30"/>
    <p:sldId id="314" r:id="rId31"/>
    <p:sldId id="315" r:id="rId32"/>
    <p:sldId id="316" r:id="rId33"/>
    <p:sldId id="317" r:id="rId34"/>
    <p:sldId id="318" r:id="rId35"/>
    <p:sldId id="267" r:id="rId36"/>
    <p:sldId id="321" r:id="rId37"/>
    <p:sldId id="319" r:id="rId38"/>
    <p:sldId id="322" r:id="rId39"/>
    <p:sldId id="320" r:id="rId40"/>
    <p:sldId id="272" r:id="rId41"/>
    <p:sldId id="310" r:id="rId42"/>
    <p:sldId id="296" r:id="rId43"/>
    <p:sldId id="273" r:id="rId44"/>
    <p:sldId id="298" r:id="rId45"/>
    <p:sldId id="280" r:id="rId46"/>
    <p:sldId id="275" r:id="rId47"/>
    <p:sldId id="276" r:id="rId48"/>
    <p:sldId id="297" r:id="rId49"/>
    <p:sldId id="308" r:id="rId50"/>
    <p:sldId id="306" r:id="rId51"/>
    <p:sldId id="307" r:id="rId52"/>
    <p:sldId id="327" r:id="rId53"/>
    <p:sldId id="283" r:id="rId54"/>
    <p:sldId id="328" r:id="rId55"/>
    <p:sldId id="325" r:id="rId56"/>
    <p:sldId id="284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706"/>
    <p:restoredTop sz="94677"/>
  </p:normalViewPr>
  <p:slideViewPr>
    <p:cSldViewPr snapToGrid="0" snapToObjects="1">
      <p:cViewPr varScale="1">
        <p:scale>
          <a:sx n="79" d="100"/>
          <a:sy n="79" d="100"/>
        </p:scale>
        <p:origin x="24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713B7-7091-F84D-BB46-1C1B881ACA66}" type="datetimeFigureOut">
              <a:rPr lang="en-US" smtClean="0"/>
              <a:t>7/7/17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3A4CE-8948-E24F-ADFD-DD02801F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2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3A4CE-8948-E24F-ADFD-DD02801FE9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44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8E3C-C0EB-7249-A02B-C42A945A85B4}" type="datetime1">
              <a:rPr lang="en-GB" smtClean="0"/>
              <a:t>07/07/2017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8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391F-F889-D04A-B4AB-12C9081AD135}" type="datetime1">
              <a:rPr lang="en-GB" smtClean="0"/>
              <a:t>07/07/2017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5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C906-4D97-884C-93A0-B3E1B34F1634}" type="datetime1">
              <a:rPr lang="en-GB" smtClean="0"/>
              <a:t>07/07/2017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1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5DCA-0CB0-2843-B096-321ECCCD2BC1}" type="datetime1">
              <a:rPr lang="en-GB" smtClean="0"/>
              <a:t>07/07/2017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4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74C4-319E-A74A-89AA-3BD190D9AAE9}" type="datetime1">
              <a:rPr lang="en-GB" smtClean="0"/>
              <a:t>07/07/2017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E923-8F76-C748-BDD5-AD4FE9325F15}" type="datetime1">
              <a:rPr lang="en-GB" smtClean="0"/>
              <a:t>07/07/2017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8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0339-33AC-BA45-AEAF-8A2E93ABFAFD}" type="datetime1">
              <a:rPr lang="en-GB" smtClean="0"/>
              <a:t>07/07/2017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8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4B94-E2A7-2149-B015-82ECB5E458A0}" type="datetime1">
              <a:rPr lang="en-GB" smtClean="0"/>
              <a:t>07/07/2017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2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A636-3671-D844-8B86-F1E446EA6B3F}" type="datetime1">
              <a:rPr lang="en-GB" smtClean="0"/>
              <a:t>07/07/2017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9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9C28-D10D-0A41-AE7E-FAE048D0F7E1}" type="datetime1">
              <a:rPr lang="en-GB" smtClean="0"/>
              <a:t>07/07/2017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2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8F58-101A-F847-90E2-547541C04808}" type="datetime1">
              <a:rPr lang="en-GB" smtClean="0"/>
              <a:t>07/07/2017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7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8508F-2080-F348-B920-D523BAD40B54}" type="datetime1">
              <a:rPr lang="en-GB" smtClean="0"/>
              <a:t>07/07/2017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48F77-2026-6E46-BC20-8ECD99F99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0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adv-r.had.co.nz/Functionals.html" TargetMode="External"/><Relationship Id="rId4" Type="http://schemas.openxmlformats.org/officeDocument/2006/relationships/hyperlink" Target="http://adv-r.had.co.nz/Functional-programming.html" TargetMode="External"/><Relationship Id="rId5" Type="http://schemas.openxmlformats.org/officeDocument/2006/relationships/hyperlink" Target="http://adv-r.had.co.nz/Exceptions-Debugging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dv-r.had.co.nz/Functions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Writing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Katherine Tansey,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2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2105543"/>
            <a:ext cx="10812624" cy="311026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data1$var1 &lt;- (data1$var1 - mean(data1$var1))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data1$var2 &lt;- (data1$var2 - mean(data1$var2))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data1$var3 &lt;- (data1$var3 - mean(data1$var3))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data1$var4 &lt;- (data1$var4 - mean(data1$var3)) / </a:t>
            </a:r>
            <a:r>
              <a:rPr lang="en-US" sz="20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(data1$var4)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data1$var5 &lt;- (data1$var5 - mean(data1$var5))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(data1$var5)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data1$var6 &lt;- (data1$var6 - mean(data1$var6))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(data1$var6)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data1$var7 &lt;- (data1$var7 - mean(data1$var7))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(data1$var7)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data1$var8 &lt;- (data1$var8 - mean(data1$var7)) / </a:t>
            </a:r>
            <a:r>
              <a:rPr lang="en-US" sz="20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(data1$var8)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data1$var9 &lt;- (data1$var9 - mean(data1$var8)) / </a:t>
            </a:r>
            <a:r>
              <a:rPr lang="en-US" sz="2000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(data1$var9)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data1$var10 &lt;- (data1$var10 - mean(data1$var10))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(data1$var10)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36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can be treated like other 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9387"/>
            <a:ext cx="10515600" cy="4077575"/>
          </a:xfrm>
        </p:spPr>
        <p:txBody>
          <a:bodyPr/>
          <a:lstStyle/>
          <a:p>
            <a:r>
              <a:rPr lang="en-US" dirty="0" smtClean="0"/>
              <a:t>Assign functions to variables</a:t>
            </a:r>
          </a:p>
          <a:p>
            <a:r>
              <a:rPr lang="en-US" dirty="0" smtClean="0"/>
              <a:t>Store </a:t>
            </a:r>
            <a:r>
              <a:rPr lang="en-US" dirty="0"/>
              <a:t>functions </a:t>
            </a:r>
            <a:r>
              <a:rPr lang="en-US" dirty="0" smtClean="0"/>
              <a:t>in lists</a:t>
            </a:r>
          </a:p>
          <a:p>
            <a:r>
              <a:rPr lang="en-US" dirty="0"/>
              <a:t>P</a:t>
            </a:r>
            <a:r>
              <a:rPr lang="en-US" dirty="0" smtClean="0"/>
              <a:t>ass </a:t>
            </a:r>
            <a:r>
              <a:rPr lang="en-US" dirty="0"/>
              <a:t>functions </a:t>
            </a:r>
            <a:r>
              <a:rPr lang="en-US" dirty="0" smtClean="0"/>
              <a:t>as </a:t>
            </a:r>
            <a:r>
              <a:rPr lang="en-US" dirty="0"/>
              <a:t>arguments to other </a:t>
            </a:r>
            <a:r>
              <a:rPr lang="en-US" dirty="0" smtClean="0"/>
              <a:t>functions </a:t>
            </a:r>
          </a:p>
          <a:p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functions </a:t>
            </a:r>
            <a:r>
              <a:rPr lang="en-US" dirty="0" smtClean="0"/>
              <a:t>inside functions</a:t>
            </a:r>
          </a:p>
          <a:p>
            <a:r>
              <a:rPr lang="en-US" dirty="0"/>
              <a:t>R</a:t>
            </a:r>
            <a:r>
              <a:rPr lang="en-US" dirty="0" smtClean="0"/>
              <a:t>eturn </a:t>
            </a:r>
            <a:r>
              <a:rPr lang="en-US" dirty="0"/>
              <a:t>functions </a:t>
            </a:r>
            <a:r>
              <a:rPr lang="en-US" dirty="0" smtClean="0"/>
              <a:t>as </a:t>
            </a:r>
            <a:r>
              <a:rPr lang="en-US" dirty="0"/>
              <a:t>the result of a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26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a function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02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need to make a function?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Function name</a:t>
            </a:r>
          </a:p>
          <a:p>
            <a:pPr lvl="1"/>
            <a:r>
              <a:rPr lang="en-US" dirty="0" smtClean="0"/>
              <a:t>What you are going to call your function</a:t>
            </a:r>
          </a:p>
          <a:p>
            <a:pPr lvl="1"/>
            <a:r>
              <a:rPr lang="en-US" dirty="0" smtClean="0"/>
              <a:t>Logical, relevant, </a:t>
            </a:r>
            <a:r>
              <a:rPr lang="en-US" dirty="0"/>
              <a:t>descriptive </a:t>
            </a:r>
            <a:endParaRPr lang="en-US" dirty="0" smtClean="0"/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Inputs or arguments</a:t>
            </a:r>
          </a:p>
          <a:p>
            <a:pPr lvl="1"/>
            <a:r>
              <a:rPr lang="en-US" dirty="0" smtClean="0"/>
              <a:t>Data the function is going to manipulate</a:t>
            </a:r>
          </a:p>
          <a:p>
            <a:pPr lvl="1"/>
            <a:r>
              <a:rPr lang="en-US" dirty="0" smtClean="0"/>
              <a:t>Options for the function</a:t>
            </a:r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 body</a:t>
            </a:r>
          </a:p>
          <a:p>
            <a:pPr lvl="1"/>
            <a:r>
              <a:rPr lang="en-US" dirty="0" smtClean="0"/>
              <a:t>Code developed that performs a function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42649" y="1825625"/>
            <a:ext cx="2911151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NOTE</a:t>
            </a:r>
            <a:r>
              <a:rPr lang="en-US" sz="2400" dirty="0" smtClean="0"/>
              <a:t>: Do </a:t>
            </a:r>
            <a:r>
              <a:rPr lang="en-US" sz="2400" b="1" dirty="0" smtClean="0"/>
              <a:t>NOT</a:t>
            </a:r>
            <a:r>
              <a:rPr lang="en-US" sz="2400" dirty="0" smtClean="0"/>
              <a:t> name your function after a base utility in 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938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function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22680" y="3031820"/>
            <a:ext cx="7932575" cy="193899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function_name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&lt;- function(arg1, arg2) {</a:t>
            </a:r>
          </a:p>
          <a:p>
            <a:endParaRPr lang="en-US" sz="2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code_body</a:t>
            </a:r>
            <a:endParaRPr lang="en-US" sz="2400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6111" y="2115080"/>
            <a:ext cx="1698171" cy="36933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Function name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1995197" y="2484412"/>
            <a:ext cx="793101" cy="65703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37204" y="1764984"/>
            <a:ext cx="1642187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Function to </a:t>
            </a:r>
            <a:r>
              <a:rPr lang="en-US" smtClean="0"/>
              <a:t>create function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6895308" y="2411315"/>
            <a:ext cx="62990" cy="67923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" name="TextBox 13"/>
          <p:cNvSpPr txBox="1"/>
          <p:nvPr/>
        </p:nvSpPr>
        <p:spPr>
          <a:xfrm>
            <a:off x="8523515" y="1690688"/>
            <a:ext cx="2830285" cy="369332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Arguments for the functions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2"/>
          </p:cNvCxnSpPr>
          <p:nvPr/>
        </p:nvCxnSpPr>
        <p:spPr>
          <a:xfrm flipH="1">
            <a:off x="8388990" y="2060020"/>
            <a:ext cx="1549668" cy="65475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8" name="Right Brace 17"/>
          <p:cNvSpPr/>
          <p:nvPr/>
        </p:nvSpPr>
        <p:spPr>
          <a:xfrm rot="16200000">
            <a:off x="8185889" y="2018655"/>
            <a:ext cx="406203" cy="1880135"/>
          </a:xfrm>
          <a:prstGeom prst="rightBrace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10800000">
            <a:off x="2162546" y="3393373"/>
            <a:ext cx="355692" cy="1578675"/>
          </a:xfrm>
          <a:prstGeom prst="rightBrace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91419" y="4449253"/>
            <a:ext cx="1471127" cy="646331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Code body of the function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0"/>
            <a:endCxn id="20" idx="1"/>
          </p:cNvCxnSpPr>
          <p:nvPr/>
        </p:nvCxnSpPr>
        <p:spPr>
          <a:xfrm flipV="1">
            <a:off x="1426983" y="4182710"/>
            <a:ext cx="735563" cy="26654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9" name="TextBox 28"/>
          <p:cNvSpPr txBox="1"/>
          <p:nvPr/>
        </p:nvSpPr>
        <p:spPr>
          <a:xfrm>
            <a:off x="3715913" y="2345447"/>
            <a:ext cx="2106387" cy="369332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Denotes assignment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829953" y="2735245"/>
            <a:ext cx="496272" cy="40620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2149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pwr.t.test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8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461731"/>
            <a:ext cx="10812624" cy="311026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data1$var1 &lt;- (data1$var1 - mean(data1$var1))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data1$var2 &lt;- (data1$var2 - mean(data1$var2))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data1$var3 &lt;- (data1$var3 - mean(data1$var3))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data1$var4 &lt;- (data1$var4 - mean(data1$var3))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(data1$var4)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data1$var5 &lt;- (data1$var5 - mean(data1$var5))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(data1$var5)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data1$var6 &lt;- (data1$var6 - mean(data1$var6))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(data1$var6)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data1$var7 &lt;- (data1$var7 - mean(data1$var7))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(data1$var7)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data1$var8 &lt;- (data1$var8 - mean(data1$var7))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(data1$var8)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data1$var9 &lt;- (data1$var9 - mean(data1$var8))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(data1$var9)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data1$var10 &lt;- (data1$var10 - mean(data1$var10))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(data1$var10)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72273" y="4706849"/>
            <a:ext cx="6150429" cy="132343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z_score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&lt;- function(x) {</a:t>
            </a: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zscore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&lt;- (x - mean(x))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/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(x)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zscore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24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make some functions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8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0914" y="1443071"/>
            <a:ext cx="6270171" cy="199992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data1$var1 &lt;- (data1$var1 - mean(data1$var1)) /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(data1$var1)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data1$var2 &lt;- (data1$var2 - mean(data1$var2)) /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(data1$var2)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data1$var3 &lt;- (data1$var3 - mean(data1$var3)) /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(data1$var3)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data1$var4 &lt;- (data1$var4 - mean(data1$var3)) /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(data1$var4)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data1$var5 &lt;- (data1$var5 - mean(data1$var5)) /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(data1$var5)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data1$var6 &lt;- (data1$var6 - mean(data1$var6)) /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(data1$var6)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data1$var7 &lt;- (data1$var7 - mean(data1$var7)) /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(data1$var7)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data1$var8 &lt;- (data1$var8 - mean(data1$var7)) /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(data1$var8)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data1$var9 &lt;- (data1$var9 - mean(data1$var8)) /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(data1$var9)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data1$var10 &lt;- (data1$var10 - mean(data1$var10)) /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(data1$var10)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20784" y="3442997"/>
            <a:ext cx="6150429" cy="132343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z_score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&lt;- function(x) {</a:t>
            </a: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zscore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&lt;- (x - </a:t>
            </a:r>
            <a:r>
              <a:rPr lang="en-US" sz="20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mean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(x))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/ </a:t>
            </a:r>
            <a:r>
              <a:rPr lang="en-US" sz="20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(x)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zscore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4899673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ean</a:t>
            </a:r>
            <a:r>
              <a:rPr lang="en-US" sz="2000" dirty="0" smtClean="0"/>
              <a:t> and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 smtClean="0"/>
              <a:t> are functions in 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They can be called within another function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Any function can work this way including user defined functions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Just have to ensure the function being called is already defined in the R environment</a:t>
            </a:r>
          </a:p>
        </p:txBody>
      </p:sp>
    </p:spTree>
    <p:extLst>
      <p:ext uri="{BB962C8B-B14F-4D97-AF65-F5344CB8AC3E}">
        <p14:creationId xmlns:p14="http://schemas.microsoft.com/office/powerpoint/2010/main" val="171375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7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syntax of writing a function including arguments and returning </a:t>
            </a:r>
          </a:p>
          <a:p>
            <a:r>
              <a:rPr lang="en-US" dirty="0" smtClean="0"/>
              <a:t>Learn scoping in the context of R</a:t>
            </a:r>
          </a:p>
          <a:p>
            <a:r>
              <a:rPr lang="en-US" dirty="0" smtClean="0"/>
              <a:t>Know how to integrate functions with the apply family</a:t>
            </a:r>
          </a:p>
          <a:p>
            <a:r>
              <a:rPr lang="en-US" dirty="0" smtClean="0"/>
              <a:t>Learn to incorporate error messages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5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call a function using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59020"/>
            <a:ext cx="10515600" cy="299732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add_numbers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(2,6)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Relies on position for matching</a:t>
            </a:r>
          </a:p>
          <a:p>
            <a:pPr lvl="2"/>
            <a:r>
              <a:rPr lang="en-US" b="1" i="1" dirty="0" smtClean="0">
                <a:ea typeface="Courier New" charset="0"/>
                <a:cs typeface="Courier New" charset="0"/>
              </a:rPr>
              <a:t>If not in correct order, it will be </a:t>
            </a:r>
            <a:r>
              <a:rPr lang="en-US" b="1" i="1" dirty="0" err="1" smtClean="0">
                <a:ea typeface="Courier New" charset="0"/>
                <a:cs typeface="Courier New" charset="0"/>
              </a:rPr>
              <a:t>mis</a:t>
            </a:r>
            <a:r>
              <a:rPr lang="en-US" b="1" i="1" dirty="0" smtClean="0">
                <a:ea typeface="Courier New" charset="0"/>
                <a:cs typeface="Courier New" charset="0"/>
              </a:rPr>
              <a:t>-assigned!</a:t>
            </a:r>
            <a:endParaRPr lang="en-US" b="1" i="1" dirty="0" smtClean="0"/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x=2 and y=6</a:t>
            </a:r>
          </a:p>
          <a:p>
            <a:pPr lvl="1"/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add_numbers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(y=2,x=6)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Matching on name 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Position not longer matters</a:t>
            </a:r>
            <a:endParaRPr lang="en-US" dirty="0">
              <a:ea typeface="Courier New" charset="0"/>
              <a:cs typeface="Courier New" charset="0"/>
            </a:endParaRPr>
          </a:p>
          <a:p>
            <a:endParaRPr lang="en-US" dirty="0" smtClean="0"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44281" y="1595535"/>
            <a:ext cx="6503437" cy="1569660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add_numbers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&lt;- function(x, y) {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	result &lt;- x + y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result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0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ways to call arguments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7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argument name ideal for functions with </a:t>
            </a:r>
            <a:r>
              <a:rPr lang="en-US" b="1" dirty="0" smtClean="0"/>
              <a:t>LOTS</a:t>
            </a:r>
            <a:r>
              <a:rPr lang="en-US" dirty="0" smtClean="0"/>
              <a:t> of arguments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006081"/>
            <a:ext cx="10515600" cy="3785652"/>
          </a:xfrm>
        </p:spPr>
        <p:txBody>
          <a:bodyPr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read.table(file, header = FALSE,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sep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"”,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quote = "\"'",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dec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".", numerals = c("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allow.loss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", "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warn.loss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", "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no.loss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"),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row.names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col.names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as.is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!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stringsAsFactors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na.strings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"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NA”,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colClasses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NA,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nrows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-1, skip = 0,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check.names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TRUE, fill = !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blank.lines.skip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strip.white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FALSE,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blank.lines.skip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TRUE,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comment.char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"#",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allowEscapes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FALSE, flush = FALSE,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stringsAsFactors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default.stringsAsFactors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(),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fileEncoding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"", encoding = "unknown", text,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skipNul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FALSE)</a:t>
            </a:r>
          </a:p>
        </p:txBody>
      </p:sp>
    </p:spTree>
    <p:extLst>
      <p:ext uri="{BB962C8B-B14F-4D97-AF65-F5344CB8AC3E}">
        <p14:creationId xmlns:p14="http://schemas.microsoft.com/office/powerpoint/2010/main" val="71504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argument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doesn’t care what you name arguments</a:t>
            </a:r>
          </a:p>
          <a:p>
            <a:r>
              <a:rPr lang="en-US" dirty="0" smtClean="0"/>
              <a:t>People do</a:t>
            </a:r>
          </a:p>
          <a:p>
            <a:r>
              <a:rPr lang="en-US" dirty="0" smtClean="0"/>
              <a:t>Logical, relevant, descriptive names</a:t>
            </a:r>
          </a:p>
          <a:p>
            <a:endParaRPr lang="en-US" dirty="0"/>
          </a:p>
          <a:p>
            <a:r>
              <a:rPr lang="en-US" dirty="0" smtClean="0"/>
              <a:t>Shorthand – commonly used short names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57500" y="4435867"/>
            <a:ext cx="6476999" cy="1754326"/>
          </a:xfrm>
          <a:prstGeom prst="rect">
            <a:avLst/>
          </a:prstGeom>
          <a:ln w="38100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x,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y, z</a:t>
            </a:r>
            <a:r>
              <a:rPr lang="en-US" dirty="0"/>
              <a:t>: </a:t>
            </a:r>
            <a:r>
              <a:rPr lang="en-US" dirty="0" smtClean="0"/>
              <a:t>vectors</a:t>
            </a:r>
            <a:endParaRPr lang="en-US" dirty="0"/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en-US" dirty="0"/>
              <a:t>: a vector of </a:t>
            </a:r>
            <a:r>
              <a:rPr lang="en-US" dirty="0" smtClean="0"/>
              <a:t>weights</a:t>
            </a:r>
            <a:endParaRPr lang="en-US" dirty="0"/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df</a:t>
            </a:r>
            <a:r>
              <a:rPr lang="en-US" dirty="0"/>
              <a:t>: a data </a:t>
            </a:r>
            <a:r>
              <a:rPr lang="en-US" dirty="0" smtClean="0"/>
              <a:t>frame</a:t>
            </a:r>
            <a:endParaRPr lang="en-US" dirty="0"/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 j</a:t>
            </a:r>
            <a:r>
              <a:rPr lang="en-US" dirty="0"/>
              <a:t>: numeric indices 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smtClean="0"/>
              <a:t>(</a:t>
            </a:r>
            <a:r>
              <a:rPr lang="en-US" dirty="0"/>
              <a:t>typically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smtClean="0"/>
              <a:t> is rows </a:t>
            </a:r>
            <a:r>
              <a:rPr lang="en-US" dirty="0"/>
              <a:t>and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j</a:t>
            </a:r>
            <a:r>
              <a:rPr lang="en-US" dirty="0" smtClean="0"/>
              <a:t> is columns)</a:t>
            </a:r>
            <a:endParaRPr lang="en-US" dirty="0"/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dirty="0"/>
              <a:t>: length, or number of </a:t>
            </a:r>
            <a:r>
              <a:rPr lang="en-US" dirty="0" smtClean="0"/>
              <a:t>rows</a:t>
            </a:r>
            <a:endParaRPr lang="en-US" dirty="0"/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/>
              <a:t>: number of </a:t>
            </a:r>
            <a:r>
              <a:rPr lang="en-US" dirty="0" smtClean="0"/>
              <a:t>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99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28533"/>
            <a:ext cx="10515600" cy="2248429"/>
          </a:xfrm>
        </p:spPr>
        <p:txBody>
          <a:bodyPr/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add_numbers</a:t>
            </a:r>
            <a:r>
              <a:rPr lang="en-US" dirty="0" smtClean="0"/>
              <a:t> has no default values for arguments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en-US" dirty="0" smtClean="0"/>
              <a:t> are not given, and ERROR occurs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44281" y="1870076"/>
            <a:ext cx="6503437" cy="1569660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add_numbers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&lt;- function(x, y) {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	result &lt;- x + y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result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7067"/>
            <a:ext cx="10515600" cy="3399895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read_table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ea typeface="Courier New" charset="0"/>
                <a:cs typeface="Courier New" charset="0"/>
              </a:rPr>
              <a:t>has a number of default values for arguments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EXAMPLE: If you do not specify a value for the argument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header</a:t>
            </a:r>
            <a:r>
              <a:rPr lang="en-US" dirty="0" smtClean="0">
                <a:ea typeface="Courier New" charset="0"/>
                <a:cs typeface="Courier New" charset="0"/>
              </a:rPr>
              <a:t>, the default value (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en-US" dirty="0" smtClean="0">
                <a:ea typeface="Courier New" charset="0"/>
                <a:cs typeface="Courier New" charset="0"/>
              </a:rPr>
              <a:t> meaning there is no header) is used</a:t>
            </a:r>
          </a:p>
          <a:p>
            <a:r>
              <a:rPr lang="en-US" dirty="0" smtClean="0">
                <a:ea typeface="Courier New" charset="0"/>
                <a:cs typeface="Courier New" charset="0"/>
              </a:rPr>
              <a:t>Defaults are very useful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Assume a common occurrence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Means with large number of arguments </a:t>
            </a:r>
            <a:r>
              <a:rPr lang="en-US" b="1" u="sng" dirty="0" smtClean="0">
                <a:ea typeface="Courier New" charset="0"/>
                <a:cs typeface="Courier New" charset="0"/>
              </a:rPr>
              <a:t>NOT ALL </a:t>
            </a:r>
            <a:r>
              <a:rPr lang="en-US" dirty="0" smtClean="0">
                <a:ea typeface="Courier New" charset="0"/>
                <a:cs typeface="Courier New" charset="0"/>
              </a:rPr>
              <a:t>have to be specified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Reduces typing and ERRORs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4867" y="1928285"/>
            <a:ext cx="11362266" cy="400110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read.table(file, header = FALSE,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sep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"",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quote = "\"'",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dec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".", </a:t>
            </a:r>
            <a:r>
              <a:rPr lang="is-IS" sz="20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5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94667"/>
            <a:ext cx="10515600" cy="2282295"/>
          </a:xfrm>
        </p:spPr>
        <p:txBody>
          <a:bodyPr>
            <a:normAutofit/>
          </a:bodyPr>
          <a:lstStyle/>
          <a:p>
            <a:r>
              <a:rPr lang="en-US" smtClean="0">
                <a:ea typeface="Courier New" charset="0"/>
                <a:cs typeface="Courier New" charset="0"/>
              </a:rPr>
              <a:t>Is </a:t>
            </a:r>
            <a:r>
              <a:rPr lang="en-US" dirty="0" smtClean="0">
                <a:ea typeface="Courier New" charset="0"/>
                <a:cs typeface="Courier New" charset="0"/>
              </a:rPr>
              <a:t>there a useful default that we could add here to improve this code?</a:t>
            </a:r>
          </a:p>
          <a:p>
            <a:r>
              <a:rPr lang="en-US" dirty="0" smtClean="0"/>
              <a:t>Something that might reduce the number of errors that may occur?</a:t>
            </a:r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20785" y="1910828"/>
            <a:ext cx="6150429" cy="132343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z_score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&lt;- function(x) {</a:t>
            </a: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zscore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&lt;- (x - mean(x))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/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(x)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zscore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8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454407"/>
            <a:ext cx="10515600" cy="2282295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Courier New" charset="0"/>
                <a:cs typeface="Courier New" charset="0"/>
              </a:rPr>
              <a:t>Adding the option for what to do with missing data (NA values) will increase the utility of the function and reduce the number of errors</a:t>
            </a:r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20784" y="1731460"/>
            <a:ext cx="6150429" cy="132343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z_score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&lt;- function(x) {</a:t>
            </a: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zscore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&lt;- (x - mean(x))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/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(x)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zscore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865" y="4595554"/>
            <a:ext cx="10854266" cy="132343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z_score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&lt;- function(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x,missing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=TRUE) {</a:t>
            </a: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zscore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&lt;- (x - mean(x,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na.rm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=missing))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/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(x,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na.rm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=missing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zscore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78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with setting defaults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Ellipsis as an argument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0514"/>
          </a:xfrm>
        </p:spPr>
        <p:txBody>
          <a:bodyPr>
            <a:normAutofit/>
          </a:bodyPr>
          <a:lstStyle/>
          <a:p>
            <a:r>
              <a:rPr lang="is-IS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</a:p>
          <a:p>
            <a:pPr lvl="1"/>
            <a:r>
              <a:rPr lang="is-IS" dirty="0" smtClean="0"/>
              <a:t>Increase flexiblity in function inputs</a:t>
            </a:r>
          </a:p>
          <a:p>
            <a:pPr lvl="1"/>
            <a:r>
              <a:rPr lang="is-IS" dirty="0" smtClean="0"/>
              <a:t>Do not have to list all the inputs for built in commands</a:t>
            </a:r>
          </a:p>
          <a:p>
            <a:pPr lvl="2"/>
            <a:r>
              <a:rPr lang="en-US" dirty="0" smtClean="0"/>
              <a:t>I</a:t>
            </a:r>
            <a:r>
              <a:rPr lang="is-IS" dirty="0" smtClean="0"/>
              <a:t>nputs can get “passed along” using the ...</a:t>
            </a:r>
          </a:p>
          <a:p>
            <a:pPr lvl="2"/>
            <a:r>
              <a:rPr lang="is-IS" dirty="0" smtClean="0"/>
              <a:t>Don’t have to write explictly for every single input if using default commands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7266" y="4464341"/>
            <a:ext cx="8677468" cy="1200329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make_histogram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&lt;- function(data, color, ...) {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hist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(data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col=color, </a:t>
            </a:r>
            <a:r>
              <a:rPr lang="is-IS" dirty="0" smtClean="0">
                <a:latin typeface="Courier New" charset="0"/>
                <a:ea typeface="Courier New" charset="0"/>
                <a:cs typeface="Courier New" charset="0"/>
              </a:rPr>
              <a:t>…)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make_histogram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(data1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[,1], "red", breaks=10, border = "green")</a:t>
            </a:r>
          </a:p>
        </p:txBody>
      </p:sp>
    </p:spTree>
    <p:extLst>
      <p:ext uri="{BB962C8B-B14F-4D97-AF65-F5344CB8AC3E}">
        <p14:creationId xmlns:p14="http://schemas.microsoft.com/office/powerpoint/2010/main" val="81603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Learned about tidy data and how to create it</a:t>
            </a:r>
          </a:p>
          <a:p>
            <a:pPr lvl="1"/>
            <a:r>
              <a:rPr lang="en-US" dirty="0" smtClean="0"/>
              <a:t>How vital it is to look at your data!</a:t>
            </a:r>
          </a:p>
          <a:p>
            <a:r>
              <a:rPr lang="en-US" dirty="0" smtClean="0"/>
              <a:t>Working with missing data</a:t>
            </a:r>
          </a:p>
          <a:p>
            <a:r>
              <a:rPr lang="en-US" dirty="0" smtClean="0"/>
              <a:t>Various ways to join datasets together</a:t>
            </a:r>
          </a:p>
          <a:p>
            <a:r>
              <a:rPr lang="en-US" dirty="0" err="1" smtClean="0"/>
              <a:t>dplyr</a:t>
            </a:r>
            <a:r>
              <a:rPr lang="en-US" dirty="0" smtClean="0"/>
              <a:t> package for data manipulation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7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 ellipsis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5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07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from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54563"/>
          </a:xfrm>
        </p:spPr>
        <p:txBody>
          <a:bodyPr/>
          <a:lstStyle/>
          <a:p>
            <a:r>
              <a:rPr lang="en-US" dirty="0" smtClean="0"/>
              <a:t>Will not return variable defined in function </a:t>
            </a:r>
          </a:p>
          <a:p>
            <a:r>
              <a:rPr lang="en-US" dirty="0" smtClean="0"/>
              <a:t>Return last line where not assigning variable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return()</a:t>
            </a:r>
            <a:r>
              <a:rPr lang="en-US" dirty="0" smtClean="0">
                <a:ea typeface="Courier New" charset="0"/>
                <a:cs typeface="Courier New" charset="0"/>
              </a:rPr>
              <a:t>to be explicit about what is returned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57385" y="3237974"/>
            <a:ext cx="4988682" cy="830997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z_score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&lt;- function(x) {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zscore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&lt;- (x - mean(x)) /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(x)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7385" y="4152151"/>
            <a:ext cx="4988682" cy="1077218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z_score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&lt;- function(x) {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zscore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&lt;- (x - mean(x))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/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(x)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zscore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7385" y="5312550"/>
            <a:ext cx="4988682" cy="1077218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z_score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&lt;- function(x) {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zscore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&lt;- (x - mean(x))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/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(x)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return(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zscore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62666" y="3468806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Nothing returned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62666" y="4506094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zscore</a:t>
            </a:r>
            <a:r>
              <a:rPr lang="en-US" dirty="0" smtClean="0"/>
              <a:t> returned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62666" y="5666160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zscore</a:t>
            </a:r>
            <a:r>
              <a:rPr lang="en-US" dirty="0" smtClean="0"/>
              <a:t> returned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6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multiple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26908"/>
          </a:xfrm>
        </p:spPr>
        <p:txBody>
          <a:bodyPr/>
          <a:lstStyle/>
          <a:p>
            <a:r>
              <a:rPr lang="en-US" dirty="0" smtClean="0"/>
              <a:t>Can return multiple different things from a function</a:t>
            </a:r>
          </a:p>
          <a:p>
            <a:endParaRPr lang="en-US" dirty="0"/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return(list(plot, table))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Returns both the object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plot</a:t>
            </a:r>
            <a:r>
              <a:rPr lang="en-US" dirty="0" smtClean="0">
                <a:ea typeface="Courier New" charset="0"/>
                <a:cs typeface="Courier New" charset="0"/>
              </a:rPr>
              <a:t> and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table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6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Returns 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7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2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774872" y="1493163"/>
            <a:ext cx="5056909" cy="4773493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R Environment</a:t>
            </a:r>
          </a:p>
          <a:p>
            <a:pPr algn="ctr"/>
            <a:endParaRPr lang="en-US" dirty="0" smtClean="0"/>
          </a:p>
          <a:p>
            <a:pPr algn="ctr"/>
            <a:r>
              <a:rPr lang="en-US" sz="1400" dirty="0"/>
              <a:t>P</a:t>
            </a:r>
            <a:r>
              <a:rPr lang="en-US" sz="1400" dirty="0" smtClean="0"/>
              <a:t>ackages</a:t>
            </a:r>
            <a:endParaRPr lang="en-US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7119256" y="2740553"/>
            <a:ext cx="4376057" cy="3219061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Script Environment</a:t>
            </a:r>
          </a:p>
          <a:p>
            <a:pPr algn="ctr"/>
            <a:endParaRPr lang="en-US" dirty="0"/>
          </a:p>
          <a:p>
            <a:pPr algn="ctr"/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y &lt;- 10</a:t>
            </a:r>
          </a:p>
          <a:p>
            <a:pPr algn="ctr"/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add_squared_numbers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&lt;- function(x)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algn="ctr"/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add_squared_numbers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(6)</a:t>
            </a:r>
          </a:p>
          <a:p>
            <a:pPr algn="ctr"/>
            <a:r>
              <a:rPr lang="en-US" sz="11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endParaRPr lang="en-US" sz="11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lexical</a:t>
            </a:r>
            <a:r>
              <a:rPr lang="en-US" b="1" dirty="0" smtClean="0"/>
              <a:t> </a:t>
            </a:r>
            <a:r>
              <a:rPr lang="en-US" dirty="0" smtClean="0"/>
              <a:t>scoping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4146063"/>
            <a:ext cx="5591437" cy="20308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function is its own working environment</a:t>
            </a:r>
          </a:p>
          <a:p>
            <a:pPr lvl="1"/>
            <a:r>
              <a:rPr lang="en-US" dirty="0" smtClean="0"/>
              <a:t>R looks for objects here first</a:t>
            </a:r>
          </a:p>
          <a:p>
            <a:pPr lvl="1"/>
            <a:r>
              <a:rPr lang="en-US" dirty="0" smtClean="0"/>
              <a:t>Not found look for in environment function created it</a:t>
            </a:r>
          </a:p>
          <a:p>
            <a:pPr lvl="1"/>
            <a:r>
              <a:rPr lang="en-US" dirty="0" smtClean="0"/>
              <a:t>Variables not returned not accessible outside the function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36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464488" y="4113000"/>
            <a:ext cx="3685591" cy="1420985"/>
          </a:xfrm>
          <a:prstGeom prst="round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Function Environment</a:t>
            </a:r>
          </a:p>
          <a:p>
            <a:pPr algn="ctr"/>
            <a:endParaRPr lang="en-US" dirty="0" smtClean="0"/>
          </a:p>
          <a:p>
            <a:pPr lvl="1"/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z &lt;- x * x    </a:t>
            </a:r>
          </a:p>
          <a:p>
            <a:pPr lvl="1"/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a &lt;- y * y    </a:t>
            </a:r>
          </a:p>
          <a:p>
            <a:pPr lvl="1"/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z + a</a:t>
            </a:r>
          </a:p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1902713"/>
            <a:ext cx="5236029" cy="2031325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y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&lt;- 10</a:t>
            </a: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add_squared_numbers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&lt;- function(x) {   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z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&lt;- x * x   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&lt;- y * y   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z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+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add_squared_numbers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(6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368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effects of 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59894" y="3950207"/>
            <a:ext cx="5181600" cy="2137064"/>
          </a:xfrm>
        </p:spPr>
        <p:txBody>
          <a:bodyPr>
            <a:noAutofit/>
          </a:bodyPr>
          <a:lstStyle/>
          <a:p>
            <a:r>
              <a:rPr lang="en-US" sz="2400" dirty="0" smtClean="0"/>
              <a:t>Variable described in a function not defined, R looks for it elsewhere</a:t>
            </a:r>
          </a:p>
          <a:p>
            <a:pPr lvl="1"/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en-US" sz="2000" dirty="0" smtClean="0"/>
              <a:t> is used in the function </a:t>
            </a:r>
          </a:p>
          <a:p>
            <a:pPr lvl="1"/>
            <a:r>
              <a:rPr lang="en-US" sz="2000" dirty="0" smtClean="0"/>
              <a:t>If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en-US" sz="2000" dirty="0" smtClean="0"/>
              <a:t> not defined in the R environment, an error occurs</a:t>
            </a:r>
            <a:endParaRPr lang="en-US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48478" y="3950207"/>
            <a:ext cx="5181600" cy="213706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z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sz="2400" dirty="0" smtClean="0"/>
              <a:t> only exist in the function</a:t>
            </a:r>
          </a:p>
          <a:p>
            <a:r>
              <a:rPr lang="en-US" sz="2400" dirty="0" smtClean="0"/>
              <a:t>These variable are not accessible outside the function</a:t>
            </a:r>
          </a:p>
          <a:p>
            <a:r>
              <a:rPr lang="en-US" sz="2400" dirty="0" smtClean="0"/>
              <a:t>They are not returned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37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0506" y="1756003"/>
            <a:ext cx="5377544" cy="1754326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add_squared_numbers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&lt;- function(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x,y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 {   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z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&lt;- x * x   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&lt;- y * y   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z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+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add_squared_numbers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(6,10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1665" y="1617503"/>
            <a:ext cx="5138057" cy="2031325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y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&lt;- 10</a:t>
            </a: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add_squared_numbers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&lt;- function(x) {   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z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&lt;- x * x   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&lt;- y * y   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z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+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add_squared_numbers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(6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047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issues arising from 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Describes where, not when, to look for a value</a:t>
            </a:r>
          </a:p>
          <a:p>
            <a:pPr lvl="1"/>
            <a:r>
              <a:rPr lang="en-US" dirty="0"/>
              <a:t>Possible return value of function is when you call </a:t>
            </a:r>
            <a:r>
              <a:rPr lang="en-US" dirty="0" smtClean="0"/>
              <a:t>it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Functions should </a:t>
            </a:r>
            <a:r>
              <a:rPr lang="en-US" b="1" u="sng" dirty="0" smtClean="0"/>
              <a:t>NEVER</a:t>
            </a:r>
            <a:r>
              <a:rPr lang="en-US" dirty="0" smtClean="0"/>
              <a:t> depend on variables other than the arguments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38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48339" y="2751798"/>
            <a:ext cx="5236029" cy="2246769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y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&lt;- 10</a:t>
            </a:r>
          </a:p>
          <a:p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add_squared_numbers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&lt;- function(x) {   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z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&lt;- x * x   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a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&lt;- y * y   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z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+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a</a:t>
            </a:r>
          </a:p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add_squared_numbers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(6)</a:t>
            </a:r>
          </a:p>
          <a:p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y &lt;-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30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add_squared_numbers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(6)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how scoping works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7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function?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998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Revisiting the apply family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63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anonymous functions?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Unnamed functions</a:t>
            </a:r>
          </a:p>
          <a:p>
            <a:endParaRPr lang="en-US" dirty="0" smtClean="0"/>
          </a:p>
          <a:p>
            <a:r>
              <a:rPr lang="en-US" dirty="0" smtClean="0">
                <a:ea typeface="Courier New" charset="0"/>
                <a:cs typeface="Courier New" charset="0"/>
              </a:rPr>
              <a:t>Format is different 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Need to wrap the entire function in parenthesis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(function(x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cody_body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)(input)</a:t>
            </a:r>
          </a:p>
          <a:p>
            <a:pPr lvl="2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function(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x,y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x +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y)(2,6)</a:t>
            </a:r>
          </a:p>
          <a:p>
            <a:pPr lvl="2"/>
            <a:endParaRPr lang="en-US" dirty="0"/>
          </a:p>
          <a:p>
            <a:r>
              <a:rPr lang="en-US" dirty="0" smtClean="0"/>
              <a:t>Usually wrapped up in the apply family of commands 	</a:t>
            </a:r>
            <a:endParaRPr lang="en-US" dirty="0"/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apply(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mtcars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2, function(x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 length(unique(x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)))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NOTE: function </a:t>
            </a:r>
            <a:r>
              <a:rPr lang="en-US" b="1" u="sng" dirty="0" smtClean="0">
                <a:ea typeface="Courier New" charset="0"/>
                <a:cs typeface="Courier New" charset="0"/>
              </a:rPr>
              <a:t>not</a:t>
            </a:r>
            <a:r>
              <a:rPr lang="en-US" dirty="0" smtClean="0">
                <a:ea typeface="Courier New" charset="0"/>
                <a:cs typeface="Courier New" charset="0"/>
              </a:rPr>
              <a:t> wrapped in parenthesis () here, but can be without error</a:t>
            </a:r>
          </a:p>
          <a:p>
            <a:pPr lvl="2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2"/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41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11633" y="2150534"/>
            <a:ext cx="314113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 do not recommended these unless combined with the apply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202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Lecture 2 on R</a:t>
            </a:r>
            <a:br>
              <a:rPr lang="en-US" dirty="0" smtClean="0"/>
            </a:br>
            <a:r>
              <a:rPr lang="en-US" dirty="0" smtClean="0"/>
              <a:t>Add in your </a:t>
            </a:r>
            <a:r>
              <a:rPr lang="en-US" b="1" i="1" dirty="0" smtClean="0"/>
              <a:t>own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2230015"/>
            <a:ext cx="10883537" cy="3946947"/>
          </a:xfrm>
        </p:spPr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apply(iris[,1:4],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2,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function(x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 length(x[x&lt;0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]))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apply(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iris[,1:4],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function(x) mean(x[x&gt;0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]))</a:t>
            </a:r>
          </a:p>
          <a:p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apply(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iris[,1:4],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2,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my_function_I_created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More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420B-42F8-5941-A1F2-D13B4AAE00C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3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using </a:t>
            </a:r>
            <a:r>
              <a:rPr lang="en-US" dirty="0" err="1" smtClean="0"/>
              <a:t>lapply</a:t>
            </a:r>
            <a:r>
              <a:rPr lang="en-US" dirty="0" smtClean="0"/>
              <a:t> family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43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40814" y="1734343"/>
            <a:ext cx="7213343" cy="2289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data1$var1 &lt;- (data1$var1 - mean(data1$var1)) /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(data1$var1)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data1$var2 &lt;- (data1$var2 - mean(data1$var2)) /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(data1$var2)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data1$var3 &lt;- (data1$var3 - mean(data1$var3)) /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(data1$var3)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data1$var4 &lt;- (data1$var4 - mean(data1$var3)) /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(data1$var4)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data1$var5 &lt;- (data1$var5 - mean(data1$var5)) /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(data1$var5)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data1$var6 &lt;- (data1$var6 - mean(data1$var6)) /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(data1$var6)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data1$var7 &lt;- (data1$var7 - mean(data1$var7)) /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(data1$var7)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data1$var8 &lt;- (data1$var8 - mean(data1$var7)) /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(data1$var8)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data1$var9 &lt;- (data1$var9 - mean(data1$var8)) /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(data1$var9)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data1$var10 &lt;- (data1$var10 - mean(data1$var10)) /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(data1$var10)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6110" y="4228689"/>
            <a:ext cx="6942752" cy="1631216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z_score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&lt;- function(x) {</a:t>
            </a: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zscore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&lt;- (x - mean(x))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/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(x)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zscore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data2 &lt;- apply(data1, 2,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z_score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))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own functions into the apply family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functions from other scripts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9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 1 on R</a:t>
            </a:r>
          </a:p>
          <a:p>
            <a:pPr lvl="1"/>
            <a:r>
              <a:rPr lang="en-US" dirty="0" smtClean="0"/>
              <a:t>“</a:t>
            </a:r>
            <a:r>
              <a:rPr lang="en-US" u="sng" dirty="0"/>
              <a:t>Separate function definition and </a:t>
            </a:r>
            <a:r>
              <a:rPr lang="en-US" u="sng" dirty="0" smtClean="0"/>
              <a:t>application</a:t>
            </a:r>
            <a:r>
              <a:rPr lang="en-US" dirty="0" smtClean="0"/>
              <a:t>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Pull out functions for code and save them in a central location</a:t>
            </a:r>
          </a:p>
          <a:p>
            <a:r>
              <a:rPr lang="en-US" dirty="0" smtClean="0"/>
              <a:t>Increases reuse of functions</a:t>
            </a:r>
          </a:p>
          <a:p>
            <a:pPr lvl="1"/>
            <a:r>
              <a:rPr lang="en-US" dirty="0" smtClean="0"/>
              <a:t>Saves re-writing what you have already written!</a:t>
            </a:r>
          </a:p>
          <a:p>
            <a:endParaRPr lang="en-US" dirty="0"/>
          </a:p>
          <a:p>
            <a:r>
              <a:rPr lang="en-US" dirty="0" smtClean="0"/>
              <a:t>Save function scripts separately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genome_power_analysis.R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1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functions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source(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genome_power_analysis.R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ea typeface="Courier New" charset="0"/>
                <a:cs typeface="Courier New" charset="0"/>
              </a:rPr>
              <a:t>In code, call function as you normally would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genome_power_analysis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(10000, 0.05, 1.1)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6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a called function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3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fancier	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7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used a LOT of functions already</a:t>
            </a:r>
          </a:p>
          <a:p>
            <a:pPr lvl="1"/>
            <a:r>
              <a:rPr lang="en-US" dirty="0" smtClean="0"/>
              <a:t>Built in functions</a:t>
            </a:r>
          </a:p>
          <a:p>
            <a:pPr lvl="2"/>
            <a:r>
              <a:rPr lang="en-US" dirty="0" smtClean="0"/>
              <a:t>mean()</a:t>
            </a:r>
          </a:p>
          <a:p>
            <a:pPr lvl="2"/>
            <a:r>
              <a:rPr lang="en-US" dirty="0" err="1" smtClean="0"/>
              <a:t>sd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read.table()</a:t>
            </a:r>
          </a:p>
          <a:p>
            <a:pPr lvl="1"/>
            <a:r>
              <a:rPr lang="en-US" dirty="0" smtClean="0"/>
              <a:t>From packages</a:t>
            </a:r>
          </a:p>
          <a:p>
            <a:pPr lvl="2"/>
            <a:r>
              <a:rPr lang="en-US" dirty="0" smtClean="0"/>
              <a:t>separate()</a:t>
            </a:r>
          </a:p>
          <a:p>
            <a:pPr lvl="2"/>
            <a:r>
              <a:rPr lang="en-US" dirty="0" smtClean="0"/>
              <a:t>gather()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These are all functions written in 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95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checks and error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Integrate in checks to ensure inputs are the correct type/format</a:t>
            </a:r>
          </a:p>
          <a:p>
            <a:pPr lvl="1"/>
            <a:r>
              <a:rPr lang="en-US" dirty="0" smtClean="0"/>
              <a:t>If adding numbers, want inputs to be numbers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Set pre-condition that inputs must meet before function runs</a:t>
            </a:r>
          </a:p>
          <a:p>
            <a:endParaRPr lang="en-US" dirty="0"/>
          </a:p>
          <a:p>
            <a:r>
              <a:rPr lang="en-US" dirty="0" smtClean="0"/>
              <a:t>Allow user to write informative and meaningful errors messages</a:t>
            </a:r>
          </a:p>
          <a:p>
            <a:pPr lvl="1"/>
            <a:r>
              <a:rPr lang="en-US" dirty="0" smtClean="0"/>
              <a:t>Better error messages enable the person using your code to know where they went wrong, and how they can fix it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methods to achieve the same thing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51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04243" y="4269740"/>
            <a:ext cx="6030297" cy="1846659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add_squared_numbers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&lt;- function(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x,y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stopifnot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is.numeric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(x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is.numeric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(y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z &lt;- x * x 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a &lt;- y * y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z + a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add_squared_numbers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dog",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28054" y="1690688"/>
            <a:ext cx="7725746" cy="233910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add_squared_numbers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&lt;- function(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x,y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if (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is.numeric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(x) == FALSE |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is.numeric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(y) == FALSE) {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stop("‘x’ and ‘y’ must be numbers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z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&lt;- x * x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a &lt;- y * y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z +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a</a:t>
            </a:r>
          </a:p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add_squared_numbers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dog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,10)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7137" y="4869903"/>
            <a:ext cx="2463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stopifnot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smtClean="0"/>
              <a:t>checks every argument is true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5901" y="2260074"/>
            <a:ext cx="3125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stop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smtClean="0"/>
              <a:t>used with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dirty="0" smtClean="0"/>
              <a:t>–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if </a:t>
            </a:r>
            <a:r>
              <a:rPr lang="en-US" dirty="0" smtClean="0"/>
              <a:t>checks a condition, and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stop</a:t>
            </a:r>
            <a:r>
              <a:rPr lang="en-US" dirty="0" smtClean="0"/>
              <a:t> outputs the error message if condition meet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3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 of error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warning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Difference warnings do not kill the function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Function will run to completion and output result as well as the warning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assert_that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From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assertthat</a:t>
            </a:r>
            <a:r>
              <a:rPr lang="en-US" dirty="0" smtClean="0">
                <a:ea typeface="Courier New" charset="0"/>
                <a:cs typeface="Courier New" charset="0"/>
              </a:rPr>
              <a:t> package 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Works like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stopifnot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Assert that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dirty="0" smtClean="0">
                <a:ea typeface="Courier New" charset="0"/>
                <a:cs typeface="Courier New" charset="0"/>
              </a:rPr>
              <a:t> is a character, or a certain length, </a:t>
            </a:r>
            <a:r>
              <a:rPr lang="en-US" dirty="0" err="1" smtClean="0">
                <a:ea typeface="Courier New" charset="0"/>
                <a:cs typeface="Courier New" charset="0"/>
              </a:rPr>
              <a:t>etc</a:t>
            </a:r>
            <a:r>
              <a:rPr lang="is-IS" dirty="0" smtClean="0">
                <a:ea typeface="Courier New" charset="0"/>
                <a:cs typeface="Courier New" charset="0"/>
              </a:rPr>
              <a:t>…</a:t>
            </a:r>
            <a:endParaRPr lang="en-US" dirty="0" smtClean="0"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9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Writing Functions - R - Medic Masters 2017/2018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Write a function if you have copied and pasted more than twice!</a:t>
            </a:r>
          </a:p>
          <a:p>
            <a:r>
              <a:rPr lang="en-US" dirty="0" smtClean="0"/>
              <a:t>Functions are like any other object in R</a:t>
            </a:r>
          </a:p>
          <a:p>
            <a:r>
              <a:rPr lang="en-US" dirty="0"/>
              <a:t>Functions should </a:t>
            </a:r>
            <a:r>
              <a:rPr lang="en-US" b="1" u="sng" dirty="0"/>
              <a:t>NEVER</a:t>
            </a:r>
            <a:r>
              <a:rPr lang="en-US" dirty="0"/>
              <a:t> depend on variables other than the arguments</a:t>
            </a:r>
          </a:p>
          <a:p>
            <a:pPr lvl="1"/>
            <a:r>
              <a:rPr lang="en-US" dirty="0"/>
              <a:t>Because of the effect of lexical scoping in </a:t>
            </a:r>
            <a:r>
              <a:rPr lang="en-US" dirty="0" smtClean="0"/>
              <a:t>R</a:t>
            </a:r>
          </a:p>
          <a:p>
            <a:r>
              <a:rPr lang="en-US" dirty="0" smtClean="0"/>
              <a:t>Arguments can have defaults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return()</a:t>
            </a:r>
            <a:r>
              <a:rPr lang="en-US" dirty="0" smtClean="0"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to return information from faction </a:t>
            </a:r>
          </a:p>
          <a:p>
            <a:r>
              <a:rPr lang="en-US" dirty="0" smtClean="0"/>
              <a:t>Create highly reusable functions by pulling them out of code and saving them as separate files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source(/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path_to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_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function/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function.R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dirty="0" smtClean="0"/>
              <a:t>to call function from script </a:t>
            </a:r>
          </a:p>
          <a:p>
            <a:r>
              <a:rPr lang="en-US" dirty="0" smtClean="0"/>
              <a:t>Use checks to ensure good inputs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107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tips for function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</a:t>
            </a:r>
            <a:r>
              <a:rPr lang="en-US" dirty="0"/>
              <a:t>too long</a:t>
            </a:r>
          </a:p>
          <a:p>
            <a:r>
              <a:rPr lang="en-US" dirty="0" smtClean="0"/>
              <a:t>Do a single </a:t>
            </a:r>
            <a:r>
              <a:rPr lang="en-US" dirty="0"/>
              <a:t>operation</a:t>
            </a:r>
          </a:p>
          <a:p>
            <a:endParaRPr lang="en-US" dirty="0" smtClean="0"/>
          </a:p>
          <a:p>
            <a:r>
              <a:rPr lang="en-US" dirty="0" smtClean="0"/>
              <a:t>Function name are relevant, logical and </a:t>
            </a:r>
            <a:r>
              <a:rPr lang="en-US" dirty="0"/>
              <a:t>descriptive </a:t>
            </a:r>
            <a:endParaRPr lang="en-US" dirty="0" smtClean="0"/>
          </a:p>
          <a:p>
            <a:pPr lvl="1"/>
            <a:r>
              <a:rPr lang="en-US" dirty="0" smtClean="0"/>
              <a:t>Same for arguments!</a:t>
            </a:r>
          </a:p>
          <a:p>
            <a:r>
              <a:rPr lang="en-US" dirty="0" smtClean="0"/>
              <a:t>Most used arguments (like data) are first</a:t>
            </a:r>
          </a:p>
          <a:p>
            <a:r>
              <a:rPr lang="en-US" dirty="0" smtClean="0"/>
              <a:t>Less used arguments are toward the end </a:t>
            </a:r>
          </a:p>
          <a:p>
            <a:pPr lvl="1"/>
            <a:r>
              <a:rPr lang="en-US" dirty="0" smtClean="0"/>
              <a:t>Give them defaults!</a:t>
            </a:r>
          </a:p>
          <a:p>
            <a:r>
              <a:rPr lang="en-US" dirty="0" smtClean="0"/>
              <a:t>It is obvious what is being returned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5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Hadley Wickham’s Advanced R</a:t>
            </a:r>
          </a:p>
          <a:p>
            <a:pPr lvl="1"/>
            <a:r>
              <a:rPr lang="en-US" dirty="0"/>
              <a:t>Functions 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adv-r.had.co.nz/Functions.html</a:t>
            </a:r>
            <a:endParaRPr lang="en-US" dirty="0" smtClean="0"/>
          </a:p>
          <a:p>
            <a:pPr lvl="1"/>
            <a:r>
              <a:rPr lang="en-US" dirty="0" err="1" smtClean="0"/>
              <a:t>Functionals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adv-r.had.co.nz/Functionals.html</a:t>
            </a:r>
            <a:endParaRPr lang="en-US" dirty="0" smtClean="0"/>
          </a:p>
          <a:p>
            <a:pPr lvl="1"/>
            <a:r>
              <a:rPr lang="en-US" dirty="0"/>
              <a:t>Functional programming 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adv-r.had.co.nz/Functional-programming.html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Exception Debugging :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adv-r.had.co.nz/Exceptions-Debugging.html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0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code for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is open source</a:t>
            </a:r>
          </a:p>
          <a:p>
            <a:pPr lvl="1"/>
            <a:r>
              <a:rPr lang="en-US" dirty="0" smtClean="0"/>
              <a:t>means code behind all functions is available for review</a:t>
            </a:r>
          </a:p>
          <a:p>
            <a:pPr lvl="1"/>
            <a:endParaRPr lang="en-US" dirty="0"/>
          </a:p>
          <a:p>
            <a:r>
              <a:rPr lang="en-US" dirty="0" smtClean="0"/>
              <a:t>Some functions written in C or C++ to increase speed</a:t>
            </a:r>
          </a:p>
          <a:p>
            <a:pPr lvl="1"/>
            <a:r>
              <a:rPr lang="en-US" dirty="0"/>
              <a:t>A lot of built in functions (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mean</a:t>
            </a:r>
            <a:r>
              <a:rPr lang="en-US" dirty="0"/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dirty="0"/>
              <a:t>), and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dplyr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Not as easy to understand/interpret code if you don’t know C or C++</a:t>
            </a:r>
          </a:p>
          <a:p>
            <a:endParaRPr lang="en-US" dirty="0"/>
          </a:p>
          <a:p>
            <a:r>
              <a:rPr lang="en-US" dirty="0" smtClean="0"/>
              <a:t>Function name without () prints code to screen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read.table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10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functions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9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write you own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65108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BE LAZY!</a:t>
            </a:r>
          </a:p>
          <a:p>
            <a:pPr lvl="1"/>
            <a:r>
              <a:rPr lang="en-US" dirty="0" smtClean="0"/>
              <a:t>Writing the same code over and over again is annoying and time consuming</a:t>
            </a:r>
          </a:p>
          <a:p>
            <a:pPr lvl="1"/>
            <a:r>
              <a:rPr lang="en-US" dirty="0" smtClean="0"/>
              <a:t>Like saving scripts to avoid re-writing – write functions to avoid tedious work</a:t>
            </a:r>
          </a:p>
          <a:p>
            <a:r>
              <a:rPr lang="en-US" dirty="0" smtClean="0"/>
              <a:t>Copy and paste can let you DOWN!</a:t>
            </a:r>
          </a:p>
          <a:p>
            <a:pPr lvl="1"/>
            <a:r>
              <a:rPr lang="en-US" dirty="0" smtClean="0"/>
              <a:t>Are you sure you changed the names correctly in each part?</a:t>
            </a:r>
            <a:endParaRPr lang="en-US" dirty="0"/>
          </a:p>
          <a:p>
            <a:pPr lvl="1"/>
            <a:r>
              <a:rPr lang="en-US" dirty="0" smtClean="0"/>
              <a:t>If you need to make a change, how many times will you need to make?</a:t>
            </a:r>
          </a:p>
          <a:p>
            <a:r>
              <a:rPr lang="en-US" dirty="0" smtClean="0"/>
              <a:t>Store functions as separate code</a:t>
            </a:r>
          </a:p>
          <a:p>
            <a:pPr lvl="1"/>
            <a:r>
              <a:rPr lang="en-US" dirty="0" smtClean="0"/>
              <a:t>Wider utility across all your studies</a:t>
            </a:r>
          </a:p>
          <a:p>
            <a:pPr lvl="1"/>
            <a:r>
              <a:rPr lang="en-US" dirty="0" smtClean="0"/>
              <a:t>Logical and relevant naming – easier for cross project use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8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2105543"/>
            <a:ext cx="10812624" cy="311026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data1$var1 &lt;- (data1$var1 - mean(data1$var1))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data1$var2 &lt;- (data1$var2 - mean(data1$var2))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data1$var3 &lt;- (data1$var3 - mean(data1$var3))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data1$var4 &lt;- (data1$var4 - mean(data1$var3))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(data1$var4)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data1$var5 &lt;- (data1$var5 - mean(data1$var5))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(data1$var5)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data1$var6 &lt;- (data1$var6 - mean(data1$var6))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(data1$var6)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data1$var7 &lt;- (data1$var7 - mean(data1$var7))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(data1$var7)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data1$var8 &lt;- (data1$var8 - mean(data1$var7))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(data1$var8)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data1$var9 &lt;- (data1$var9 - mean(data1$var8))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(data1$var9)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data1$var10 &lt;- (data1$var10 - mean(data1$var10)) /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sd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(data1$var10)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Writing Functions - R - Medic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8F77-2026-6E46-BC20-8ECD99F993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13144</TotalTime>
  <Words>2733</Words>
  <Application>Microsoft Macintosh PowerPoint</Application>
  <PresentationFormat>Widescreen</PresentationFormat>
  <Paragraphs>550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Light</vt:lpstr>
      <vt:lpstr>Courier New</vt:lpstr>
      <vt:lpstr>Wingdings</vt:lpstr>
      <vt:lpstr>Office Theme</vt:lpstr>
      <vt:lpstr>Writing Functions</vt:lpstr>
      <vt:lpstr>Learning Objectives</vt:lpstr>
      <vt:lpstr>What we did last time</vt:lpstr>
      <vt:lpstr>What is a function?</vt:lpstr>
      <vt:lpstr>Functions in R</vt:lpstr>
      <vt:lpstr>Examine code for functions</vt:lpstr>
      <vt:lpstr>PRACTICAL</vt:lpstr>
      <vt:lpstr>Why write you own functions</vt:lpstr>
      <vt:lpstr>Classic example</vt:lpstr>
      <vt:lpstr>Classic example</vt:lpstr>
      <vt:lpstr>Functions can be treated like other R objects</vt:lpstr>
      <vt:lpstr>How to write a function</vt:lpstr>
      <vt:lpstr>What do you need to make a function?</vt:lpstr>
      <vt:lpstr>Components of a function</vt:lpstr>
      <vt:lpstr>PRACTICAL</vt:lpstr>
      <vt:lpstr>Classic example</vt:lpstr>
      <vt:lpstr>PRACTICAL</vt:lpstr>
      <vt:lpstr>Nested functions</vt:lpstr>
      <vt:lpstr>Arguments</vt:lpstr>
      <vt:lpstr>How to call a function using arguments</vt:lpstr>
      <vt:lpstr>PRACTICAL</vt:lpstr>
      <vt:lpstr>Using argument name ideal for functions with LOTS of arguments</vt:lpstr>
      <vt:lpstr>Choosing argument names</vt:lpstr>
      <vt:lpstr>Default arguments</vt:lpstr>
      <vt:lpstr>Default arguments</vt:lpstr>
      <vt:lpstr>Default arguments</vt:lpstr>
      <vt:lpstr>Default arguments</vt:lpstr>
      <vt:lpstr>PRACTICAL</vt:lpstr>
      <vt:lpstr>Ellipsis as an argument </vt:lpstr>
      <vt:lpstr>PRACTICAL</vt:lpstr>
      <vt:lpstr>Returning </vt:lpstr>
      <vt:lpstr>Output from functions</vt:lpstr>
      <vt:lpstr>Return multiple outputs</vt:lpstr>
      <vt:lpstr>PRACTICAL</vt:lpstr>
      <vt:lpstr>Scoping</vt:lpstr>
      <vt:lpstr>Understanding lexical scoping</vt:lpstr>
      <vt:lpstr>Understanding effects of scoping</vt:lpstr>
      <vt:lpstr>Potential issues arising from scoping</vt:lpstr>
      <vt:lpstr>PRACTICAL</vt:lpstr>
      <vt:lpstr>Revisiting the apply family</vt:lpstr>
      <vt:lpstr>What are anonymous functions?</vt:lpstr>
      <vt:lpstr>From Lecture 2 on R Add in your own functions</vt:lpstr>
      <vt:lpstr>Examples using lapply family</vt:lpstr>
      <vt:lpstr>PRACTICAL</vt:lpstr>
      <vt:lpstr>Calling functions from other scripts</vt:lpstr>
      <vt:lpstr>Good project management</vt:lpstr>
      <vt:lpstr>Calling functions in code</vt:lpstr>
      <vt:lpstr>PRACTICAL</vt:lpstr>
      <vt:lpstr>Getting fancier </vt:lpstr>
      <vt:lpstr>Creating checks and error messages</vt:lpstr>
      <vt:lpstr>Different methods to achieve the same thing</vt:lpstr>
      <vt:lpstr>Other types of error messages</vt:lpstr>
      <vt:lpstr>Wrapping Up</vt:lpstr>
      <vt:lpstr>Key points</vt:lpstr>
      <vt:lpstr>Good tips for function writing</vt:lpstr>
      <vt:lpstr>Further reading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Functions</dc:title>
  <dc:creator>Microsoft Office User</dc:creator>
  <cp:lastModifiedBy>Microsoft Office User</cp:lastModifiedBy>
  <cp:revision>71</cp:revision>
  <dcterms:created xsi:type="dcterms:W3CDTF">2017-04-26T09:12:51Z</dcterms:created>
  <dcterms:modified xsi:type="dcterms:W3CDTF">2017-07-07T14:12:41Z</dcterms:modified>
</cp:coreProperties>
</file>