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4108" r:id="rId1"/>
  </p:sldMasterIdLst>
  <p:notesMasterIdLst>
    <p:notesMasterId r:id="rId45"/>
  </p:notesMasterIdLst>
  <p:sldIdLst>
    <p:sldId id="256" r:id="rId2"/>
    <p:sldId id="361" r:id="rId3"/>
    <p:sldId id="362" r:id="rId4"/>
    <p:sldId id="360" r:id="rId5"/>
    <p:sldId id="366" r:id="rId6"/>
    <p:sldId id="257" r:id="rId7"/>
    <p:sldId id="258" r:id="rId8"/>
    <p:sldId id="349" r:id="rId9"/>
    <p:sldId id="288" r:id="rId10"/>
    <p:sldId id="289" r:id="rId11"/>
    <p:sldId id="335" r:id="rId12"/>
    <p:sldId id="259" r:id="rId13"/>
    <p:sldId id="340" r:id="rId14"/>
    <p:sldId id="350" r:id="rId15"/>
    <p:sldId id="293" r:id="rId16"/>
    <p:sldId id="297" r:id="rId17"/>
    <p:sldId id="298" r:id="rId18"/>
    <p:sldId id="299" r:id="rId19"/>
    <p:sldId id="336" r:id="rId20"/>
    <p:sldId id="337" r:id="rId21"/>
    <p:sldId id="290" r:id="rId22"/>
    <p:sldId id="291" r:id="rId23"/>
    <p:sldId id="341" r:id="rId24"/>
    <p:sldId id="302" r:id="rId25"/>
    <p:sldId id="303" r:id="rId26"/>
    <p:sldId id="352" r:id="rId27"/>
    <p:sldId id="321" r:id="rId28"/>
    <p:sldId id="322" r:id="rId29"/>
    <p:sldId id="330" r:id="rId30"/>
    <p:sldId id="331" r:id="rId31"/>
    <p:sldId id="329" r:id="rId32"/>
    <p:sldId id="332" r:id="rId33"/>
    <p:sldId id="353" r:id="rId34"/>
    <p:sldId id="323" r:id="rId35"/>
    <p:sldId id="324" r:id="rId36"/>
    <p:sldId id="325" r:id="rId37"/>
    <p:sldId id="326" r:id="rId38"/>
    <p:sldId id="327" r:id="rId39"/>
    <p:sldId id="339" r:id="rId40"/>
    <p:sldId id="328" r:id="rId41"/>
    <p:sldId id="365" r:id="rId42"/>
    <p:sldId id="344" r:id="rId43"/>
    <p:sldId id="35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Williams" initials="AW" lastIdx="4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16"/>
    <p:restoredTop sz="82048" autoAdjust="0"/>
  </p:normalViewPr>
  <p:slideViewPr>
    <p:cSldViewPr snapToGrid="0" snapToObjects="1">
      <p:cViewPr>
        <p:scale>
          <a:sx n="100" d="100"/>
          <a:sy n="100" d="100"/>
        </p:scale>
        <p:origin x="2088" y="816"/>
      </p:cViewPr>
      <p:guideLst/>
    </p:cSldViewPr>
  </p:slideViewPr>
  <p:notesTextViewPr>
    <p:cViewPr>
      <p:scale>
        <a:sx n="1" d="1"/>
        <a:sy n="1" d="1"/>
      </p:scale>
      <p:origin x="0" y="0"/>
    </p:cViewPr>
  </p:notesTextViewPr>
  <p:notesViewPr>
    <p:cSldViewPr snapToGrid="0" snapToObjects="1">
      <p:cViewPr varScale="1">
        <p:scale>
          <a:sx n="110" d="100"/>
          <a:sy n="110" d="100"/>
        </p:scale>
        <p:origin x="5312" y="168"/>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A35B9-04B3-4248-BCE7-86AFA384AB3E}" type="datetimeFigureOut">
              <a:rPr lang="en-US" smtClean="0"/>
              <a:t>8/8/17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0FAE-6306-EC4A-B56C-BDE4AFF21D75}" type="slidenum">
              <a:rPr lang="en-US" smtClean="0"/>
              <a:t>‹#›</a:t>
            </a:fld>
            <a:endParaRPr lang="en-US"/>
          </a:p>
        </p:txBody>
      </p:sp>
    </p:spTree>
    <p:extLst>
      <p:ext uri="{BB962C8B-B14F-4D97-AF65-F5344CB8AC3E}">
        <p14:creationId xmlns:p14="http://schemas.microsoft.com/office/powerpoint/2010/main" val="61975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910FAE-6306-EC4A-B56C-BDE4AFF21D75}" type="slidenum">
              <a:rPr lang="en-US" smtClean="0"/>
              <a:t>1</a:t>
            </a:fld>
            <a:endParaRPr lang="en-US"/>
          </a:p>
        </p:txBody>
      </p:sp>
    </p:spTree>
    <p:extLst>
      <p:ext uri="{BB962C8B-B14F-4D97-AF65-F5344CB8AC3E}">
        <p14:creationId xmlns:p14="http://schemas.microsoft.com/office/powerpoint/2010/main" val="9148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analogy that just came to me is the concept of floors and stairs. You go down a flight of stairs to get to a lower floor, where there may be things, including another set of stairs down. This would be useful when talking about relative paths later - go up a flight of stairs and then down the fire escape!</a:t>
            </a:r>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15</a:t>
            </a:fld>
            <a:endParaRPr lang="en-US"/>
          </a:p>
        </p:txBody>
      </p:sp>
    </p:spTree>
    <p:extLst>
      <p:ext uri="{BB962C8B-B14F-4D97-AF65-F5344CB8AC3E}">
        <p14:creationId xmlns:p14="http://schemas.microsoft.com/office/powerpoint/2010/main" val="45860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good couple of lifelines to mention at some point are $HOME and $USER. The former represents your home directory location and the latter could be useful when going to somewhere like /scratch/$USER on Raven.</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18</a:t>
            </a:fld>
            <a:endParaRPr lang="en-US"/>
          </a:p>
        </p:txBody>
      </p:sp>
    </p:spTree>
    <p:extLst>
      <p:ext uri="{BB962C8B-B14F-4D97-AF65-F5344CB8AC3E}">
        <p14:creationId xmlns:p14="http://schemas.microsoft.com/office/powerpoint/2010/main" val="236024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25</a:t>
            </a:fld>
            <a:endParaRPr lang="en-US"/>
          </a:p>
        </p:txBody>
      </p:sp>
    </p:spTree>
    <p:extLst>
      <p:ext uri="{BB962C8B-B14F-4D97-AF65-F5344CB8AC3E}">
        <p14:creationId xmlns:p14="http://schemas.microsoft.com/office/powerpoint/2010/main" val="6116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aren't going to be considered failures just because they don't go on to work in academia. </a:t>
            </a:r>
          </a:p>
          <a:p>
            <a:endParaRPr lang="en-US" dirty="0" smtClean="0"/>
          </a:p>
          <a:p>
            <a:r>
              <a:rPr lang="en-US" dirty="0" smtClean="0"/>
              <a:t>There are satisfying areas of research outside of universities, and the students had been so walled-in after three years that they couldn't see that fact.</a:t>
            </a:r>
          </a:p>
          <a:p>
            <a:endParaRPr lang="en-US" dirty="0" smtClean="0"/>
          </a:p>
          <a:p>
            <a:r>
              <a:rPr lang="en-US" dirty="0" smtClean="0"/>
              <a:t>AW used the fact that I used to work in the Met Office as an example, and did interesting research and had papers published</a:t>
            </a:r>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2</a:t>
            </a:fld>
            <a:endParaRPr lang="en-US"/>
          </a:p>
        </p:txBody>
      </p:sp>
    </p:spTree>
    <p:extLst>
      <p:ext uri="{BB962C8B-B14F-4D97-AF65-F5344CB8AC3E}">
        <p14:creationId xmlns:p14="http://schemas.microsoft.com/office/powerpoint/2010/main" val="21010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computer is a dumb tool like a hammer, just more complex. It can’t anticipate what you want, and can only respond to precise commands. So you need to be explicit in everything you do, and state exactly what is required in every circumstance. If you get the command wrong then the result will be different to what you expected, so always look at the computer’s response to your commands and think carefully about the differences between what you tried to get it to do and what it actually did do. The chances are that you didn’t express your intention correctly.</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4</a:t>
            </a:fld>
            <a:endParaRPr lang="en-US"/>
          </a:p>
        </p:txBody>
      </p:sp>
    </p:spTree>
    <p:extLst>
      <p:ext uri="{BB962C8B-B14F-4D97-AF65-F5344CB8AC3E}">
        <p14:creationId xmlns:p14="http://schemas.microsoft.com/office/powerpoint/2010/main" val="515015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always tell people not to be afraid of the machine. </a:t>
            </a:r>
          </a:p>
          <a:p>
            <a:endParaRPr lang="en-US" dirty="0" smtClean="0"/>
          </a:p>
          <a:p>
            <a:r>
              <a:rPr lang="en-US" dirty="0" smtClean="0"/>
              <a:t>I always tell people that if we've done our job correctly they shouldn't be able to break anything, so go ahead and try things out. </a:t>
            </a:r>
          </a:p>
          <a:p>
            <a:endParaRPr lang="en-US" dirty="0" smtClean="0"/>
          </a:p>
          <a:p>
            <a:r>
              <a:rPr lang="en-US" dirty="0" smtClean="0"/>
              <a:t>As you say, you learn interactively, and frequently by making mistakes. Ultimately, computers are fun!</a:t>
            </a:r>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6</a:t>
            </a:fld>
            <a:endParaRPr lang="en-US"/>
          </a:p>
        </p:txBody>
      </p:sp>
    </p:spTree>
    <p:extLst>
      <p:ext uri="{BB962C8B-B14F-4D97-AF65-F5344CB8AC3E}">
        <p14:creationId xmlns:p14="http://schemas.microsoft.com/office/powerpoint/2010/main" val="123111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910FAE-6306-EC4A-B56C-BDE4AFF21D75}" type="slidenum">
              <a:rPr lang="en-US" smtClean="0"/>
              <a:t>7</a:t>
            </a:fld>
            <a:endParaRPr lang="en-US"/>
          </a:p>
        </p:txBody>
      </p:sp>
    </p:spTree>
    <p:extLst>
      <p:ext uri="{BB962C8B-B14F-4D97-AF65-F5344CB8AC3E}">
        <p14:creationId xmlns:p14="http://schemas.microsoft.com/office/powerpoint/2010/main" val="192701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9</a:t>
            </a:fld>
            <a:endParaRPr lang="en-US"/>
          </a:p>
        </p:txBody>
      </p:sp>
    </p:spTree>
    <p:extLst>
      <p:ext uri="{BB962C8B-B14F-4D97-AF65-F5344CB8AC3E}">
        <p14:creationId xmlns:p14="http://schemas.microsoft.com/office/powerpoint/2010/main" val="721384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UNIX operating</a:t>
            </a:r>
            <a:r>
              <a:rPr lang="en-GB" baseline="0" dirty="0" smtClean="0"/>
              <a:t> systems come with a collection of tools for manipulating files and performing actions. </a:t>
            </a:r>
            <a:endParaRPr lang="en-GB" baseline="0" dirty="0" smtClean="0"/>
          </a:p>
          <a:p>
            <a:endParaRPr lang="en-GB" baseline="0" dirty="0" smtClean="0"/>
          </a:p>
          <a:p>
            <a:r>
              <a:rPr lang="en-GB" dirty="0" smtClean="0"/>
              <a:t>The </a:t>
            </a:r>
            <a:r>
              <a:rPr lang="en-GB" dirty="0" smtClean="0"/>
              <a:t>command line interface</a:t>
            </a:r>
            <a:r>
              <a:rPr lang="en-GB" baseline="0" dirty="0" smtClean="0"/>
              <a:t> allows you to issue commands to these tools, where they will be executed immediately. </a:t>
            </a:r>
            <a:endParaRPr lang="en-GB" baseline="0" dirty="0" smtClean="0"/>
          </a:p>
          <a:p>
            <a:endParaRPr lang="en-GB" baseline="0" dirty="0" smtClean="0"/>
          </a:p>
          <a:p>
            <a:r>
              <a:rPr lang="en-GB" baseline="0" dirty="0" smtClean="0"/>
              <a:t>The </a:t>
            </a:r>
            <a:r>
              <a:rPr lang="en-GB" baseline="0" dirty="0" smtClean="0"/>
              <a:t>GUI frequently uses these underlying tools, providing more straightforward interface for many of them. </a:t>
            </a:r>
            <a:endParaRPr lang="en-GB" baseline="0" dirty="0" smtClean="0"/>
          </a:p>
          <a:p>
            <a:endParaRPr lang="en-GB" baseline="0" dirty="0" smtClean="0"/>
          </a:p>
          <a:p>
            <a:r>
              <a:rPr lang="en-GB" baseline="0" dirty="0" smtClean="0"/>
              <a:t>However</a:t>
            </a:r>
            <a:r>
              <a:rPr lang="en-GB" baseline="0" dirty="0" smtClean="0"/>
              <a:t>, in many cases the GUI only allows you perform a subset of the available operations, and directly accessing these tools from the command </a:t>
            </a:r>
            <a:r>
              <a:rPr lang="en-GB" baseline="0" dirty="0" smtClean="0"/>
              <a:t>line </a:t>
            </a:r>
            <a:r>
              <a:rPr lang="en-GB" baseline="0" dirty="0" smtClean="0"/>
              <a:t>offers an experienced user more power and flexibility. </a:t>
            </a:r>
            <a:endParaRPr lang="en-GB" baseline="0" dirty="0" smtClean="0"/>
          </a:p>
          <a:p>
            <a:endParaRPr lang="en-GB" baseline="0" dirty="0" smtClean="0"/>
          </a:p>
          <a:p>
            <a:r>
              <a:rPr lang="en-GB" baseline="0" dirty="0" smtClean="0"/>
              <a:t>Don’t </a:t>
            </a:r>
            <a:r>
              <a:rPr lang="en-GB" baseline="0" dirty="0" smtClean="0"/>
              <a:t>expect to master all the commands immediately – it takes time to achieve a full grasp of the power of the command line.</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10</a:t>
            </a:fld>
            <a:endParaRPr lang="en-US"/>
          </a:p>
        </p:txBody>
      </p:sp>
    </p:spTree>
    <p:extLst>
      <p:ext uri="{BB962C8B-B14F-4D97-AF65-F5344CB8AC3E}">
        <p14:creationId xmlns:p14="http://schemas.microsoft.com/office/powerpoint/2010/main" val="315093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lot of your work will be done on a UNIX based</a:t>
            </a:r>
            <a:r>
              <a:rPr lang="en-GB" baseline="0" dirty="0" smtClean="0"/>
              <a:t> machine, simply because a lot of the tools used in Bioinformatics research are written for UNIX. </a:t>
            </a:r>
            <a:endParaRPr lang="en-GB" baseline="0" dirty="0" smtClean="0"/>
          </a:p>
          <a:p>
            <a:endParaRPr lang="en-GB" baseline="0" dirty="0" smtClean="0"/>
          </a:p>
          <a:p>
            <a:r>
              <a:rPr lang="en-GB" baseline="0" dirty="0" smtClean="0"/>
              <a:t>Generally </a:t>
            </a:r>
            <a:r>
              <a:rPr lang="en-GB" baseline="0" dirty="0" smtClean="0"/>
              <a:t>you will connect to a dedicated UNIX cluster from your desktop or laptop, simply because they are centrally managed and generally more powerful. </a:t>
            </a:r>
            <a:endParaRPr lang="en-GB" baseline="0" dirty="0" smtClean="0"/>
          </a:p>
          <a:p>
            <a:endParaRPr lang="en-GB" baseline="0" dirty="0" smtClean="0"/>
          </a:p>
          <a:p>
            <a:r>
              <a:rPr lang="en-GB" baseline="0" dirty="0" smtClean="0"/>
              <a:t>It’s </a:t>
            </a:r>
            <a:r>
              <a:rPr lang="en-GB" baseline="0" dirty="0" smtClean="0"/>
              <a:t>easiest to do from a Mac or Linux simply because the syntax is the same, but tools are available to do the same in Windows. </a:t>
            </a:r>
            <a:endParaRPr lang="en-GB" baseline="0" dirty="0" smtClean="0"/>
          </a:p>
          <a:p>
            <a:endParaRPr lang="en-GB" baseline="0" dirty="0" smtClean="0"/>
          </a:p>
          <a:p>
            <a:r>
              <a:rPr lang="en-GB" baseline="0" dirty="0" smtClean="0"/>
              <a:t>Think </a:t>
            </a:r>
            <a:r>
              <a:rPr lang="en-GB" baseline="0" dirty="0" smtClean="0"/>
              <a:t>of it like a portal to UNIX – within the command prompt you need to talk UNIX, even though the rest of the machine is talking Windows.</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11</a:t>
            </a:fld>
            <a:endParaRPr lang="en-US"/>
          </a:p>
        </p:txBody>
      </p:sp>
    </p:spTree>
    <p:extLst>
      <p:ext uri="{BB962C8B-B14F-4D97-AF65-F5344CB8AC3E}">
        <p14:creationId xmlns:p14="http://schemas.microsoft.com/office/powerpoint/2010/main" val="351814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echo "hello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13</a:t>
            </a:fld>
            <a:endParaRPr lang="en-US"/>
          </a:p>
        </p:txBody>
      </p:sp>
    </p:spTree>
    <p:extLst>
      <p:ext uri="{BB962C8B-B14F-4D97-AF65-F5344CB8AC3E}">
        <p14:creationId xmlns:p14="http://schemas.microsoft.com/office/powerpoint/2010/main" val="18011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A71E57-8C44-FA4E-9370-06DA8C019BFB}"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0721132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2CD37-4D50-CB4F-9972-01E225CD9600}"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27310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B4B43-9A8B-2A48-880F-93B7DFF6CB68}"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9087276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97DDB-D1DC-B044-9671-558513828EA0}" type="datetime1">
              <a:rPr lang="en-GB" smtClean="0"/>
              <a:t>08/08/2017</a:t>
            </a:fld>
            <a:endParaRPr lang="en-US"/>
          </a:p>
        </p:txBody>
      </p:sp>
      <p:sp>
        <p:nvSpPr>
          <p:cNvPr id="5" name="Footer Placeholder 4"/>
          <p:cNvSpPr>
            <a:spLocks noGrp="1"/>
          </p:cNvSpPr>
          <p:nvPr>
            <p:ph type="ftr" sz="quarter" idx="11"/>
          </p:nvPr>
        </p:nvSpPr>
        <p:spPr>
          <a:xfrm>
            <a:off x="3581400" y="6356350"/>
            <a:ext cx="5029200" cy="365125"/>
          </a:xfrm>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6188212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261FA-57D3-8C44-A6E1-AB7E449F86C0}"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0592316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C916D2-46D6-C641-A5B8-5437A23F9F05}" type="datetime1">
              <a:rPr lang="en-GB" smtClean="0"/>
              <a:t>08/08/2017</a:t>
            </a:fld>
            <a:endParaRPr lang="en-US"/>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201427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3015A4-BE0B-A24B-BABB-AB31C3E16C73}" type="datetime1">
              <a:rPr lang="en-GB" smtClean="0"/>
              <a:t>08/08/2017</a:t>
            </a:fld>
            <a:endParaRPr lang="en-US"/>
          </a:p>
        </p:txBody>
      </p:sp>
      <p:sp>
        <p:nvSpPr>
          <p:cNvPr id="8" name="Footer Placeholder 7"/>
          <p:cNvSpPr>
            <a:spLocks noGrp="1"/>
          </p:cNvSpPr>
          <p:nvPr>
            <p:ph type="ftr" sz="quarter" idx="11"/>
          </p:nvPr>
        </p:nvSpPr>
        <p:spPr/>
        <p:txBody>
          <a:bodyPr/>
          <a:lstStyle/>
          <a:p>
            <a:r>
              <a:rPr lang="en-US" smtClean="0"/>
              <a:t>Unix Shell - Advanced Research Computing Skills - Masters 2017/2018</a:t>
            </a:r>
            <a:endParaRPr lang="en-US"/>
          </a:p>
        </p:txBody>
      </p:sp>
      <p:sp>
        <p:nvSpPr>
          <p:cNvPr id="9" name="Slide Number Placeholder 8"/>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96952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CD7B2C-B169-1E48-80C3-92C0E6F1D2DD}" type="datetime1">
              <a:rPr lang="en-GB" smtClean="0"/>
              <a:t>08/08/2017</a:t>
            </a:fld>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90737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97FF5-27DB-BC40-9C91-8F93429734B6}" type="datetime1">
              <a:rPr lang="en-GB" smtClean="0"/>
              <a:t>08/08/2017</a:t>
            </a:fld>
            <a:endParaRPr lang="en-US"/>
          </a:p>
        </p:txBody>
      </p:sp>
      <p:sp>
        <p:nvSpPr>
          <p:cNvPr id="3" name="Footer Placeholder 2"/>
          <p:cNvSpPr>
            <a:spLocks noGrp="1"/>
          </p:cNvSpPr>
          <p:nvPr>
            <p:ph type="ftr" sz="quarter" idx="11"/>
          </p:nvPr>
        </p:nvSpPr>
        <p:spPr/>
        <p:txBody>
          <a:bodyPr/>
          <a:lstStyle/>
          <a:p>
            <a:r>
              <a:rPr lang="en-US" smtClean="0"/>
              <a:t>Unix Shell - Advanced Research Computing Skills - Masters 2017/2018</a:t>
            </a:r>
            <a:endParaRPr lang="en-US"/>
          </a:p>
        </p:txBody>
      </p:sp>
      <p:sp>
        <p:nvSpPr>
          <p:cNvPr id="4" name="Slide Number Placeholder 3"/>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7167884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C7CFB-CD98-B646-AAF9-965DE2B92B10}" type="datetime1">
              <a:rPr lang="en-GB" smtClean="0"/>
              <a:t>08/08/2017</a:t>
            </a:fld>
            <a:endParaRPr lang="en-US"/>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4738703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44C27-25E6-4642-B167-461BBC538529}" type="datetime1">
              <a:rPr lang="en-GB" smtClean="0"/>
              <a:t>08/08/2017</a:t>
            </a:fld>
            <a:endParaRPr lang="en-US"/>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dirty="0"/>
          </a:p>
        </p:txBody>
      </p:sp>
      <p:sp>
        <p:nvSpPr>
          <p:cNvPr id="7" name="Slide Number Placeholder 6"/>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469407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20FDF-627B-EF46-BE89-211BBDCB08B4}" type="datetime1">
              <a:rPr lang="en-GB" smtClean="0"/>
              <a:t>08/08/2017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Unix Shell - Advanced Research Computing Skills - Masters 2017/2018</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C8669-9227-254B-8F8A-9FF77B543902}" type="slidenum">
              <a:rPr lang="en-US" smtClean="0"/>
              <a:t>‹#›</a:t>
            </a:fld>
            <a:endParaRPr lang="en-US"/>
          </a:p>
        </p:txBody>
      </p:sp>
    </p:spTree>
    <p:extLst>
      <p:ext uri="{BB962C8B-B14F-4D97-AF65-F5344CB8AC3E}">
        <p14:creationId xmlns:p14="http://schemas.microsoft.com/office/powerpoint/2010/main" val="1725257114"/>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ix.stackexchange.com/" TargetMode="External"/><Relationship Id="rId3" Type="http://schemas.openxmlformats.org/officeDocument/2006/relationships/hyperlink" Target="http://stackoverflow.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echen.me/" TargetMode="External"/><Relationship Id="rId4" Type="http://schemas.openxmlformats.org/officeDocument/2006/relationships/hyperlink" Target="https://fivethirtyeight.com/" TargetMode="External"/><Relationship Id="rId5" Type="http://schemas.openxmlformats.org/officeDocument/2006/relationships/hyperlink" Target="http://flowingdata.com/" TargetMode="External"/><Relationship Id="rId6" Type="http://schemas.openxmlformats.org/officeDocument/2006/relationships/hyperlink" Target="https://www.r-bloggers.com/" TargetMode="External"/><Relationship Id="rId1" Type="http://schemas.openxmlformats.org/officeDocument/2006/relationships/slideLayout" Target="../slideLayouts/slideLayout2.xml"/><Relationship Id="rId2" Type="http://schemas.openxmlformats.org/officeDocument/2006/relationships/hyperlink" Target="https://simplystatistic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Shell</a:t>
            </a:r>
            <a:endParaRPr lang="en-US" dirty="0"/>
          </a:p>
        </p:txBody>
      </p:sp>
      <p:sp>
        <p:nvSpPr>
          <p:cNvPr id="3" name="Subtitle 2"/>
          <p:cNvSpPr>
            <a:spLocks noGrp="1"/>
          </p:cNvSpPr>
          <p:nvPr>
            <p:ph type="subTitle" idx="1"/>
          </p:nvPr>
        </p:nvSpPr>
        <p:spPr/>
        <p:txBody>
          <a:bodyPr>
            <a:normAutofit/>
          </a:bodyPr>
          <a:lstStyle/>
          <a:p>
            <a:r>
              <a:rPr lang="en-US" b="1" dirty="0"/>
              <a:t>Advanced Research Computing </a:t>
            </a:r>
            <a:r>
              <a:rPr lang="en-US" b="1" dirty="0" smtClean="0"/>
              <a:t>Skills</a:t>
            </a:r>
          </a:p>
          <a:p>
            <a:endParaRPr lang="en-US" dirty="0" smtClean="0"/>
          </a:p>
          <a:p>
            <a:r>
              <a:rPr lang="en-US" dirty="0" smtClean="0"/>
              <a:t>Katherine Tansey, PhD</a:t>
            </a:r>
            <a:endParaRPr lang="en-US" dirty="0"/>
          </a:p>
        </p:txBody>
      </p:sp>
    </p:spTree>
    <p:extLst>
      <p:ext uri="{BB962C8B-B14F-4D97-AF65-F5344CB8AC3E}">
        <p14:creationId xmlns:p14="http://schemas.microsoft.com/office/powerpoint/2010/main" val="20423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shell</a:t>
            </a:r>
            <a:endParaRPr lang="en-US" dirty="0"/>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10</a:t>
            </a:fld>
            <a:endParaRPr lang="en-US"/>
          </a:p>
        </p:txBody>
      </p:sp>
      <p:sp>
        <p:nvSpPr>
          <p:cNvPr id="8" name="TextBox 7"/>
          <p:cNvSpPr txBox="1"/>
          <p:nvPr/>
        </p:nvSpPr>
        <p:spPr>
          <a:xfrm>
            <a:off x="525622" y="5340687"/>
            <a:ext cx="11140751" cy="1015663"/>
          </a:xfrm>
          <a:prstGeom prst="rect">
            <a:avLst/>
          </a:prstGeom>
          <a:noFill/>
        </p:spPr>
        <p:txBody>
          <a:bodyPr wrap="square" rtlCol="0">
            <a:spAutoFit/>
          </a:bodyPr>
          <a:lstStyle/>
          <a:p>
            <a:r>
              <a:rPr lang="en-US" sz="2000" dirty="0" smtClean="0"/>
              <a:t>In simple </a:t>
            </a:r>
            <a:r>
              <a:rPr lang="en-US" sz="2000" dirty="0"/>
              <a:t>terms, the window on the computer into which you type a </a:t>
            </a:r>
            <a:r>
              <a:rPr lang="en-US" sz="2000" dirty="0" smtClean="0"/>
              <a:t>command </a:t>
            </a:r>
          </a:p>
          <a:p>
            <a:r>
              <a:rPr lang="en-US" sz="2000" dirty="0"/>
              <a:t>	C</a:t>
            </a:r>
            <a:r>
              <a:rPr lang="en-US" sz="2000" dirty="0" smtClean="0"/>
              <a:t>alled </a:t>
            </a:r>
            <a:r>
              <a:rPr lang="en-US" sz="2000" dirty="0"/>
              <a:t>the </a:t>
            </a:r>
            <a:r>
              <a:rPr lang="en-US" sz="2000" i="1" dirty="0" smtClean="0"/>
              <a:t>shell </a:t>
            </a:r>
            <a:r>
              <a:rPr lang="en-US" sz="2000" dirty="0" smtClean="0"/>
              <a:t>or </a:t>
            </a:r>
            <a:r>
              <a:rPr lang="en-US" sz="2000" i="1" dirty="0" smtClean="0"/>
              <a:t>terminal</a:t>
            </a:r>
            <a:endParaRPr lang="en-US" sz="1400" i="1" dirty="0"/>
          </a:p>
          <a:p>
            <a:r>
              <a:rPr lang="en-US" sz="2000" b="1" u="sng" dirty="0" smtClean="0"/>
              <a:t>Command line interface </a:t>
            </a:r>
            <a:r>
              <a:rPr lang="en-US" sz="2000" dirty="0" smtClean="0"/>
              <a:t>is often faster and more powerful than a GUI for programming tasks</a:t>
            </a:r>
            <a:endParaRPr lang="en-US" sz="2000" dirty="0"/>
          </a:p>
        </p:txBody>
      </p:sp>
      <p:pic>
        <p:nvPicPr>
          <p:cNvPr id="11" name="Picture 10" descr="Screen Shot 2014-07-05 at 14.25.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732" y="1382569"/>
            <a:ext cx="7484533" cy="3851036"/>
          </a:xfrm>
          <a:prstGeom prst="rect">
            <a:avLst/>
          </a:prstGeom>
        </p:spPr>
      </p:pic>
      <p:sp>
        <p:nvSpPr>
          <p:cNvPr id="12" name="Oval 11"/>
          <p:cNvSpPr/>
          <p:nvPr/>
        </p:nvSpPr>
        <p:spPr>
          <a:xfrm>
            <a:off x="3722187" y="1696192"/>
            <a:ext cx="4013200" cy="277706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586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Shell</a:t>
            </a:r>
            <a:endParaRPr lang="en-US" dirty="0"/>
          </a:p>
        </p:txBody>
      </p:sp>
      <p:sp>
        <p:nvSpPr>
          <p:cNvPr id="3" name="Content Placeholder 2"/>
          <p:cNvSpPr>
            <a:spLocks noGrp="1"/>
          </p:cNvSpPr>
          <p:nvPr>
            <p:ph idx="1"/>
          </p:nvPr>
        </p:nvSpPr>
        <p:spPr/>
        <p:txBody>
          <a:bodyPr>
            <a:normAutofit/>
          </a:bodyPr>
          <a:lstStyle/>
          <a:p>
            <a:r>
              <a:rPr lang="en-US" dirty="0" smtClean="0"/>
              <a:t>Different operating systems have different slightly different terminals</a:t>
            </a:r>
          </a:p>
          <a:p>
            <a:endParaRPr lang="en-US" dirty="0"/>
          </a:p>
          <a:p>
            <a:r>
              <a:rPr lang="en-GB" dirty="0" smtClean="0"/>
              <a:t>Easiest </a:t>
            </a:r>
            <a:r>
              <a:rPr lang="en-GB" dirty="0"/>
              <a:t>to do from a Mac or Linux simply because the syntax is the </a:t>
            </a:r>
            <a:r>
              <a:rPr lang="en-GB" dirty="0" smtClean="0"/>
              <a:t>same</a:t>
            </a:r>
          </a:p>
          <a:p>
            <a:pPr lvl="1"/>
            <a:r>
              <a:rPr lang="en-GB" dirty="0" smtClean="0"/>
              <a:t>Tools </a:t>
            </a:r>
            <a:r>
              <a:rPr lang="en-GB" dirty="0"/>
              <a:t>are available to do the same in </a:t>
            </a:r>
            <a:r>
              <a:rPr lang="en-GB" dirty="0" smtClean="0"/>
              <a:t>Windows</a:t>
            </a:r>
          </a:p>
          <a:p>
            <a:pPr lvl="1"/>
            <a:endParaRPr lang="en-US" dirty="0" smtClean="0"/>
          </a:p>
          <a:p>
            <a:r>
              <a:rPr lang="en-GB" dirty="0" smtClean="0"/>
              <a:t>Think </a:t>
            </a:r>
            <a:r>
              <a:rPr lang="en-GB" dirty="0"/>
              <a:t>of it like a portal to UNIX </a:t>
            </a:r>
          </a:p>
          <a:p>
            <a:pPr lvl="1"/>
            <a:r>
              <a:rPr lang="en-GB" dirty="0" smtClean="0"/>
              <a:t>within </a:t>
            </a:r>
            <a:r>
              <a:rPr lang="en-GB" dirty="0"/>
              <a:t>the command prompt you need to talk </a:t>
            </a:r>
            <a:r>
              <a:rPr lang="en-GB" dirty="0" smtClean="0"/>
              <a:t>UNIX</a:t>
            </a:r>
          </a:p>
          <a:p>
            <a:pPr lvl="1"/>
            <a:r>
              <a:rPr lang="en-GB" dirty="0" smtClean="0"/>
              <a:t>even </a:t>
            </a:r>
            <a:r>
              <a:rPr lang="en-GB" dirty="0"/>
              <a:t>though the rest of the machine is talking </a:t>
            </a:r>
            <a:r>
              <a:rPr lang="en-GB" dirty="0" smtClean="0"/>
              <a:t>Windows or Mac</a:t>
            </a:r>
            <a:endParaRPr lang="en-GB" dirty="0"/>
          </a:p>
          <a:p>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11</a:t>
            </a:fld>
            <a:endParaRPr lang="en-US"/>
          </a:p>
        </p:txBody>
      </p:sp>
    </p:spTree>
    <p:extLst>
      <p:ext uri="{BB962C8B-B14F-4D97-AF65-F5344CB8AC3E}">
        <p14:creationId xmlns:p14="http://schemas.microsoft.com/office/powerpoint/2010/main" val="1699499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Terminal Window</a:t>
            </a:r>
            <a:endParaRPr lang="en-US" dirty="0"/>
          </a:p>
        </p:txBody>
      </p:sp>
      <p:sp>
        <p:nvSpPr>
          <p:cNvPr id="3" name="Content Placeholder 2"/>
          <p:cNvSpPr>
            <a:spLocks noGrp="1"/>
          </p:cNvSpPr>
          <p:nvPr>
            <p:ph idx="1"/>
          </p:nvPr>
        </p:nvSpPr>
        <p:spPr/>
        <p:txBody>
          <a:bodyPr/>
          <a:lstStyle/>
          <a:p>
            <a:r>
              <a:rPr lang="en-US" dirty="0" smtClean="0"/>
              <a:t>MAC : Applications </a:t>
            </a:r>
            <a:r>
              <a:rPr lang="en-US" dirty="0" smtClean="0">
                <a:sym typeface="Wingdings"/>
              </a:rPr>
              <a:t> Utilities  Terminal</a:t>
            </a:r>
          </a:p>
          <a:p>
            <a:endParaRPr lang="en-US" dirty="0">
              <a:sym typeface="Wingdings"/>
            </a:endParaRPr>
          </a:p>
          <a:p>
            <a:r>
              <a:rPr lang="en-US" dirty="0" smtClean="0">
                <a:sym typeface="Wingdings"/>
              </a:rPr>
              <a:t>Windows : </a:t>
            </a:r>
            <a:r>
              <a:rPr lang="en-US" dirty="0" err="1" smtClean="0">
                <a:sym typeface="Wingdings"/>
              </a:rPr>
              <a:t>MobaXTerm</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12</a:t>
            </a:fld>
            <a:endParaRPr lang="en-US"/>
          </a:p>
        </p:txBody>
      </p:sp>
    </p:spTree>
    <p:extLst>
      <p:ext uri="{BB962C8B-B14F-4D97-AF65-F5344CB8AC3E}">
        <p14:creationId xmlns:p14="http://schemas.microsoft.com/office/powerpoint/2010/main" val="7164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Terminal</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68900" y="881856"/>
            <a:ext cx="3441700" cy="292100"/>
          </a:xfrm>
        </p:spPr>
      </p:pic>
      <p:sp>
        <p:nvSpPr>
          <p:cNvPr id="7" name="Content Placeholder 6"/>
          <p:cNvSpPr>
            <a:spLocks noGrp="1"/>
          </p:cNvSpPr>
          <p:nvPr>
            <p:ph sz="half" idx="2"/>
          </p:nvPr>
        </p:nvSpPr>
        <p:spPr>
          <a:xfrm>
            <a:off x="746449" y="2006082"/>
            <a:ext cx="10607351" cy="4193106"/>
          </a:xfrm>
        </p:spPr>
        <p:txBody>
          <a:bodyPr/>
          <a:lstStyle/>
          <a:p>
            <a:r>
              <a:rPr lang="en-US" dirty="0" smtClean="0"/>
              <a:t>Dollar </a:t>
            </a:r>
            <a:r>
              <a:rPr lang="en-US" dirty="0"/>
              <a:t>sign </a:t>
            </a:r>
            <a:r>
              <a:rPr lang="en-US" dirty="0" smtClean="0"/>
              <a:t>($) is </a:t>
            </a:r>
            <a:r>
              <a:rPr lang="en-US" dirty="0"/>
              <a:t>a </a:t>
            </a:r>
            <a:r>
              <a:rPr lang="en-US" u="sng" dirty="0" smtClean="0"/>
              <a:t>prompt</a:t>
            </a:r>
          </a:p>
          <a:p>
            <a:pPr lvl="1"/>
            <a:r>
              <a:rPr lang="en-US" dirty="0" smtClean="0"/>
              <a:t>Terminal is waiting for </a:t>
            </a:r>
            <a:r>
              <a:rPr lang="en-US" b="1" dirty="0" smtClean="0"/>
              <a:t>input</a:t>
            </a:r>
            <a:endParaRPr lang="en-US" dirty="0" smtClean="0"/>
          </a:p>
          <a:p>
            <a:pPr lvl="1"/>
            <a:r>
              <a:rPr lang="en-US" dirty="0" smtClean="0"/>
              <a:t>This might be different depending on system/program </a:t>
            </a:r>
          </a:p>
          <a:p>
            <a:pPr lvl="2"/>
            <a:r>
              <a:rPr lang="en-US" dirty="0" smtClean="0"/>
              <a:t>Other common options:</a:t>
            </a:r>
          </a:p>
          <a:p>
            <a:pPr lvl="3"/>
            <a:r>
              <a:rPr lang="en-US" dirty="0" smtClean="0"/>
              <a:t>&gt;</a:t>
            </a:r>
          </a:p>
          <a:p>
            <a:endParaRPr lang="en-US" dirty="0"/>
          </a:p>
          <a:p>
            <a:r>
              <a:rPr lang="en-US" dirty="0" smtClean="0"/>
              <a:t>If prompt not at the beginning of the line, still working on the previous command</a:t>
            </a:r>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13</a:t>
            </a:fld>
            <a:endParaRPr lang="en-US"/>
          </a:p>
        </p:txBody>
      </p:sp>
    </p:spTree>
    <p:extLst>
      <p:ext uri="{BB962C8B-B14F-4D97-AF65-F5344CB8AC3E}">
        <p14:creationId xmlns:p14="http://schemas.microsoft.com/office/powerpoint/2010/main" val="159251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1" algn="l" rtl="0">
              <a:lnSpc>
                <a:spcPct val="90000"/>
              </a:lnSpc>
              <a:spcBef>
                <a:spcPct val="0"/>
              </a:spcBef>
            </a:pPr>
            <a:r>
              <a:rPr lang="en-US" sz="6000" dirty="0" smtClean="0">
                <a:latin typeface="+mn-lt"/>
              </a:rPr>
              <a:t>Navigating Files and Directories</a:t>
            </a:r>
            <a:endParaRPr lang="en-US" sz="6000" dirty="0">
              <a:latin typeface="+mn-lt"/>
            </a:endParaRPr>
          </a:p>
        </p:txBody>
      </p:sp>
      <p:sp>
        <p:nvSpPr>
          <p:cNvPr id="8" name="Text Placeholder 7"/>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14</a:t>
            </a:fld>
            <a:endParaRPr lang="en-US"/>
          </a:p>
        </p:txBody>
      </p:sp>
    </p:spTree>
    <p:extLst>
      <p:ext uri="{BB962C8B-B14F-4D97-AF65-F5344CB8AC3E}">
        <p14:creationId xmlns:p14="http://schemas.microsoft.com/office/powerpoint/2010/main" val="176948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irectory structure</a:t>
            </a:r>
            <a:endParaRPr lang="en-US" dirty="0"/>
          </a:p>
        </p:txBody>
      </p:sp>
      <p:sp>
        <p:nvSpPr>
          <p:cNvPr id="9" name="Footer Placeholder 8"/>
          <p:cNvSpPr>
            <a:spLocks noGrp="1"/>
          </p:cNvSpPr>
          <p:nvPr>
            <p:ph type="ftr" sz="quarter" idx="11"/>
          </p:nvPr>
        </p:nvSpPr>
        <p:spPr/>
        <p:txBody>
          <a:bodyPr/>
          <a:lstStyle/>
          <a:p>
            <a:r>
              <a:rPr lang="en-US" smtClean="0"/>
              <a:t>Unix Shell - Advanced Research Computing Skills - Masters 2017/2018</a:t>
            </a:r>
            <a:endParaRPr lang="en-US"/>
          </a:p>
        </p:txBody>
      </p:sp>
      <p:sp>
        <p:nvSpPr>
          <p:cNvPr id="10" name="Slide Number Placeholder 9"/>
          <p:cNvSpPr>
            <a:spLocks noGrp="1"/>
          </p:cNvSpPr>
          <p:nvPr>
            <p:ph type="sldNum" sz="quarter" idx="12"/>
          </p:nvPr>
        </p:nvSpPr>
        <p:spPr/>
        <p:txBody>
          <a:bodyPr/>
          <a:lstStyle/>
          <a:p>
            <a:fld id="{5FCC8669-9227-254B-8F8A-9FF77B543902}" type="slidenum">
              <a:rPr lang="en-US" smtClean="0"/>
              <a:t>15</a:t>
            </a:fld>
            <a:endParaRPr lang="en-US"/>
          </a:p>
        </p:txBody>
      </p:sp>
      <p:grpSp>
        <p:nvGrpSpPr>
          <p:cNvPr id="3" name="Group 2"/>
          <p:cNvGrpSpPr/>
          <p:nvPr/>
        </p:nvGrpSpPr>
        <p:grpSpPr>
          <a:xfrm>
            <a:off x="2015004" y="1549638"/>
            <a:ext cx="6654926" cy="3543530"/>
            <a:chOff x="2473029" y="1539445"/>
            <a:chExt cx="6654926" cy="3543530"/>
          </a:xfrm>
        </p:grpSpPr>
        <p:sp>
          <p:nvSpPr>
            <p:cNvPr id="6" name="TextBox 5"/>
            <p:cNvSpPr txBox="1"/>
            <p:nvPr/>
          </p:nvSpPr>
          <p:spPr>
            <a:xfrm>
              <a:off x="5959152" y="1539445"/>
              <a:ext cx="292405" cy="307777"/>
            </a:xfrm>
            <a:prstGeom prst="rect">
              <a:avLst/>
            </a:prstGeom>
            <a:noFill/>
          </p:spPr>
          <p:txBody>
            <a:bodyPr wrap="none" rtlCol="0">
              <a:spAutoFit/>
            </a:bodyPr>
            <a:lstStyle/>
            <a:p>
              <a:r>
                <a:rPr lang="en-US" sz="1400" dirty="0">
                  <a:latin typeface="Courier New"/>
                  <a:cs typeface="Courier New"/>
                </a:rPr>
                <a:t>/</a:t>
              </a:r>
            </a:p>
          </p:txBody>
        </p:sp>
        <p:sp>
          <p:nvSpPr>
            <p:cNvPr id="15" name="TextBox 14"/>
            <p:cNvSpPr txBox="1"/>
            <p:nvPr/>
          </p:nvSpPr>
          <p:spPr>
            <a:xfrm>
              <a:off x="2473029" y="2350756"/>
              <a:ext cx="6091732" cy="307777"/>
            </a:xfrm>
            <a:prstGeom prst="rect">
              <a:avLst/>
            </a:prstGeom>
            <a:noFill/>
          </p:spPr>
          <p:txBody>
            <a:bodyPr wrap="none" rtlCol="0">
              <a:spAutoFit/>
            </a:bodyPr>
            <a:lstStyle/>
            <a:p>
              <a:r>
                <a:rPr lang="en-US" sz="1400" dirty="0">
                  <a:solidFill>
                    <a:srgbClr val="000000"/>
                  </a:solidFill>
                  <a:latin typeface="Courier New"/>
                  <a:cs typeface="Courier New"/>
                </a:rPr>
                <a:t>bin/    </a:t>
              </a:r>
              <a:r>
                <a:rPr lang="en-US" sz="1400" dirty="0">
                  <a:solidFill>
                    <a:srgbClr val="FF0000"/>
                  </a:solidFill>
                  <a:latin typeface="Courier New"/>
                  <a:cs typeface="Courier New"/>
                </a:rPr>
                <a:t>home/    </a:t>
              </a:r>
              <a:r>
                <a:rPr lang="en-US" sz="1400" dirty="0">
                  <a:solidFill>
                    <a:srgbClr val="000000"/>
                  </a:solidFill>
                  <a:latin typeface="Courier New"/>
                  <a:cs typeface="Courier New"/>
                </a:rPr>
                <a:t>etc/    lib/    </a:t>
              </a:r>
              <a:r>
                <a:rPr lang="en-US" sz="1400" dirty="0" err="1">
                  <a:solidFill>
                    <a:srgbClr val="000000"/>
                  </a:solidFill>
                  <a:latin typeface="Courier New"/>
                  <a:cs typeface="Courier New"/>
                </a:rPr>
                <a:t>tmp</a:t>
              </a:r>
              <a:r>
                <a:rPr lang="en-US" sz="1400" dirty="0">
                  <a:solidFill>
                    <a:srgbClr val="000000"/>
                  </a:solidFill>
                  <a:latin typeface="Courier New"/>
                  <a:cs typeface="Courier New"/>
                </a:rPr>
                <a:t>/    usr/    var/  </a:t>
              </a:r>
              <a:endParaRPr lang="en-US" sz="1400" dirty="0">
                <a:solidFill>
                  <a:srgbClr val="FF0000"/>
                </a:solidFill>
                <a:latin typeface="Courier New"/>
                <a:cs typeface="Courier New"/>
              </a:endParaRPr>
            </a:p>
          </p:txBody>
        </p:sp>
        <p:sp>
          <p:nvSpPr>
            <p:cNvPr id="19" name="TextBox 18"/>
            <p:cNvSpPr txBox="1"/>
            <p:nvPr/>
          </p:nvSpPr>
          <p:spPr>
            <a:xfrm>
              <a:off x="5552506" y="3568466"/>
              <a:ext cx="3416846" cy="307777"/>
            </a:xfrm>
            <a:prstGeom prst="rect">
              <a:avLst/>
            </a:prstGeom>
            <a:noFill/>
          </p:spPr>
          <p:txBody>
            <a:bodyPr wrap="none" rtlCol="0">
              <a:spAutoFit/>
            </a:bodyPr>
            <a:lstStyle/>
            <a:p>
              <a:r>
                <a:rPr lang="en-US" sz="1400" dirty="0">
                  <a:solidFill>
                    <a:srgbClr val="000000"/>
                  </a:solidFill>
                  <a:latin typeface="Courier New"/>
                  <a:cs typeface="Courier New"/>
                </a:rPr>
                <a:t>bin/    etc/    lib/    local/</a:t>
              </a:r>
            </a:p>
          </p:txBody>
        </p:sp>
        <p:sp>
          <p:nvSpPr>
            <p:cNvPr id="20" name="TextBox 19"/>
            <p:cNvSpPr txBox="1"/>
            <p:nvPr/>
          </p:nvSpPr>
          <p:spPr>
            <a:xfrm>
              <a:off x="5818849" y="4619823"/>
              <a:ext cx="3309106" cy="307777"/>
            </a:xfrm>
            <a:prstGeom prst="rect">
              <a:avLst/>
            </a:prstGeom>
            <a:noFill/>
          </p:spPr>
          <p:txBody>
            <a:bodyPr wrap="none" rtlCol="0">
              <a:spAutoFit/>
            </a:bodyPr>
            <a:lstStyle/>
            <a:p>
              <a:r>
                <a:rPr lang="en-US" sz="1400" dirty="0">
                  <a:solidFill>
                    <a:srgbClr val="000000"/>
                  </a:solidFill>
                  <a:latin typeface="Courier New"/>
                  <a:cs typeface="Courier New"/>
                </a:rPr>
                <a:t>bin/    etc/    lib/    sbin/</a:t>
              </a:r>
            </a:p>
          </p:txBody>
        </p:sp>
        <p:sp>
          <p:nvSpPr>
            <p:cNvPr id="11" name="TextBox 10"/>
            <p:cNvSpPr txBox="1"/>
            <p:nvPr/>
          </p:nvSpPr>
          <p:spPr>
            <a:xfrm>
              <a:off x="2918835" y="4775198"/>
              <a:ext cx="1585277" cy="307777"/>
            </a:xfrm>
            <a:prstGeom prst="rect">
              <a:avLst/>
            </a:prstGeom>
            <a:noFill/>
          </p:spPr>
          <p:txBody>
            <a:bodyPr wrap="none" rtlCol="0">
              <a:spAutoFit/>
            </a:bodyPr>
            <a:lstStyle/>
            <a:p>
              <a:r>
                <a:rPr lang="en-US" sz="1400" dirty="0">
                  <a:solidFill>
                    <a:srgbClr val="FF0000"/>
                  </a:solidFill>
                  <a:latin typeface="Courier New"/>
                  <a:cs typeface="Courier New"/>
                </a:rPr>
                <a:t>user/  setup/</a:t>
              </a:r>
            </a:p>
          </p:txBody>
        </p:sp>
        <p:cxnSp>
          <p:nvCxnSpPr>
            <p:cNvPr id="5" name="Straight Connector 4"/>
            <p:cNvCxnSpPr/>
            <p:nvPr/>
          </p:nvCxnSpPr>
          <p:spPr>
            <a:xfrm>
              <a:off x="2675468" y="2015067"/>
              <a:ext cx="5334001"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732821" y="3318934"/>
              <a:ext cx="2818513"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96002" y="4368801"/>
              <a:ext cx="2818513" cy="16933"/>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692401"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657603"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580467"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427135"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268490" y="20489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96001" y="1865645"/>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95068" y="20489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009468" y="20489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95068" y="2760134"/>
              <a:ext cx="0" cy="558801"/>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41288"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680202"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552268"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551333"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547101" y="3891685"/>
              <a:ext cx="0" cy="494049"/>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6121402" y="4368800"/>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985002" y="43857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781754" y="43857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906935" y="43857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618149" y="2760134"/>
              <a:ext cx="39454" cy="1859689"/>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289448" y="4626676"/>
              <a:ext cx="746694"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289448" y="4626676"/>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053078" y="4626676"/>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7" name="Straight Arrow Connector 6"/>
          <p:cNvCxnSpPr>
            <a:stCxn id="12" idx="1"/>
          </p:cNvCxnSpPr>
          <p:nvPr/>
        </p:nvCxnSpPr>
        <p:spPr>
          <a:xfrm flipH="1">
            <a:off x="5793532" y="963770"/>
            <a:ext cx="1876231" cy="61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69763" y="640604"/>
            <a:ext cx="267788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Root directory</a:t>
            </a:r>
          </a:p>
          <a:p>
            <a:pPr marL="285750" indent="-285750">
              <a:buFont typeface="Arial" charset="0"/>
              <a:buChar char="•"/>
            </a:pPr>
            <a:r>
              <a:rPr lang="en-US" dirty="0" smtClean="0"/>
              <a:t>Holds </a:t>
            </a:r>
            <a:r>
              <a:rPr lang="en-US" b="1" dirty="0" smtClean="0"/>
              <a:t>everything</a:t>
            </a:r>
            <a:r>
              <a:rPr lang="en-US" dirty="0" smtClean="0"/>
              <a:t> else</a:t>
            </a:r>
            <a:endParaRPr lang="en-US" dirty="0"/>
          </a:p>
        </p:txBody>
      </p:sp>
      <p:sp>
        <p:nvSpPr>
          <p:cNvPr id="22" name="Rectangle 21"/>
          <p:cNvSpPr/>
          <p:nvPr/>
        </p:nvSpPr>
        <p:spPr>
          <a:xfrm>
            <a:off x="2321175" y="5723135"/>
            <a:ext cx="6042585"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rgbClr val="333333"/>
                </a:solidFill>
                <a:latin typeface="Helvetica Neue" charset="0"/>
              </a:rPr>
              <a:t>Organizing things </a:t>
            </a:r>
            <a:r>
              <a:rPr lang="en-US">
                <a:solidFill>
                  <a:srgbClr val="333333"/>
                </a:solidFill>
                <a:latin typeface="Helvetica Neue" charset="0"/>
              </a:rPr>
              <a:t>hierarchically </a:t>
            </a:r>
            <a:r>
              <a:rPr lang="en-US" smtClean="0">
                <a:solidFill>
                  <a:srgbClr val="333333"/>
                </a:solidFill>
                <a:latin typeface="Helvetica Neue" charset="0"/>
              </a:rPr>
              <a:t>helps keep </a:t>
            </a:r>
            <a:r>
              <a:rPr lang="en-US" dirty="0">
                <a:solidFill>
                  <a:srgbClr val="333333"/>
                </a:solidFill>
                <a:latin typeface="Helvetica Neue" charset="0"/>
              </a:rPr>
              <a:t>track </a:t>
            </a:r>
            <a:r>
              <a:rPr lang="en-US">
                <a:solidFill>
                  <a:srgbClr val="333333"/>
                </a:solidFill>
                <a:latin typeface="Helvetica Neue" charset="0"/>
              </a:rPr>
              <a:t>of </a:t>
            </a:r>
            <a:r>
              <a:rPr lang="en-US" smtClean="0">
                <a:solidFill>
                  <a:srgbClr val="333333"/>
                </a:solidFill>
                <a:latin typeface="Helvetica Neue" charset="0"/>
              </a:rPr>
              <a:t>work</a:t>
            </a:r>
            <a:endParaRPr lang="en-US" dirty="0"/>
          </a:p>
        </p:txBody>
      </p:sp>
    </p:spTree>
    <p:extLst>
      <p:ext uri="{BB962C8B-B14F-4D97-AF65-F5344CB8AC3E}">
        <p14:creationId xmlns:p14="http://schemas.microsoft.com/office/powerpoint/2010/main" val="530601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Full </a:t>
            </a:r>
            <a:r>
              <a:rPr lang="en-US" sz="4800" dirty="0"/>
              <a:t>(absolute) pathnames</a:t>
            </a:r>
          </a:p>
        </p:txBody>
      </p:sp>
      <p:sp>
        <p:nvSpPr>
          <p:cNvPr id="3" name="Content Placeholder 2"/>
          <p:cNvSpPr>
            <a:spLocks noGrp="1"/>
          </p:cNvSpPr>
          <p:nvPr>
            <p:ph idx="1"/>
          </p:nvPr>
        </p:nvSpPr>
        <p:spPr>
          <a:xfrm>
            <a:off x="606489" y="1404580"/>
            <a:ext cx="10384972" cy="2039659"/>
          </a:xfrm>
        </p:spPr>
        <p:txBody>
          <a:bodyPr>
            <a:normAutofit fontScale="92500" lnSpcReduction="10000"/>
          </a:bodyPr>
          <a:lstStyle/>
          <a:p>
            <a:r>
              <a:rPr lang="en-US" dirty="0" smtClean="0"/>
              <a:t>Unix pathnames are similar to those in Windows </a:t>
            </a:r>
          </a:p>
          <a:p>
            <a:pPr lvl="1"/>
            <a:r>
              <a:rPr lang="en-US" dirty="0" smtClean="0"/>
              <a:t>Except directory names are separated with a </a:t>
            </a:r>
            <a:r>
              <a:rPr lang="en-US" b="1" dirty="0" smtClean="0">
                <a:cs typeface="Courier New"/>
              </a:rPr>
              <a:t>/</a:t>
            </a:r>
            <a:r>
              <a:rPr lang="en-US" dirty="0" smtClean="0"/>
              <a:t> instead of a </a:t>
            </a:r>
            <a:r>
              <a:rPr lang="en-US" b="1" dirty="0" smtClean="0">
                <a:cs typeface="Courier New"/>
              </a:rPr>
              <a:t>\</a:t>
            </a:r>
            <a:endParaRPr lang="en-US" b="1" dirty="0" smtClean="0"/>
          </a:p>
          <a:p>
            <a:r>
              <a:rPr lang="en-US" dirty="0" smtClean="0"/>
              <a:t>Include entire </a:t>
            </a:r>
            <a:r>
              <a:rPr lang="en-US" dirty="0"/>
              <a:t>path from the root directory</a:t>
            </a:r>
            <a:endParaRPr lang="en-US" b="0" i="0" dirty="0" smtClean="0">
              <a:effectLst/>
            </a:endParaRPr>
          </a:p>
          <a:p>
            <a:r>
              <a:rPr lang="en-US" b="0" i="0" dirty="0" smtClean="0">
                <a:effectLst/>
              </a:rPr>
              <a:t>Any path that starts with </a:t>
            </a:r>
            <a:r>
              <a:rPr lang="en-US" b="1" dirty="0" smtClean="0"/>
              <a:t>/</a:t>
            </a:r>
            <a:r>
              <a:rPr lang="en-US" b="0" i="0" dirty="0" smtClean="0">
                <a:effectLst/>
              </a:rPr>
              <a:t> is an </a:t>
            </a:r>
            <a:r>
              <a:rPr lang="en-US" b="1" i="0" dirty="0" smtClean="0">
                <a:effectLst/>
              </a:rPr>
              <a:t>absolute path</a:t>
            </a:r>
            <a:r>
              <a:rPr lang="en-US" b="0" i="0" dirty="0" smtClean="0">
                <a:effectLst/>
              </a:rPr>
              <a:t> </a:t>
            </a:r>
          </a:p>
          <a:p>
            <a:pPr lvl="1"/>
            <a:r>
              <a:rPr lang="en-US" b="0" i="0" dirty="0" smtClean="0">
                <a:effectLst/>
              </a:rPr>
              <a:t>Written in relation to the root of the filesystem</a:t>
            </a:r>
            <a:endParaRPr lang="en-US" dirty="0" smtClean="0"/>
          </a:p>
        </p:txBody>
      </p:sp>
      <p:sp>
        <p:nvSpPr>
          <p:cNvPr id="14" name="Footer Placeholder 13"/>
          <p:cNvSpPr>
            <a:spLocks noGrp="1"/>
          </p:cNvSpPr>
          <p:nvPr>
            <p:ph type="ftr" sz="quarter" idx="11"/>
          </p:nvPr>
        </p:nvSpPr>
        <p:spPr/>
        <p:txBody>
          <a:bodyPr/>
          <a:lstStyle/>
          <a:p>
            <a:r>
              <a:rPr lang="en-US" smtClean="0"/>
              <a:t>Unix Shell - Advanced Research Computing Skills - Masters 2017/2018</a:t>
            </a:r>
            <a:endParaRPr lang="en-US"/>
          </a:p>
        </p:txBody>
      </p:sp>
      <p:sp>
        <p:nvSpPr>
          <p:cNvPr id="15" name="Slide Number Placeholder 14"/>
          <p:cNvSpPr>
            <a:spLocks noGrp="1"/>
          </p:cNvSpPr>
          <p:nvPr>
            <p:ph type="sldNum" sz="quarter" idx="12"/>
          </p:nvPr>
        </p:nvSpPr>
        <p:spPr/>
        <p:txBody>
          <a:bodyPr/>
          <a:lstStyle/>
          <a:p>
            <a:fld id="{5FCC8669-9227-254B-8F8A-9FF77B543902}" type="slidenum">
              <a:rPr lang="en-US" smtClean="0"/>
              <a:t>16</a:t>
            </a:fld>
            <a:endParaRPr lang="en-US"/>
          </a:p>
        </p:txBody>
      </p:sp>
      <p:grpSp>
        <p:nvGrpSpPr>
          <p:cNvPr id="12" name="Group 11"/>
          <p:cNvGrpSpPr/>
          <p:nvPr/>
        </p:nvGrpSpPr>
        <p:grpSpPr>
          <a:xfrm>
            <a:off x="2042297" y="3314049"/>
            <a:ext cx="1539103" cy="3183355"/>
            <a:chOff x="1860402" y="3011155"/>
            <a:chExt cx="1539103" cy="3183355"/>
          </a:xfrm>
        </p:grpSpPr>
        <p:sp>
          <p:nvSpPr>
            <p:cNvPr id="5" name="TextBox 4"/>
            <p:cNvSpPr txBox="1"/>
            <p:nvPr/>
          </p:nvSpPr>
          <p:spPr>
            <a:xfrm>
              <a:off x="2256657" y="3770065"/>
              <a:ext cx="677189" cy="338554"/>
            </a:xfrm>
            <a:prstGeom prst="rect">
              <a:avLst/>
            </a:prstGeom>
            <a:noFill/>
            <a:ln w="9525" cmpd="sng">
              <a:solidFill>
                <a:srgbClr val="FFFFFF"/>
              </a:solidFill>
              <a:headEnd type="none"/>
              <a:tailEnd type="arrow"/>
            </a:ln>
          </p:spPr>
          <p:txBody>
            <a:bodyPr wrap="none" rtlCol="0">
              <a:spAutoFit/>
            </a:bodyPr>
            <a:lstStyle/>
            <a:p>
              <a:r>
                <a:rPr lang="en-US" sz="1600" dirty="0">
                  <a:latin typeface="Courier New"/>
                  <a:cs typeface="Courier New"/>
                </a:rPr>
                <a:t>usr/</a:t>
              </a:r>
            </a:p>
          </p:txBody>
        </p:sp>
        <p:sp>
          <p:nvSpPr>
            <p:cNvPr id="6" name="TextBox 5"/>
            <p:cNvSpPr txBox="1"/>
            <p:nvPr/>
          </p:nvSpPr>
          <p:spPr>
            <a:xfrm>
              <a:off x="2440690" y="3011155"/>
              <a:ext cx="307797" cy="338554"/>
            </a:xfrm>
            <a:prstGeom prst="rect">
              <a:avLst/>
            </a:prstGeom>
            <a:noFill/>
            <a:ln w="9525" cmpd="sng">
              <a:noFill/>
              <a:headEnd type="none"/>
              <a:tailEnd type="arrow"/>
            </a:ln>
          </p:spPr>
          <p:txBody>
            <a:bodyPr wrap="none" rtlCol="0">
              <a:spAutoFit/>
            </a:bodyPr>
            <a:lstStyle/>
            <a:p>
              <a:r>
                <a:rPr lang="en-US" sz="1600" dirty="0">
                  <a:latin typeface="Courier New"/>
                  <a:cs typeface="Courier New"/>
                </a:rPr>
                <a:t>/</a:t>
              </a:r>
            </a:p>
          </p:txBody>
        </p:sp>
        <p:sp>
          <p:nvSpPr>
            <p:cNvPr id="7" name="TextBox 6"/>
            <p:cNvSpPr txBox="1"/>
            <p:nvPr/>
          </p:nvSpPr>
          <p:spPr>
            <a:xfrm>
              <a:off x="2256657" y="5161689"/>
              <a:ext cx="677189" cy="338554"/>
            </a:xfrm>
            <a:prstGeom prst="rect">
              <a:avLst/>
            </a:prstGeom>
            <a:noFill/>
            <a:ln w="9525" cmpd="sng">
              <a:solidFill>
                <a:srgbClr val="FFFFFF"/>
              </a:solidFill>
              <a:headEnd type="none"/>
              <a:tailEnd type="arrow"/>
            </a:ln>
          </p:spPr>
          <p:txBody>
            <a:bodyPr wrap="none" rtlCol="0">
              <a:spAutoFit/>
            </a:bodyPr>
            <a:lstStyle/>
            <a:p>
              <a:r>
                <a:rPr lang="en-US" sz="1600" dirty="0">
                  <a:latin typeface="Courier New"/>
                  <a:cs typeface="Courier New"/>
                </a:rPr>
                <a:t>bin/</a:t>
              </a:r>
            </a:p>
          </p:txBody>
        </p:sp>
        <p:sp>
          <p:nvSpPr>
            <p:cNvPr id="8" name="TextBox 7"/>
            <p:cNvSpPr txBox="1"/>
            <p:nvPr/>
          </p:nvSpPr>
          <p:spPr>
            <a:xfrm>
              <a:off x="2147388" y="4433555"/>
              <a:ext cx="923450" cy="338554"/>
            </a:xfrm>
            <a:prstGeom prst="rect">
              <a:avLst/>
            </a:prstGeom>
            <a:noFill/>
            <a:ln w="9525" cmpd="sng">
              <a:solidFill>
                <a:srgbClr val="FFFFFF"/>
              </a:solidFill>
              <a:headEnd type="none"/>
              <a:tailEnd type="arrow"/>
            </a:ln>
          </p:spPr>
          <p:txBody>
            <a:bodyPr wrap="none" rtlCol="0">
              <a:spAutoFit/>
            </a:bodyPr>
            <a:lstStyle/>
            <a:p>
              <a:r>
                <a:rPr lang="en-US" sz="1600" dirty="0">
                  <a:latin typeface="Courier New"/>
                  <a:cs typeface="Courier New"/>
                </a:rPr>
                <a:t>local/</a:t>
              </a:r>
            </a:p>
          </p:txBody>
        </p:sp>
        <p:sp>
          <p:nvSpPr>
            <p:cNvPr id="9" name="TextBox 8"/>
            <p:cNvSpPr txBox="1"/>
            <p:nvPr/>
          </p:nvSpPr>
          <p:spPr>
            <a:xfrm>
              <a:off x="1860402" y="5855956"/>
              <a:ext cx="1539103" cy="338554"/>
            </a:xfrm>
            <a:prstGeom prst="rect">
              <a:avLst/>
            </a:prstGeom>
            <a:noFill/>
          </p:spPr>
          <p:txBody>
            <a:bodyPr wrap="none" rtlCol="0">
              <a:spAutoFit/>
            </a:bodyPr>
            <a:lstStyle/>
            <a:p>
              <a:r>
                <a:rPr lang="en-US" sz="1600" dirty="0">
                  <a:latin typeface="Courier New"/>
                  <a:cs typeface="Courier New"/>
                </a:rPr>
                <a:t>my_file.txt</a:t>
              </a:r>
            </a:p>
          </p:txBody>
        </p:sp>
        <p:cxnSp>
          <p:nvCxnSpPr>
            <p:cNvPr id="11" name="Straight Connector 10"/>
            <p:cNvCxnSpPr>
              <a:endCxn id="5" idx="0"/>
            </p:cNvCxnSpPr>
            <p:nvPr/>
          </p:nvCxnSpPr>
          <p:spPr>
            <a:xfrm>
              <a:off x="2594589" y="3471333"/>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582279" y="4145688"/>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81616" y="4823022"/>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80953" y="5568089"/>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4833064" y="3878915"/>
            <a:ext cx="4986762" cy="461665"/>
          </a:xfrm>
          <a:prstGeom prst="rect">
            <a:avLst/>
          </a:prstGeom>
          <a:noFill/>
        </p:spPr>
        <p:txBody>
          <a:bodyPr wrap="none" rtlCol="0">
            <a:spAutoFit/>
          </a:bodyPr>
          <a:lstStyle/>
          <a:p>
            <a:r>
              <a:rPr lang="en-US" sz="2400" dirty="0">
                <a:latin typeface="Courier New"/>
                <a:cs typeface="Courier New"/>
              </a:rPr>
              <a:t>/usr/local/bin/my_file.txt</a:t>
            </a:r>
          </a:p>
        </p:txBody>
      </p:sp>
      <p:sp>
        <p:nvSpPr>
          <p:cNvPr id="4" name="TextBox 3"/>
          <p:cNvSpPr txBox="1"/>
          <p:nvPr/>
        </p:nvSpPr>
        <p:spPr>
          <a:xfrm>
            <a:off x="5681016" y="5103032"/>
            <a:ext cx="5859168" cy="923330"/>
          </a:xfrm>
          <a:prstGeom prst="rect">
            <a:avLst/>
          </a:prstGeom>
          <a:ln w="28575"/>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u="sng" dirty="0" smtClean="0"/>
              <a:t>NOTICE</a:t>
            </a:r>
            <a:r>
              <a:rPr lang="en-US" dirty="0" smtClean="0"/>
              <a:t>: there </a:t>
            </a:r>
            <a:r>
              <a:rPr lang="en-US" dirty="0"/>
              <a:t>are two meanings for </a:t>
            </a:r>
            <a:r>
              <a:rPr lang="en-US" b="1" dirty="0" smtClean="0"/>
              <a:t>/</a:t>
            </a:r>
            <a:r>
              <a:rPr lang="en-US" dirty="0"/>
              <a:t> </a:t>
            </a:r>
            <a:r>
              <a:rPr lang="en-US" dirty="0" smtClean="0"/>
              <a:t> </a:t>
            </a:r>
          </a:p>
          <a:p>
            <a:pPr marL="342900" indent="-342900">
              <a:buFont typeface="+mj-lt"/>
              <a:buAutoNum type="arabicPeriod"/>
            </a:pPr>
            <a:r>
              <a:rPr lang="en-US" dirty="0" smtClean="0"/>
              <a:t>At </a:t>
            </a:r>
            <a:r>
              <a:rPr lang="en-US" dirty="0"/>
              <a:t>the front of a file or directory </a:t>
            </a:r>
            <a:r>
              <a:rPr lang="en-US" dirty="0" smtClean="0"/>
              <a:t>name </a:t>
            </a:r>
            <a:r>
              <a:rPr lang="en-US" dirty="0" smtClean="0">
                <a:sym typeface="Wingdings"/>
              </a:rPr>
              <a:t> </a:t>
            </a:r>
            <a:r>
              <a:rPr lang="en-US" dirty="0" smtClean="0"/>
              <a:t>root directory</a:t>
            </a:r>
          </a:p>
          <a:p>
            <a:pPr marL="342900" indent="-342900">
              <a:buFont typeface="+mj-lt"/>
              <a:buAutoNum type="arabicPeriod"/>
            </a:pPr>
            <a:r>
              <a:rPr lang="en-US" dirty="0" smtClean="0"/>
              <a:t>Inside</a:t>
            </a:r>
            <a:r>
              <a:rPr lang="en-US" dirty="0"/>
              <a:t> a </a:t>
            </a:r>
            <a:r>
              <a:rPr lang="en-US" dirty="0" smtClean="0"/>
              <a:t>name </a:t>
            </a:r>
            <a:r>
              <a:rPr lang="en-US" dirty="0" smtClean="0">
                <a:sym typeface="Wingdings"/>
              </a:rPr>
              <a:t> just </a:t>
            </a:r>
            <a:r>
              <a:rPr lang="en-US" dirty="0" smtClean="0"/>
              <a:t>a separator</a:t>
            </a:r>
            <a:endParaRPr lang="en-US" dirty="0"/>
          </a:p>
        </p:txBody>
      </p:sp>
      <p:sp>
        <p:nvSpPr>
          <p:cNvPr id="10" name="TextBox 9"/>
          <p:cNvSpPr txBox="1"/>
          <p:nvPr/>
        </p:nvSpPr>
        <p:spPr>
          <a:xfrm>
            <a:off x="8665029" y="837748"/>
            <a:ext cx="2920482" cy="369332"/>
          </a:xfrm>
          <a:prstGeom prst="rect">
            <a:avLst/>
          </a:prstGeom>
          <a:noFill/>
          <a:ln>
            <a:solidFill>
              <a:srgbClr val="FF0000"/>
            </a:solidFill>
          </a:ln>
        </p:spPr>
        <p:txBody>
          <a:bodyPr wrap="square" rtlCol="0">
            <a:spAutoFit/>
          </a:bodyPr>
          <a:lstStyle/>
          <a:p>
            <a:r>
              <a:rPr lang="en-US" dirty="0" smtClean="0"/>
              <a:t>Do not use spaces </a:t>
            </a:r>
            <a:r>
              <a:rPr lang="en-US" smtClean="0"/>
              <a:t>for names</a:t>
            </a:r>
            <a:endParaRPr lang="en-US"/>
          </a:p>
        </p:txBody>
      </p:sp>
    </p:spTree>
    <p:extLst>
      <p:ext uri="{BB962C8B-B14F-4D97-AF65-F5344CB8AC3E}">
        <p14:creationId xmlns:p14="http://schemas.microsoft.com/office/powerpoint/2010/main" val="397855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Relative </a:t>
            </a:r>
            <a:r>
              <a:rPr lang="en-US" sz="4800" dirty="0"/>
              <a:t>pathnames</a:t>
            </a:r>
          </a:p>
        </p:txBody>
      </p:sp>
      <p:sp>
        <p:nvSpPr>
          <p:cNvPr id="3" name="Content Placeholder 2"/>
          <p:cNvSpPr>
            <a:spLocks noGrp="1"/>
          </p:cNvSpPr>
          <p:nvPr>
            <p:ph idx="1"/>
          </p:nvPr>
        </p:nvSpPr>
        <p:spPr>
          <a:xfrm>
            <a:off x="838200" y="1586204"/>
            <a:ext cx="10515600" cy="2331317"/>
          </a:xfrm>
        </p:spPr>
        <p:txBody>
          <a:bodyPr>
            <a:normAutofit/>
          </a:bodyPr>
          <a:lstStyle/>
          <a:p>
            <a:r>
              <a:rPr lang="en-US" dirty="0" smtClean="0"/>
              <a:t>Paths relative to the directory that you are currently in</a:t>
            </a:r>
          </a:p>
          <a:p>
            <a:pPr lvl="1"/>
            <a:r>
              <a:rPr lang="en-US" dirty="0" smtClean="0"/>
              <a:t>Do not start with a forward slash /</a:t>
            </a:r>
          </a:p>
          <a:p>
            <a:r>
              <a:rPr lang="en-US" dirty="0" smtClean="0"/>
              <a:t>Find location </a:t>
            </a:r>
            <a:r>
              <a:rPr lang="en-US" dirty="0"/>
              <a:t>from where we are, rather than from the root of the file system</a:t>
            </a:r>
            <a:endParaRPr lang="en-US" dirty="0" smtClean="0"/>
          </a:p>
          <a:p>
            <a:r>
              <a:rPr lang="en-US" dirty="0" smtClean="0"/>
              <a:t>Directory above the current directory is given the name dot dot (</a:t>
            </a:r>
            <a:r>
              <a:rPr lang="en-US" dirty="0" smtClean="0">
                <a:latin typeface="Courier New"/>
                <a:cs typeface="Courier New"/>
              </a:rPr>
              <a:t>..</a:t>
            </a:r>
            <a:r>
              <a:rPr lang="en-US" dirty="0" smtClean="0"/>
              <a:t>)</a:t>
            </a:r>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9" name="Slide Number Placeholder 8"/>
          <p:cNvSpPr>
            <a:spLocks noGrp="1"/>
          </p:cNvSpPr>
          <p:nvPr>
            <p:ph type="sldNum" sz="quarter" idx="12"/>
          </p:nvPr>
        </p:nvSpPr>
        <p:spPr/>
        <p:txBody>
          <a:bodyPr/>
          <a:lstStyle/>
          <a:p>
            <a:fld id="{5FCC8669-9227-254B-8F8A-9FF77B543902}" type="slidenum">
              <a:rPr lang="en-US" smtClean="0"/>
              <a:t>17</a:t>
            </a:fld>
            <a:endParaRPr lang="en-US"/>
          </a:p>
        </p:txBody>
      </p:sp>
      <p:sp>
        <p:nvSpPr>
          <p:cNvPr id="7" name="TextBox 6"/>
          <p:cNvSpPr txBox="1"/>
          <p:nvPr/>
        </p:nvSpPr>
        <p:spPr>
          <a:xfrm>
            <a:off x="2169916" y="5337297"/>
            <a:ext cx="800319" cy="338554"/>
          </a:xfrm>
          <a:prstGeom prst="rect">
            <a:avLst/>
          </a:prstGeom>
          <a:noFill/>
        </p:spPr>
        <p:txBody>
          <a:bodyPr wrap="none" rtlCol="0">
            <a:spAutoFit/>
          </a:bodyPr>
          <a:lstStyle/>
          <a:p>
            <a:r>
              <a:rPr lang="en-US" sz="1600" dirty="0">
                <a:latin typeface="Courier New"/>
                <a:cs typeface="Courier New"/>
              </a:rPr>
              <a:t>user/</a:t>
            </a:r>
          </a:p>
        </p:txBody>
      </p:sp>
      <p:sp>
        <p:nvSpPr>
          <p:cNvPr id="8" name="TextBox 7"/>
          <p:cNvSpPr txBox="1"/>
          <p:nvPr/>
        </p:nvSpPr>
        <p:spPr>
          <a:xfrm>
            <a:off x="2073621" y="4161178"/>
            <a:ext cx="800319" cy="338554"/>
          </a:xfrm>
          <a:prstGeom prst="rect">
            <a:avLst/>
          </a:prstGeom>
          <a:noFill/>
        </p:spPr>
        <p:txBody>
          <a:bodyPr wrap="none" rtlCol="0">
            <a:spAutoFit/>
          </a:bodyPr>
          <a:lstStyle/>
          <a:p>
            <a:r>
              <a:rPr lang="en-US" sz="1600" dirty="0">
                <a:latin typeface="Courier New"/>
                <a:cs typeface="Courier New"/>
              </a:rPr>
              <a:t>home/</a:t>
            </a:r>
          </a:p>
        </p:txBody>
      </p:sp>
      <p:cxnSp>
        <p:nvCxnSpPr>
          <p:cNvPr id="18" name="Straight Connector 17"/>
          <p:cNvCxnSpPr/>
          <p:nvPr/>
        </p:nvCxnSpPr>
        <p:spPr>
          <a:xfrm>
            <a:off x="2494875" y="4829353"/>
            <a:ext cx="663" cy="2987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400497" y="5128085"/>
            <a:ext cx="1846930" cy="461665"/>
          </a:xfrm>
          <a:prstGeom prst="rect">
            <a:avLst/>
          </a:prstGeom>
          <a:noFill/>
        </p:spPr>
        <p:txBody>
          <a:bodyPr wrap="none" rtlCol="0">
            <a:spAutoFit/>
          </a:bodyPr>
          <a:lstStyle/>
          <a:p>
            <a:r>
              <a:rPr lang="en-US" sz="2400" dirty="0">
                <a:latin typeface="Courier New"/>
                <a:cs typeface="Courier New"/>
              </a:rPr>
              <a:t>../setup/</a:t>
            </a:r>
          </a:p>
        </p:txBody>
      </p:sp>
      <p:sp>
        <p:nvSpPr>
          <p:cNvPr id="21" name="TextBox 20"/>
          <p:cNvSpPr txBox="1"/>
          <p:nvPr/>
        </p:nvSpPr>
        <p:spPr>
          <a:xfrm>
            <a:off x="3060739" y="5337297"/>
            <a:ext cx="923450" cy="338554"/>
          </a:xfrm>
          <a:prstGeom prst="rect">
            <a:avLst/>
          </a:prstGeom>
          <a:noFill/>
        </p:spPr>
        <p:txBody>
          <a:bodyPr wrap="none" rtlCol="0">
            <a:spAutoFit/>
          </a:bodyPr>
          <a:lstStyle/>
          <a:p>
            <a:r>
              <a:rPr lang="en-US" sz="1600" dirty="0">
                <a:latin typeface="Courier New"/>
                <a:cs typeface="Courier New"/>
              </a:rPr>
              <a:t>setup/</a:t>
            </a:r>
          </a:p>
        </p:txBody>
      </p:sp>
      <p:cxnSp>
        <p:nvCxnSpPr>
          <p:cNvPr id="22" name="Straight Connector 21"/>
          <p:cNvCxnSpPr/>
          <p:nvPr/>
        </p:nvCxnSpPr>
        <p:spPr>
          <a:xfrm>
            <a:off x="3385699" y="4829353"/>
            <a:ext cx="663" cy="2987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507848" y="4820081"/>
            <a:ext cx="8778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494874" y="4499732"/>
            <a:ext cx="0" cy="4203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776782" y="4920088"/>
            <a:ext cx="663" cy="298732"/>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2777445" y="4938235"/>
            <a:ext cx="416309"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p:nvPr/>
        </p:nvCxnSpPr>
        <p:spPr>
          <a:xfrm>
            <a:off x="3193753" y="4938235"/>
            <a:ext cx="0" cy="330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4503794" y="4334730"/>
            <a:ext cx="6850006" cy="646331"/>
          </a:xfrm>
          <a:prstGeom prst="rect">
            <a:avLst/>
          </a:prstGeom>
          <a:noFill/>
        </p:spPr>
        <p:txBody>
          <a:bodyPr wrap="square" rtlCol="0">
            <a:spAutoFit/>
          </a:bodyPr>
          <a:lstStyle/>
          <a:p>
            <a:r>
              <a:rPr lang="en-US" dirty="0"/>
              <a:t>starting in </a:t>
            </a:r>
            <a:r>
              <a:rPr lang="en-US" dirty="0">
                <a:latin typeface="Courier New"/>
                <a:cs typeface="Courier New"/>
              </a:rPr>
              <a:t>user</a:t>
            </a:r>
            <a:r>
              <a:rPr lang="en-US" dirty="0" smtClean="0">
                <a:latin typeface="Courier New"/>
                <a:cs typeface="Courier New"/>
              </a:rPr>
              <a:t>/</a:t>
            </a:r>
            <a:endParaRPr lang="en-US" dirty="0" smtClean="0"/>
          </a:p>
          <a:p>
            <a:r>
              <a:rPr lang="en-US" dirty="0"/>
              <a:t>	</a:t>
            </a:r>
            <a:r>
              <a:rPr lang="en-US" dirty="0" smtClean="0"/>
              <a:t>going </a:t>
            </a:r>
            <a:r>
              <a:rPr lang="en-US" dirty="0"/>
              <a:t>up one directory </a:t>
            </a:r>
            <a:r>
              <a:rPr lang="en-US" dirty="0" smtClean="0"/>
              <a:t>and back </a:t>
            </a:r>
            <a:r>
              <a:rPr lang="en-US" dirty="0"/>
              <a:t>down into another directory</a:t>
            </a:r>
          </a:p>
        </p:txBody>
      </p:sp>
    </p:spTree>
    <p:extLst>
      <p:ext uri="{BB962C8B-B14F-4D97-AF65-F5344CB8AC3E}">
        <p14:creationId xmlns:p14="http://schemas.microsoft.com/office/powerpoint/2010/main" val="1647568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err="1" smtClean="0">
                <a:latin typeface="Courier New"/>
                <a:cs typeface="Courier New"/>
              </a:rPr>
              <a:t>pwd</a:t>
            </a:r>
            <a:r>
              <a:rPr lang="en-US" dirty="0" smtClean="0"/>
              <a:t> 	(print working directory)</a:t>
            </a:r>
          </a:p>
          <a:p>
            <a:pPr marL="0" indent="0">
              <a:buNone/>
            </a:pPr>
            <a:endParaRPr lang="en-US" dirty="0"/>
          </a:p>
          <a:p>
            <a:pPr marL="0" indent="0">
              <a:buNone/>
            </a:pPr>
            <a:r>
              <a:rPr lang="en-US" dirty="0" smtClean="0"/>
              <a:t>Where are you when you open your terminal?</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18</a:t>
            </a:fld>
            <a:endParaRPr lang="en-US"/>
          </a:p>
        </p:txBody>
      </p:sp>
      <p:sp>
        <p:nvSpPr>
          <p:cNvPr id="4" name="TextBox 3"/>
          <p:cNvSpPr txBox="1"/>
          <p:nvPr/>
        </p:nvSpPr>
        <p:spPr>
          <a:xfrm>
            <a:off x="1696616" y="4758611"/>
            <a:ext cx="8798768" cy="523220"/>
          </a:xfrm>
          <a:prstGeom prst="rect">
            <a:avLst/>
          </a:prstGeom>
          <a:noFill/>
          <a:ln w="28575">
            <a:solidFill>
              <a:srgbClr val="FF0000"/>
            </a:solidFill>
          </a:ln>
        </p:spPr>
        <p:txBody>
          <a:bodyPr wrap="square" rtlCol="0">
            <a:spAutoFit/>
          </a:bodyPr>
          <a:lstStyle/>
          <a:p>
            <a:r>
              <a:rPr lang="en-US" sz="2800" b="1" u="sng" dirty="0" smtClean="0"/>
              <a:t>NOTICE</a:t>
            </a:r>
            <a:r>
              <a:rPr lang="en-US" sz="2800" dirty="0" smtClean="0"/>
              <a:t>: If you are </a:t>
            </a:r>
            <a:r>
              <a:rPr lang="en-US" sz="2800" b="1" dirty="0" smtClean="0"/>
              <a:t>EVER</a:t>
            </a:r>
            <a:r>
              <a:rPr lang="en-US" sz="2800" dirty="0" smtClean="0"/>
              <a:t> unsure of where you are, type </a:t>
            </a:r>
            <a:r>
              <a:rPr lang="en-US" sz="2800" dirty="0" err="1" smtClean="0">
                <a:latin typeface="Courier New" charset="0"/>
                <a:ea typeface="Courier New" charset="0"/>
                <a:cs typeface="Courier New" charset="0"/>
              </a:rPr>
              <a:t>pwd</a:t>
            </a:r>
            <a:r>
              <a:rPr lang="en-US" sz="2800" dirty="0" smtClean="0">
                <a:latin typeface="Courier New" charset="0"/>
                <a:ea typeface="Courier New" charset="0"/>
                <a:cs typeface="Courier New" charset="0"/>
              </a:rPr>
              <a:t> </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455118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Directory</a:t>
            </a:r>
          </a:p>
        </p:txBody>
      </p:sp>
      <p:sp>
        <p:nvSpPr>
          <p:cNvPr id="3" name="Content Placeholder 2"/>
          <p:cNvSpPr>
            <a:spLocks noGrp="1"/>
          </p:cNvSpPr>
          <p:nvPr>
            <p:ph idx="1"/>
          </p:nvPr>
        </p:nvSpPr>
        <p:spPr/>
        <p:txBody>
          <a:bodyPr/>
          <a:lstStyle/>
          <a:p>
            <a:r>
              <a:rPr lang="en-US" dirty="0" smtClean="0"/>
              <a:t>Everyone has their own home directory</a:t>
            </a:r>
          </a:p>
          <a:p>
            <a:pPr lvl="1"/>
            <a:r>
              <a:rPr lang="en-US" dirty="0"/>
              <a:t> </a:t>
            </a:r>
            <a:r>
              <a:rPr lang="en-US" dirty="0" smtClean="0"/>
              <a:t>Home </a:t>
            </a:r>
            <a:r>
              <a:rPr lang="en-US" dirty="0"/>
              <a:t>directory path will look different on different operating systems</a:t>
            </a:r>
            <a:endParaRPr lang="en-US" dirty="0" smtClean="0"/>
          </a:p>
          <a:p>
            <a:endParaRPr lang="en-US" dirty="0"/>
          </a:p>
          <a:p>
            <a:r>
              <a:rPr lang="en-US" dirty="0" smtClean="0"/>
              <a:t>tilde </a:t>
            </a:r>
            <a:r>
              <a:rPr lang="en-US" dirty="0"/>
              <a:t>(</a:t>
            </a:r>
            <a:r>
              <a:rPr lang="en-US" dirty="0" smtClean="0">
                <a:latin typeface="Courier New" charset="0"/>
                <a:ea typeface="Courier New" charset="0"/>
                <a:cs typeface="Courier New" charset="0"/>
              </a:rPr>
              <a:t>~</a:t>
            </a:r>
            <a:r>
              <a:rPr lang="en-US" dirty="0"/>
              <a:t>) is a shortcut for referring to the home </a:t>
            </a:r>
            <a:r>
              <a:rPr lang="en-US" dirty="0" smtClean="0"/>
              <a:t>directory</a:t>
            </a:r>
          </a:p>
          <a:p>
            <a:pPr lvl="1"/>
            <a:r>
              <a:rPr lang="en-US" dirty="0"/>
              <a:t>O</a:t>
            </a:r>
            <a:r>
              <a:rPr lang="en-US" dirty="0" smtClean="0"/>
              <a:t>nly </a:t>
            </a:r>
            <a:r>
              <a:rPr lang="en-US" dirty="0"/>
              <a:t>works if it is the first character in the </a:t>
            </a:r>
            <a:r>
              <a:rPr lang="en-US" dirty="0" smtClean="0"/>
              <a:t>path</a:t>
            </a:r>
          </a:p>
          <a:p>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cd ~</a:t>
            </a:r>
            <a:r>
              <a:rPr lang="en-US" dirty="0"/>
              <a:t> </a:t>
            </a:r>
            <a:endParaRPr lang="en-US" dirty="0" smtClean="0"/>
          </a:p>
          <a:p>
            <a:pPr lvl="1"/>
            <a:r>
              <a:rPr lang="en-US" dirty="0" smtClean="0"/>
              <a:t>Automatically </a:t>
            </a:r>
            <a:r>
              <a:rPr lang="en-US" dirty="0"/>
              <a:t>take </a:t>
            </a:r>
            <a:r>
              <a:rPr lang="en-US" dirty="0" smtClean="0"/>
              <a:t>you to your home directory</a:t>
            </a:r>
          </a:p>
          <a:p>
            <a:pPr lvl="1"/>
            <a:r>
              <a:rPr lang="en-US" dirty="0" smtClean="0"/>
              <a:t>Also occurs by typing </a:t>
            </a:r>
            <a:r>
              <a:rPr lang="en-US" dirty="0" smtClean="0">
                <a:latin typeface="Courier New" charset="0"/>
                <a:ea typeface="Courier New" charset="0"/>
                <a:cs typeface="Courier New" charset="0"/>
              </a:rPr>
              <a:t>cd</a:t>
            </a:r>
            <a:r>
              <a:rPr lang="en-US" dirty="0" smtClean="0"/>
              <a:t> without any arguments </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19</a:t>
            </a:fld>
            <a:endParaRPr lang="en-US"/>
          </a:p>
        </p:txBody>
      </p:sp>
    </p:spTree>
    <p:extLst>
      <p:ext uri="{BB962C8B-B14F-4D97-AF65-F5344CB8AC3E}">
        <p14:creationId xmlns:p14="http://schemas.microsoft.com/office/powerpoint/2010/main" val="203614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Transferable</a:t>
            </a:r>
            <a:endParaRPr lang="en-US" dirty="0"/>
          </a:p>
        </p:txBody>
      </p:sp>
      <p:sp>
        <p:nvSpPr>
          <p:cNvPr id="3" name="Content Placeholder 2"/>
          <p:cNvSpPr>
            <a:spLocks noGrp="1"/>
          </p:cNvSpPr>
          <p:nvPr>
            <p:ph idx="1"/>
          </p:nvPr>
        </p:nvSpPr>
        <p:spPr/>
        <p:txBody>
          <a:bodyPr>
            <a:normAutofit/>
          </a:bodyPr>
          <a:lstStyle/>
          <a:p>
            <a:r>
              <a:rPr lang="en-US" dirty="0" smtClean="0"/>
              <a:t>Computing skills (along </a:t>
            </a:r>
            <a:r>
              <a:rPr lang="en-US" dirty="0"/>
              <a:t>with </a:t>
            </a:r>
            <a:r>
              <a:rPr lang="en-US" dirty="0" smtClean="0"/>
              <a:t>statistics) are </a:t>
            </a:r>
            <a:r>
              <a:rPr lang="en-US" u="sng" dirty="0" smtClean="0"/>
              <a:t>HIGHLY</a:t>
            </a:r>
            <a:r>
              <a:rPr lang="en-US" dirty="0" smtClean="0"/>
              <a:t> transferable</a:t>
            </a:r>
          </a:p>
          <a:p>
            <a:endParaRPr lang="en-US" dirty="0" smtClean="0"/>
          </a:p>
          <a:p>
            <a:r>
              <a:rPr lang="en-US" dirty="0" smtClean="0"/>
              <a:t>They are the skills that </a:t>
            </a:r>
            <a:r>
              <a:rPr lang="en-US" i="1" dirty="0" smtClean="0"/>
              <a:t>EVERYONE</a:t>
            </a:r>
            <a:r>
              <a:rPr lang="en-US" dirty="0" smtClean="0"/>
              <a:t> wants</a:t>
            </a:r>
          </a:p>
          <a:p>
            <a:endParaRPr lang="en-US" dirty="0" smtClean="0"/>
          </a:p>
          <a:p>
            <a:r>
              <a:rPr lang="en-US" dirty="0" smtClean="0"/>
              <a:t>UNIX, R and Python are used by most companies and corporations to do data analysis</a:t>
            </a:r>
          </a:p>
          <a:p>
            <a:endParaRPr lang="en-US" dirty="0"/>
          </a:p>
          <a:p>
            <a:r>
              <a:rPr lang="en-US" dirty="0" smtClean="0"/>
              <a:t>It is </a:t>
            </a:r>
            <a:r>
              <a:rPr lang="en-US" b="1" i="1" u="sng" dirty="0" smtClean="0"/>
              <a:t>IMPOSSIBLE</a:t>
            </a:r>
            <a:r>
              <a:rPr lang="en-US" dirty="0" smtClean="0"/>
              <a:t> to do biomedical research today without computational skills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2</a:t>
            </a:fld>
            <a:endParaRPr lang="en-US"/>
          </a:p>
        </p:txBody>
      </p:sp>
    </p:spTree>
    <p:extLst>
      <p:ext uri="{BB962C8B-B14F-4D97-AF65-F5344CB8AC3E}">
        <p14:creationId xmlns:p14="http://schemas.microsoft.com/office/powerpoint/2010/main" val="145400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latin typeface="Courier New" charset="0"/>
                <a:ea typeface="Courier New" charset="0"/>
                <a:cs typeface="Courier New" charset="0"/>
              </a:rPr>
              <a:t>cd ~</a:t>
            </a:r>
            <a:r>
              <a:rPr lang="en-US" dirty="0" smtClean="0"/>
              <a:t> </a:t>
            </a:r>
          </a:p>
          <a:p>
            <a:pPr marL="0" indent="0">
              <a:buNone/>
            </a:pPr>
            <a:endParaRPr lang="en-US" dirty="0"/>
          </a:p>
          <a:p>
            <a:pPr marL="0" indent="0">
              <a:buNone/>
            </a:pPr>
            <a:r>
              <a:rPr lang="en-US" dirty="0" smtClean="0"/>
              <a:t>Where are you? </a:t>
            </a:r>
          </a:p>
          <a:p>
            <a:pPr marL="0" indent="0">
              <a:buNone/>
            </a:pPr>
            <a:r>
              <a:rPr lang="en-US" dirty="0" smtClean="0"/>
              <a:t>What is considered your home directory on your computer?</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20</a:t>
            </a:fld>
            <a:endParaRPr lang="en-US"/>
          </a:p>
        </p:txBody>
      </p:sp>
    </p:spTree>
    <p:extLst>
      <p:ext uri="{BB962C8B-B14F-4D97-AF65-F5344CB8AC3E}">
        <p14:creationId xmlns:p14="http://schemas.microsoft.com/office/powerpoint/2010/main" val="594123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syntax</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yntax = the structure of statements in a computing language</a:t>
            </a:r>
          </a:p>
          <a:p>
            <a:endParaRPr lang="en-US" dirty="0"/>
          </a:p>
          <a:p>
            <a:pPr marL="457200" lvl="1" indent="0">
              <a:buNone/>
            </a:pPr>
            <a:r>
              <a:rPr lang="en-US" i="1" dirty="0" smtClean="0"/>
              <a:t>“I like computers”</a:t>
            </a:r>
            <a:r>
              <a:rPr lang="en-US" dirty="0" smtClean="0"/>
              <a:t> </a:t>
            </a:r>
          </a:p>
          <a:p>
            <a:pPr marL="457200" lvl="1" indent="0">
              <a:buNone/>
            </a:pPr>
            <a:r>
              <a:rPr lang="en-US" dirty="0" smtClean="0"/>
              <a:t>(pronoun, verb, noun)</a:t>
            </a:r>
          </a:p>
          <a:p>
            <a:pPr marL="457200" lvl="1" indent="0">
              <a:buNone/>
            </a:pPr>
            <a:endParaRPr lang="en-US" dirty="0"/>
          </a:p>
          <a:p>
            <a:pPr marL="457200" lvl="1" indent="0">
              <a:buNone/>
            </a:pPr>
            <a:r>
              <a:rPr lang="en-US" dirty="0">
                <a:latin typeface="Courier New"/>
                <a:cs typeface="Courier New"/>
              </a:rPr>
              <a:t>l</a:t>
            </a:r>
            <a:r>
              <a:rPr lang="en-US" dirty="0" smtClean="0">
                <a:latin typeface="Courier New"/>
                <a:cs typeface="Courier New"/>
              </a:rPr>
              <a:t>s –al ~</a:t>
            </a:r>
          </a:p>
          <a:p>
            <a:pPr marL="457200" lvl="1" indent="0">
              <a:buNone/>
            </a:pPr>
            <a:r>
              <a:rPr lang="en-US" dirty="0" smtClean="0"/>
              <a:t>(command, options, arguments)</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21</a:t>
            </a:fld>
            <a:endParaRPr lang="en-US"/>
          </a:p>
        </p:txBody>
      </p:sp>
    </p:spTree>
    <p:extLst>
      <p:ext uri="{BB962C8B-B14F-4D97-AF65-F5344CB8AC3E}">
        <p14:creationId xmlns:p14="http://schemas.microsoft.com/office/powerpoint/2010/main" val="141756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syntax</a:t>
            </a:r>
            <a:endParaRPr lang="en-US" dirty="0"/>
          </a:p>
        </p:txBody>
      </p:sp>
      <p:sp>
        <p:nvSpPr>
          <p:cNvPr id="3" name="Content Placeholder 2"/>
          <p:cNvSpPr>
            <a:spLocks noGrp="1"/>
          </p:cNvSpPr>
          <p:nvPr>
            <p:ph idx="1"/>
          </p:nvPr>
        </p:nvSpPr>
        <p:spPr>
          <a:xfrm>
            <a:off x="727787" y="3833335"/>
            <a:ext cx="11028783" cy="2888141"/>
          </a:xfrm>
        </p:spPr>
        <p:txBody>
          <a:bodyPr>
            <a:normAutofit fontScale="85000" lnSpcReduction="20000"/>
          </a:bodyPr>
          <a:lstStyle/>
          <a:p>
            <a:r>
              <a:rPr lang="en-US" dirty="0" smtClean="0">
                <a:solidFill>
                  <a:srgbClr val="FF0000"/>
                </a:solidFill>
              </a:rPr>
              <a:t>Command name </a:t>
            </a:r>
            <a:r>
              <a:rPr lang="en-US" dirty="0" smtClean="0"/>
              <a:t>tells the computer the operation/program/job to perform.  </a:t>
            </a:r>
          </a:p>
          <a:p>
            <a:pPr lvl="1"/>
            <a:r>
              <a:rPr lang="en-US" dirty="0" smtClean="0"/>
              <a:t>ALWAYS a single word</a:t>
            </a:r>
          </a:p>
          <a:p>
            <a:r>
              <a:rPr lang="en-US" dirty="0" smtClean="0"/>
              <a:t>A command </a:t>
            </a:r>
            <a:r>
              <a:rPr lang="en-US" i="1" dirty="0" smtClean="0"/>
              <a:t>can</a:t>
            </a:r>
            <a:r>
              <a:rPr lang="en-US" dirty="0" smtClean="0"/>
              <a:t> take </a:t>
            </a:r>
            <a:r>
              <a:rPr lang="en-US" dirty="0" smtClean="0">
                <a:solidFill>
                  <a:srgbClr val="FF0000"/>
                </a:solidFill>
              </a:rPr>
              <a:t>options</a:t>
            </a:r>
          </a:p>
          <a:p>
            <a:pPr lvl="1"/>
            <a:r>
              <a:rPr lang="en-US" dirty="0" smtClean="0"/>
              <a:t>Although not always, they are </a:t>
            </a:r>
            <a:r>
              <a:rPr lang="en-US" i="1" dirty="0" smtClean="0"/>
              <a:t>optional</a:t>
            </a:r>
            <a:r>
              <a:rPr lang="en-US" dirty="0" smtClean="0"/>
              <a:t> </a:t>
            </a:r>
          </a:p>
          <a:p>
            <a:pPr lvl="1"/>
            <a:r>
              <a:rPr lang="en-US" dirty="0" smtClean="0"/>
              <a:t>Usually preceded by a dash</a:t>
            </a:r>
          </a:p>
          <a:p>
            <a:pPr lvl="1"/>
            <a:r>
              <a:rPr lang="en-US" dirty="0" smtClean="0"/>
              <a:t>Change the behaviour of the command: usually the style in which the output is given.</a:t>
            </a:r>
          </a:p>
          <a:p>
            <a:r>
              <a:rPr lang="en-US" dirty="0" smtClean="0">
                <a:solidFill>
                  <a:srgbClr val="FF0000"/>
                </a:solidFill>
              </a:rPr>
              <a:t>Arguments</a:t>
            </a:r>
            <a:r>
              <a:rPr lang="en-US" dirty="0" smtClean="0"/>
              <a:t> </a:t>
            </a:r>
            <a:r>
              <a:rPr lang="en-US" dirty="0" smtClean="0"/>
              <a:t>gives the computer the required input</a:t>
            </a:r>
          </a:p>
          <a:p>
            <a:pPr lvl="1"/>
            <a:r>
              <a:rPr lang="en-US" dirty="0" smtClean="0"/>
              <a:t>Usually file or directory names</a:t>
            </a:r>
          </a:p>
          <a:p>
            <a:pPr lvl="1"/>
            <a:r>
              <a:rPr lang="en-US" dirty="0" smtClean="0"/>
              <a:t>Not always required</a:t>
            </a:r>
          </a:p>
          <a:p>
            <a:endParaRPr lang="en-US" dirty="0" smtClean="0"/>
          </a:p>
          <a:p>
            <a:endParaRPr lang="en-US" dirty="0" smtClean="0"/>
          </a:p>
        </p:txBody>
      </p:sp>
      <p:sp>
        <p:nvSpPr>
          <p:cNvPr id="14" name="Footer Placeholder 13"/>
          <p:cNvSpPr>
            <a:spLocks noGrp="1"/>
          </p:cNvSpPr>
          <p:nvPr>
            <p:ph type="ftr" sz="quarter" idx="11"/>
          </p:nvPr>
        </p:nvSpPr>
        <p:spPr/>
        <p:txBody>
          <a:bodyPr/>
          <a:lstStyle/>
          <a:p>
            <a:r>
              <a:rPr lang="en-US" smtClean="0"/>
              <a:t>Unix Shell - Advanced Research Computing Skills - Masters 2017/2018</a:t>
            </a:r>
            <a:endParaRPr lang="en-US"/>
          </a:p>
        </p:txBody>
      </p:sp>
      <p:sp>
        <p:nvSpPr>
          <p:cNvPr id="15" name="Slide Number Placeholder 14"/>
          <p:cNvSpPr>
            <a:spLocks noGrp="1"/>
          </p:cNvSpPr>
          <p:nvPr>
            <p:ph type="sldNum" sz="quarter" idx="12"/>
          </p:nvPr>
        </p:nvSpPr>
        <p:spPr/>
        <p:txBody>
          <a:bodyPr/>
          <a:lstStyle/>
          <a:p>
            <a:fld id="{5FCC8669-9227-254B-8F8A-9FF77B543902}" type="slidenum">
              <a:rPr lang="en-US" smtClean="0"/>
              <a:t>22</a:t>
            </a:fld>
            <a:endParaRPr lang="en-US"/>
          </a:p>
        </p:txBody>
      </p:sp>
      <p:sp>
        <p:nvSpPr>
          <p:cNvPr id="9" name="TextBox 8"/>
          <p:cNvSpPr txBox="1"/>
          <p:nvPr/>
        </p:nvSpPr>
        <p:spPr>
          <a:xfrm>
            <a:off x="6722225" y="1027906"/>
            <a:ext cx="5276944" cy="923330"/>
          </a:xfrm>
          <a:prstGeom prst="rect">
            <a:avLst/>
          </a:prstGeom>
          <a:noFill/>
          <a:ln w="28575">
            <a:solidFill>
              <a:srgbClr val="FF0000"/>
            </a:solidFill>
          </a:ln>
        </p:spPr>
        <p:txBody>
          <a:bodyPr wrap="square" rtlCol="0">
            <a:spAutoFit/>
          </a:bodyPr>
          <a:lstStyle/>
          <a:p>
            <a:r>
              <a:rPr lang="en-US" b="1" u="sng" dirty="0" smtClean="0"/>
              <a:t>NOTE: </a:t>
            </a:r>
            <a:r>
              <a:rPr lang="en-US" dirty="0"/>
              <a:t>the command line </a:t>
            </a:r>
            <a:r>
              <a:rPr lang="en-US" dirty="0" smtClean="0"/>
              <a:t>is:</a:t>
            </a:r>
            <a:endParaRPr lang="en-US" dirty="0"/>
          </a:p>
          <a:p>
            <a:r>
              <a:rPr lang="en-US" dirty="0" smtClean="0"/>
              <a:t>	(</a:t>
            </a:r>
            <a:r>
              <a:rPr lang="en-US" dirty="0"/>
              <a:t>i) case-sensitive; </a:t>
            </a:r>
            <a:endParaRPr lang="en-US" dirty="0" smtClean="0"/>
          </a:p>
          <a:p>
            <a:r>
              <a:rPr lang="en-US" dirty="0"/>
              <a:t>	</a:t>
            </a:r>
            <a:r>
              <a:rPr lang="en-US" dirty="0" smtClean="0"/>
              <a:t>(</a:t>
            </a:r>
            <a:r>
              <a:rPr lang="en-US" dirty="0"/>
              <a:t>ii) “words” in </a:t>
            </a:r>
            <a:r>
              <a:rPr lang="en-US" dirty="0" smtClean="0"/>
              <a:t>syntax </a:t>
            </a:r>
            <a:r>
              <a:rPr lang="en-US" dirty="0"/>
              <a:t>are delimited by spaces</a:t>
            </a:r>
          </a:p>
        </p:txBody>
      </p:sp>
      <p:grpSp>
        <p:nvGrpSpPr>
          <p:cNvPr id="4" name="Group 3"/>
          <p:cNvGrpSpPr/>
          <p:nvPr/>
        </p:nvGrpSpPr>
        <p:grpSpPr>
          <a:xfrm>
            <a:off x="2201335" y="1676402"/>
            <a:ext cx="4201432" cy="1999732"/>
            <a:chOff x="2201335" y="1676402"/>
            <a:chExt cx="4201432" cy="1999732"/>
          </a:xfrm>
        </p:grpSpPr>
        <p:sp>
          <p:nvSpPr>
            <p:cNvPr id="5" name="TextBox 4"/>
            <p:cNvSpPr txBox="1"/>
            <p:nvPr/>
          </p:nvSpPr>
          <p:spPr>
            <a:xfrm>
              <a:off x="2563403" y="1676402"/>
              <a:ext cx="3506088" cy="1754326"/>
            </a:xfrm>
            <a:prstGeom prst="rect">
              <a:avLst/>
            </a:prstGeom>
            <a:noFill/>
          </p:spPr>
          <p:txBody>
            <a:bodyPr wrap="none" rtlCol="0">
              <a:spAutoFit/>
            </a:bodyPr>
            <a:lstStyle/>
            <a:p>
              <a:pPr marL="0" lvl="1"/>
              <a:r>
                <a:rPr lang="en-US" sz="5400" dirty="0" smtClean="0">
                  <a:latin typeface="Courier New"/>
                  <a:cs typeface="Courier New"/>
                </a:rPr>
                <a:t>ls –al ~</a:t>
              </a:r>
            </a:p>
            <a:p>
              <a:endParaRPr lang="en-US" sz="5400" dirty="0"/>
            </a:p>
          </p:txBody>
        </p:sp>
        <p:sp>
          <p:nvSpPr>
            <p:cNvPr id="6" name="Left Brace 5"/>
            <p:cNvSpPr/>
            <p:nvPr/>
          </p:nvSpPr>
          <p:spPr>
            <a:xfrm rot="16200000">
              <a:off x="2897836" y="2468034"/>
              <a:ext cx="347135" cy="1015998"/>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Left Brace 6"/>
            <p:cNvSpPr/>
            <p:nvPr/>
          </p:nvSpPr>
          <p:spPr>
            <a:xfrm rot="16200000">
              <a:off x="4534020" y="2436281"/>
              <a:ext cx="325967" cy="1016000"/>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Left Brace 7"/>
            <p:cNvSpPr/>
            <p:nvPr/>
          </p:nvSpPr>
          <p:spPr>
            <a:xfrm rot="16200000">
              <a:off x="5558368" y="2808695"/>
              <a:ext cx="347136" cy="33467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2201335" y="3306802"/>
              <a:ext cx="1709197" cy="369332"/>
            </a:xfrm>
            <a:prstGeom prst="rect">
              <a:avLst/>
            </a:prstGeom>
            <a:noFill/>
          </p:spPr>
          <p:txBody>
            <a:bodyPr wrap="none" rtlCol="0">
              <a:spAutoFit/>
            </a:bodyPr>
            <a:lstStyle/>
            <a:p>
              <a:r>
                <a:rPr lang="en-US" dirty="0"/>
                <a:t>command name</a:t>
              </a:r>
            </a:p>
          </p:txBody>
        </p:sp>
        <p:sp>
          <p:nvSpPr>
            <p:cNvPr id="11" name="TextBox 10"/>
            <p:cNvSpPr txBox="1"/>
            <p:nvPr/>
          </p:nvSpPr>
          <p:spPr>
            <a:xfrm>
              <a:off x="4189003" y="3306802"/>
              <a:ext cx="889987" cy="369332"/>
            </a:xfrm>
            <a:prstGeom prst="rect">
              <a:avLst/>
            </a:prstGeom>
            <a:noFill/>
          </p:spPr>
          <p:txBody>
            <a:bodyPr wrap="none" rtlCol="0">
              <a:spAutoFit/>
            </a:bodyPr>
            <a:lstStyle/>
            <a:p>
              <a:r>
                <a:rPr lang="en-US" dirty="0"/>
                <a:t>options</a:t>
              </a:r>
            </a:p>
          </p:txBody>
        </p:sp>
        <p:sp>
          <p:nvSpPr>
            <p:cNvPr id="12" name="TextBox 11"/>
            <p:cNvSpPr txBox="1"/>
            <p:nvPr/>
          </p:nvSpPr>
          <p:spPr>
            <a:xfrm>
              <a:off x="5205003" y="3306802"/>
              <a:ext cx="1197764" cy="369332"/>
            </a:xfrm>
            <a:prstGeom prst="rect">
              <a:avLst/>
            </a:prstGeom>
            <a:noFill/>
          </p:spPr>
          <p:txBody>
            <a:bodyPr wrap="none" rtlCol="0">
              <a:spAutoFit/>
            </a:bodyPr>
            <a:lstStyle/>
            <a:p>
              <a:r>
                <a:rPr lang="en-US" dirty="0"/>
                <a:t>arguments</a:t>
              </a:r>
            </a:p>
          </p:txBody>
        </p:sp>
      </p:grpSp>
    </p:spTree>
    <p:extLst>
      <p:ext uri="{BB962C8B-B14F-4D97-AF65-F5344CB8AC3E}">
        <p14:creationId xmlns:p14="http://schemas.microsoft.com/office/powerpoint/2010/main" val="834333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4437" cy="1325563"/>
          </a:xfrm>
        </p:spPr>
        <p:txBody>
          <a:bodyPr/>
          <a:lstStyle/>
          <a:p>
            <a:r>
              <a:rPr lang="en-US" dirty="0" smtClean="0"/>
              <a:t>What </a:t>
            </a:r>
            <a:r>
              <a:rPr lang="en-US" smtClean="0"/>
              <a:t>happens when we run a UNIX command</a:t>
            </a:r>
            <a:endParaRPr lang="en-US" dirty="0"/>
          </a:p>
        </p:txBody>
      </p:sp>
      <p:sp>
        <p:nvSpPr>
          <p:cNvPr id="3" name="Content Placeholder 2"/>
          <p:cNvSpPr>
            <a:spLocks noGrp="1"/>
          </p:cNvSpPr>
          <p:nvPr>
            <p:ph idx="1"/>
          </p:nvPr>
        </p:nvSpPr>
        <p:spPr>
          <a:xfrm>
            <a:off x="838199" y="3305142"/>
            <a:ext cx="10515600" cy="3051208"/>
          </a:xfrm>
        </p:spPr>
        <p:txBody>
          <a:bodyPr/>
          <a:lstStyle/>
          <a:p>
            <a:pPr marL="514350" indent="-514350">
              <a:buFont typeface="+mj-lt"/>
              <a:buAutoNum type="arabicPeriod"/>
            </a:pPr>
            <a:r>
              <a:rPr lang="en-US" dirty="0" smtClean="0"/>
              <a:t>Finds </a:t>
            </a:r>
            <a:r>
              <a:rPr lang="en-US" dirty="0"/>
              <a:t>a program called </a:t>
            </a:r>
            <a:r>
              <a:rPr lang="en-US" dirty="0" smtClean="0">
                <a:latin typeface="Courier New" charset="0"/>
                <a:ea typeface="Courier New" charset="0"/>
                <a:cs typeface="Courier New" charset="0"/>
              </a:rPr>
              <a:t>ls</a:t>
            </a:r>
            <a:endParaRPr lang="en-US" dirty="0"/>
          </a:p>
          <a:p>
            <a:pPr marL="514350" indent="-514350">
              <a:buFont typeface="+mj-lt"/>
              <a:buAutoNum type="arabicPeriod"/>
            </a:pPr>
            <a:r>
              <a:rPr lang="en-US" dirty="0" smtClean="0"/>
              <a:t>Runs </a:t>
            </a:r>
            <a:r>
              <a:rPr lang="en-US" dirty="0"/>
              <a:t>that </a:t>
            </a:r>
            <a:r>
              <a:rPr lang="en-US" dirty="0" smtClean="0"/>
              <a:t>program</a:t>
            </a:r>
            <a:endParaRPr lang="en-US" dirty="0"/>
          </a:p>
          <a:p>
            <a:pPr marL="514350" indent="-514350">
              <a:buFont typeface="+mj-lt"/>
              <a:buAutoNum type="arabicPeriod"/>
            </a:pPr>
            <a:r>
              <a:rPr lang="en-US" dirty="0" smtClean="0"/>
              <a:t>Displays </a:t>
            </a:r>
            <a:r>
              <a:rPr lang="en-US" dirty="0"/>
              <a:t>that program’s </a:t>
            </a:r>
            <a:r>
              <a:rPr lang="en-US" dirty="0" smtClean="0"/>
              <a:t>output</a:t>
            </a:r>
          </a:p>
          <a:p>
            <a:pPr marL="514350" indent="-514350">
              <a:buFont typeface="+mj-lt"/>
              <a:buAutoNum type="arabicPeriod"/>
            </a:pPr>
            <a:r>
              <a:rPr lang="en-US" dirty="0" smtClean="0"/>
              <a:t>Displays </a:t>
            </a:r>
            <a:r>
              <a:rPr lang="en-US" dirty="0"/>
              <a:t>a new prompt to tell us that it’s ready for more commands</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23</a:t>
            </a:fld>
            <a:endParaRPr lang="en-US"/>
          </a:p>
        </p:txBody>
      </p:sp>
      <p:sp>
        <p:nvSpPr>
          <p:cNvPr id="7" name="TextBox 6"/>
          <p:cNvSpPr txBox="1"/>
          <p:nvPr/>
        </p:nvSpPr>
        <p:spPr>
          <a:xfrm>
            <a:off x="5677906" y="1895961"/>
            <a:ext cx="1015021" cy="923330"/>
          </a:xfrm>
          <a:prstGeom prst="rect">
            <a:avLst/>
          </a:prstGeom>
          <a:noFill/>
        </p:spPr>
        <p:txBody>
          <a:bodyPr wrap="none" rtlCol="0">
            <a:spAutoFit/>
          </a:bodyPr>
          <a:lstStyle/>
          <a:p>
            <a:pPr marL="0" lvl="1"/>
            <a:r>
              <a:rPr lang="en-US" sz="5400" smtClean="0">
                <a:latin typeface="Courier New"/>
                <a:cs typeface="Courier New"/>
              </a:rPr>
              <a:t>ls</a:t>
            </a:r>
            <a:endParaRPr lang="en-US" sz="5400" dirty="0"/>
          </a:p>
        </p:txBody>
      </p:sp>
    </p:spTree>
    <p:extLst>
      <p:ext uri="{BB962C8B-B14F-4D97-AF65-F5344CB8AC3E}">
        <p14:creationId xmlns:p14="http://schemas.microsoft.com/office/powerpoint/2010/main" val="41981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Moving </a:t>
            </a:r>
            <a:r>
              <a:rPr lang="en-US" sz="3200" dirty="0"/>
              <a:t>up and down within a UNIX filesystem</a:t>
            </a:r>
          </a:p>
        </p:txBody>
      </p:sp>
      <p:sp>
        <p:nvSpPr>
          <p:cNvPr id="3" name="Content Placeholder 2"/>
          <p:cNvSpPr>
            <a:spLocks noGrp="1"/>
          </p:cNvSpPr>
          <p:nvPr>
            <p:ph idx="1"/>
          </p:nvPr>
        </p:nvSpPr>
        <p:spPr>
          <a:xfrm>
            <a:off x="942392" y="1600201"/>
            <a:ext cx="10487608" cy="4428067"/>
          </a:xfrm>
        </p:spPr>
        <p:txBody>
          <a:bodyPr>
            <a:normAutofit/>
          </a:bodyPr>
          <a:lstStyle/>
          <a:p>
            <a:pPr marL="0" indent="0">
              <a:buNone/>
            </a:pPr>
            <a:r>
              <a:rPr lang="en-US" b="1" dirty="0" smtClean="0">
                <a:latin typeface="Courier New"/>
                <a:cs typeface="Courier New"/>
              </a:rPr>
              <a:t>cd</a:t>
            </a:r>
            <a:r>
              <a:rPr lang="en-US" dirty="0" smtClean="0"/>
              <a:t>  </a:t>
            </a:r>
            <a:r>
              <a:rPr lang="en-US" dirty="0" smtClean="0">
                <a:sym typeface="Wingdings"/>
              </a:rPr>
              <a:t> </a:t>
            </a:r>
            <a:r>
              <a:rPr lang="en-US" dirty="0" smtClean="0"/>
              <a:t>change directory</a:t>
            </a:r>
          </a:p>
          <a:p>
            <a:pPr lvl="1"/>
            <a:r>
              <a:rPr lang="en-US" dirty="0" smtClean="0"/>
              <a:t>Take you to a different place within the filesystem</a:t>
            </a:r>
          </a:p>
          <a:p>
            <a:pPr lvl="1"/>
            <a:r>
              <a:rPr lang="en-US" dirty="0" smtClean="0"/>
              <a:t>Command used to move about</a:t>
            </a:r>
          </a:p>
        </p:txBody>
      </p:sp>
      <p:sp>
        <p:nvSpPr>
          <p:cNvPr id="9" name="Footer Placeholder 8"/>
          <p:cNvSpPr>
            <a:spLocks noGrp="1"/>
          </p:cNvSpPr>
          <p:nvPr>
            <p:ph type="ftr" sz="quarter" idx="11"/>
          </p:nvPr>
        </p:nvSpPr>
        <p:spPr/>
        <p:txBody>
          <a:bodyPr/>
          <a:lstStyle/>
          <a:p>
            <a:r>
              <a:rPr lang="en-US" smtClean="0"/>
              <a:t>Unix Shell - Advanced Research Computing Skills - Masters 2017/2018</a:t>
            </a:r>
            <a:endParaRPr lang="en-US"/>
          </a:p>
        </p:txBody>
      </p:sp>
      <p:sp>
        <p:nvSpPr>
          <p:cNvPr id="10" name="Slide Number Placeholder 9"/>
          <p:cNvSpPr>
            <a:spLocks noGrp="1"/>
          </p:cNvSpPr>
          <p:nvPr>
            <p:ph type="sldNum" sz="quarter" idx="12"/>
          </p:nvPr>
        </p:nvSpPr>
        <p:spPr/>
        <p:txBody>
          <a:bodyPr/>
          <a:lstStyle/>
          <a:p>
            <a:fld id="{5FCC8669-9227-254B-8F8A-9FF77B543902}" type="slidenum">
              <a:rPr lang="en-US" smtClean="0"/>
              <a:t>24</a:t>
            </a:fld>
            <a:endParaRPr lang="en-US"/>
          </a:p>
        </p:txBody>
      </p:sp>
      <p:sp>
        <p:nvSpPr>
          <p:cNvPr id="4" name="TextBox 3"/>
          <p:cNvSpPr txBox="1"/>
          <p:nvPr/>
        </p:nvSpPr>
        <p:spPr>
          <a:xfrm>
            <a:off x="2551307" y="3166189"/>
            <a:ext cx="2214068" cy="769441"/>
          </a:xfrm>
          <a:prstGeom prst="rect">
            <a:avLst/>
          </a:prstGeom>
          <a:noFill/>
        </p:spPr>
        <p:txBody>
          <a:bodyPr wrap="none" rtlCol="0">
            <a:spAutoFit/>
          </a:bodyPr>
          <a:lstStyle/>
          <a:p>
            <a:pPr marL="0" lvl="1"/>
            <a:r>
              <a:rPr lang="en-US" sz="4400" dirty="0">
                <a:latin typeface="Courier New"/>
                <a:cs typeface="Courier New"/>
              </a:rPr>
              <a:t>cd </a:t>
            </a:r>
            <a:r>
              <a:rPr lang="en-US" sz="4400" dirty="0" smtClean="0">
                <a:latin typeface="Courier New"/>
                <a:cs typeface="Courier New"/>
              </a:rPr>
              <a:t>../</a:t>
            </a:r>
            <a:endParaRPr lang="en-US" sz="4400" dirty="0"/>
          </a:p>
        </p:txBody>
      </p:sp>
      <p:sp>
        <p:nvSpPr>
          <p:cNvPr id="5" name="TextBox 4"/>
          <p:cNvSpPr txBox="1"/>
          <p:nvPr/>
        </p:nvSpPr>
        <p:spPr>
          <a:xfrm>
            <a:off x="1440026" y="3935630"/>
            <a:ext cx="4833631" cy="338554"/>
          </a:xfrm>
          <a:prstGeom prst="rect">
            <a:avLst/>
          </a:prstGeom>
          <a:noFill/>
        </p:spPr>
        <p:txBody>
          <a:bodyPr wrap="none" rtlCol="0">
            <a:spAutoFit/>
          </a:bodyPr>
          <a:lstStyle/>
          <a:p>
            <a:r>
              <a:rPr lang="en-US" sz="1600" dirty="0"/>
              <a:t>the argument </a:t>
            </a:r>
            <a:r>
              <a:rPr lang="en-US" sz="1600" dirty="0" smtClean="0">
                <a:latin typeface="Courier"/>
                <a:cs typeface="Courier"/>
              </a:rPr>
              <a:t>../ </a:t>
            </a:r>
            <a:r>
              <a:rPr lang="en-US" sz="1600" dirty="0" smtClean="0"/>
              <a:t>will </a:t>
            </a:r>
            <a:r>
              <a:rPr lang="en-US" sz="1600" dirty="0"/>
              <a:t>take you up (..) </a:t>
            </a:r>
            <a:r>
              <a:rPr lang="en-US" sz="1600" dirty="0" smtClean="0"/>
              <a:t>a </a:t>
            </a:r>
            <a:r>
              <a:rPr lang="en-US" sz="1600" smtClean="0"/>
              <a:t>directory level</a:t>
            </a:r>
            <a:endParaRPr lang="en-US" sz="1600" dirty="0"/>
          </a:p>
        </p:txBody>
      </p:sp>
      <p:sp>
        <p:nvSpPr>
          <p:cNvPr id="6" name="Rectangle 5"/>
          <p:cNvSpPr/>
          <p:nvPr/>
        </p:nvSpPr>
        <p:spPr>
          <a:xfrm>
            <a:off x="7556241" y="3166189"/>
            <a:ext cx="4079032" cy="923330"/>
          </a:xfrm>
          <a:prstGeom prst="rect">
            <a:avLst/>
          </a:prstGeom>
          <a:ln w="2857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a:t>
            </a:r>
            <a:r>
              <a:rPr lang="en-US" dirty="0">
                <a:solidFill>
                  <a:srgbClr val="333333"/>
                </a:solidFill>
                <a:latin typeface="Helvetica Neue" charset="0"/>
              </a:rPr>
              <a:t> is a special directory name meaning “the directory containing this one</a:t>
            </a:r>
            <a:r>
              <a:rPr lang="en-US" dirty="0" smtClean="0">
                <a:solidFill>
                  <a:srgbClr val="333333"/>
                </a:solidFill>
                <a:latin typeface="Helvetica Neue" charset="0"/>
              </a:rPr>
              <a:t>”, aka</a:t>
            </a:r>
            <a:r>
              <a:rPr lang="en-US" dirty="0" smtClean="0"/>
              <a:t> </a:t>
            </a:r>
            <a:r>
              <a:rPr lang="en-US" dirty="0"/>
              <a:t>the </a:t>
            </a:r>
            <a:r>
              <a:rPr lang="en-US" b="1" dirty="0"/>
              <a:t>parent</a:t>
            </a:r>
            <a:r>
              <a:rPr lang="en-US" dirty="0"/>
              <a:t> of the current directory</a:t>
            </a:r>
            <a:endParaRPr lang="en-US" dirty="0" smtClean="0">
              <a:solidFill>
                <a:srgbClr val="333333"/>
              </a:solidFill>
              <a:latin typeface="Helvetica Neue" charset="0"/>
            </a:endParaRPr>
          </a:p>
        </p:txBody>
      </p:sp>
    </p:spTree>
    <p:extLst>
      <p:ext uri="{BB962C8B-B14F-4D97-AF65-F5344CB8AC3E}">
        <p14:creationId xmlns:p14="http://schemas.microsoft.com/office/powerpoint/2010/main" val="834473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Moving around on your computer</a:t>
            </a:r>
          </a:p>
          <a:p>
            <a:pPr marL="0" indent="0">
              <a:buNone/>
            </a:pP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25</a:t>
            </a:fld>
            <a:endParaRPr lang="en-US"/>
          </a:p>
        </p:txBody>
      </p:sp>
    </p:spTree>
    <p:extLst>
      <p:ext uri="{BB962C8B-B14F-4D97-AF65-F5344CB8AC3E}">
        <p14:creationId xmlns:p14="http://schemas.microsoft.com/office/powerpoint/2010/main" val="1933798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Getting help</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26</a:t>
            </a:fld>
            <a:endParaRPr lang="en-US"/>
          </a:p>
        </p:txBody>
      </p:sp>
    </p:spTree>
    <p:extLst>
      <p:ext uri="{BB962C8B-B14F-4D97-AF65-F5344CB8AC3E}">
        <p14:creationId xmlns:p14="http://schemas.microsoft.com/office/powerpoint/2010/main" val="2006686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Getting help</a:t>
            </a:r>
            <a:endParaRPr lang="en-US" sz="4800" dirty="0"/>
          </a:p>
        </p:txBody>
      </p:sp>
      <p:sp>
        <p:nvSpPr>
          <p:cNvPr id="3" name="Content Placeholder 2"/>
          <p:cNvSpPr>
            <a:spLocks noGrp="1"/>
          </p:cNvSpPr>
          <p:nvPr>
            <p:ph idx="1"/>
          </p:nvPr>
        </p:nvSpPr>
        <p:spPr>
          <a:xfrm>
            <a:off x="961053" y="1600201"/>
            <a:ext cx="10114384" cy="4428067"/>
          </a:xfrm>
        </p:spPr>
        <p:txBody>
          <a:bodyPr>
            <a:normAutofit/>
          </a:bodyPr>
          <a:lstStyle/>
          <a:p>
            <a:pPr marL="0" indent="0">
              <a:buNone/>
            </a:pPr>
            <a:r>
              <a:rPr lang="en-US" dirty="0">
                <a:latin typeface="Courier New"/>
                <a:cs typeface="Courier New"/>
              </a:rPr>
              <a:t>m</a:t>
            </a:r>
            <a:r>
              <a:rPr lang="en-US" dirty="0" smtClean="0">
                <a:latin typeface="Courier New"/>
                <a:cs typeface="Courier New"/>
              </a:rPr>
              <a:t>an </a:t>
            </a:r>
            <a:r>
              <a:rPr lang="en-US" dirty="0" smtClean="0">
                <a:sym typeface="Wingdings"/>
              </a:rPr>
              <a:t> manual </a:t>
            </a:r>
          </a:p>
          <a:p>
            <a:pPr lvl="1"/>
            <a:r>
              <a:rPr lang="en-US" dirty="0">
                <a:sym typeface="Wingdings"/>
              </a:rPr>
              <a:t>B</a:t>
            </a:r>
            <a:r>
              <a:rPr lang="en-US" dirty="0" smtClean="0"/>
              <a:t>efore the days of Google, </a:t>
            </a:r>
            <a:r>
              <a:rPr lang="en-US" dirty="0">
                <a:latin typeface="Courier New"/>
                <a:cs typeface="Courier New"/>
              </a:rPr>
              <a:t>m</a:t>
            </a:r>
            <a:r>
              <a:rPr lang="en-US" dirty="0" smtClean="0">
                <a:latin typeface="Courier New"/>
                <a:cs typeface="Courier New"/>
              </a:rPr>
              <a:t>an</a:t>
            </a:r>
            <a:r>
              <a:rPr lang="en-US" dirty="0" smtClean="0"/>
              <a:t> to get help with command syntax</a:t>
            </a:r>
            <a:endParaRPr lang="en-US" dirty="0"/>
          </a:p>
          <a:p>
            <a:pPr marL="457200" lvl="1" indent="0">
              <a:buNone/>
            </a:pPr>
            <a:r>
              <a:rPr lang="en-US" sz="3600" dirty="0">
                <a:latin typeface="Courier New"/>
                <a:cs typeface="Courier New"/>
              </a:rPr>
              <a:t>	man cut</a:t>
            </a:r>
          </a:p>
          <a:p>
            <a:pPr marL="457200" lvl="1" indent="0">
              <a:buNone/>
            </a:pPr>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27</a:t>
            </a:fld>
            <a:endParaRPr lang="en-US"/>
          </a:p>
        </p:txBody>
      </p:sp>
    </p:spTree>
    <p:extLst>
      <p:ext uri="{BB962C8B-B14F-4D97-AF65-F5344CB8AC3E}">
        <p14:creationId xmlns:p14="http://schemas.microsoft.com/office/powerpoint/2010/main" val="1023260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man command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ourier New"/>
                <a:cs typeface="Courier New"/>
              </a:rPr>
              <a:t>NAME</a:t>
            </a:r>
            <a:r>
              <a:rPr lang="en-US" dirty="0" smtClean="0"/>
              <a:t>:  </a:t>
            </a:r>
            <a:endParaRPr lang="en-US" dirty="0"/>
          </a:p>
          <a:p>
            <a:pPr marL="0" indent="0">
              <a:buNone/>
            </a:pPr>
            <a:r>
              <a:rPr lang="en-US" dirty="0" smtClean="0"/>
              <a:t>	command name and one-line description</a:t>
            </a:r>
          </a:p>
          <a:p>
            <a:pPr marL="0" indent="0">
              <a:buNone/>
            </a:pPr>
            <a:r>
              <a:rPr lang="en-US" dirty="0" smtClean="0">
                <a:latin typeface="Courier New"/>
                <a:cs typeface="Courier New"/>
              </a:rPr>
              <a:t>SYNOPSIS</a:t>
            </a:r>
            <a:r>
              <a:rPr lang="en-US" dirty="0" smtClean="0"/>
              <a:t>:</a:t>
            </a:r>
          </a:p>
          <a:p>
            <a:pPr marL="0" indent="0">
              <a:buNone/>
            </a:pPr>
            <a:r>
              <a:rPr lang="en-US" dirty="0"/>
              <a:t>	</a:t>
            </a:r>
            <a:r>
              <a:rPr lang="en-US" dirty="0" smtClean="0"/>
              <a:t>geeky syntax description (what to type)</a:t>
            </a:r>
            <a:endParaRPr lang="en-US" dirty="0"/>
          </a:p>
          <a:p>
            <a:pPr marL="0" indent="0">
              <a:buNone/>
            </a:pPr>
            <a:r>
              <a:rPr lang="en-US" dirty="0" smtClean="0">
                <a:latin typeface="Courier New"/>
                <a:cs typeface="Courier New"/>
              </a:rPr>
              <a:t>DESCRIPTION</a:t>
            </a:r>
            <a:r>
              <a:rPr lang="en-US" dirty="0" smtClean="0"/>
              <a:t>:	</a:t>
            </a:r>
          </a:p>
          <a:p>
            <a:pPr marL="0" indent="0">
              <a:buNone/>
            </a:pPr>
            <a:r>
              <a:rPr lang="en-US" dirty="0"/>
              <a:t>	</a:t>
            </a:r>
            <a:r>
              <a:rPr lang="en-US" dirty="0" smtClean="0"/>
              <a:t>description</a:t>
            </a:r>
          </a:p>
          <a:p>
            <a:pPr marL="0" indent="0">
              <a:buNone/>
            </a:pPr>
            <a:r>
              <a:rPr lang="en-US" dirty="0" smtClean="0">
                <a:latin typeface="Courier New"/>
                <a:cs typeface="Courier New"/>
              </a:rPr>
              <a:t>OPTIONS</a:t>
            </a:r>
            <a:r>
              <a:rPr lang="en-US" dirty="0" smtClean="0"/>
              <a:t>:				</a:t>
            </a:r>
          </a:p>
          <a:p>
            <a:pPr marL="0" indent="0">
              <a:buNone/>
            </a:pPr>
            <a:r>
              <a:rPr lang="en-US" dirty="0"/>
              <a:t>	</a:t>
            </a:r>
            <a:r>
              <a:rPr lang="en-US" dirty="0" smtClean="0"/>
              <a:t>(probably the most useful part)</a:t>
            </a:r>
          </a:p>
          <a:p>
            <a:pPr marL="0" indent="0">
              <a:buNone/>
            </a:pPr>
            <a:r>
              <a:rPr lang="en-US" dirty="0" smtClean="0">
                <a:latin typeface="Courier New"/>
                <a:cs typeface="Courier New"/>
              </a:rPr>
              <a:t>EXAMPLE</a:t>
            </a:r>
            <a:r>
              <a:rPr lang="en-US" dirty="0" smtClean="0"/>
              <a:t>:	</a:t>
            </a:r>
          </a:p>
          <a:p>
            <a:pPr marL="0" indent="0">
              <a:buNone/>
            </a:pPr>
            <a:r>
              <a:rPr lang="en-US" dirty="0"/>
              <a:t>	</a:t>
            </a:r>
            <a:r>
              <a:rPr lang="en-US" dirty="0" smtClean="0"/>
              <a:t>(google for recipes instead)</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28</a:t>
            </a:fld>
            <a:endParaRPr lang="en-US"/>
          </a:p>
        </p:txBody>
      </p:sp>
    </p:spTree>
    <p:extLst>
      <p:ext uri="{BB962C8B-B14F-4D97-AF65-F5344CB8AC3E}">
        <p14:creationId xmlns:p14="http://schemas.microsoft.com/office/powerpoint/2010/main" val="884363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--help</a:t>
            </a:r>
            <a:endParaRPr lang="en-US" dirty="0"/>
          </a:p>
        </p:txBody>
      </p:sp>
      <p:sp>
        <p:nvSpPr>
          <p:cNvPr id="3" name="Content Placeholder 2"/>
          <p:cNvSpPr>
            <a:spLocks noGrp="1"/>
          </p:cNvSpPr>
          <p:nvPr>
            <p:ph idx="1"/>
          </p:nvPr>
        </p:nvSpPr>
        <p:spPr/>
        <p:txBody>
          <a:bodyPr/>
          <a:lstStyle/>
          <a:p>
            <a:r>
              <a:rPr lang="en-US" dirty="0" smtClean="0"/>
              <a:t>Add </a:t>
            </a:r>
            <a:r>
              <a:rPr lang="en-US" dirty="0" smtClean="0">
                <a:latin typeface="Courier New" charset="0"/>
                <a:ea typeface="Courier New" charset="0"/>
                <a:cs typeface="Courier New" charset="0"/>
              </a:rPr>
              <a:t>--help </a:t>
            </a:r>
            <a:r>
              <a:rPr lang="en-US" dirty="0" smtClean="0"/>
              <a:t>after </a:t>
            </a:r>
            <a:r>
              <a:rPr lang="en-US" dirty="0" smtClean="0"/>
              <a:t>most commands</a:t>
            </a:r>
            <a:endParaRPr lang="en-US" dirty="0" smtClean="0"/>
          </a:p>
          <a:p>
            <a:pPr marL="0" indent="0">
              <a:buNone/>
            </a:pPr>
            <a:r>
              <a:rPr lang="en-US" sz="3200" dirty="0" smtClean="0">
                <a:latin typeface="Courier New" charset="0"/>
                <a:ea typeface="Courier New" charset="0"/>
                <a:cs typeface="Courier New" charset="0"/>
              </a:rPr>
              <a:t>	</a:t>
            </a:r>
            <a:r>
              <a:rPr lang="en-US" sz="3200" dirty="0" smtClean="0">
                <a:latin typeface="Courier New"/>
                <a:cs typeface="Courier New"/>
              </a:rPr>
              <a:t> cut </a:t>
            </a:r>
            <a:r>
              <a:rPr lang="en-US" sz="3200" dirty="0" smtClean="0">
                <a:latin typeface="Courier New" charset="0"/>
                <a:ea typeface="Courier New" charset="0"/>
                <a:cs typeface="Courier New" charset="0"/>
              </a:rPr>
              <a:t>--help</a:t>
            </a:r>
          </a:p>
          <a:p>
            <a:endParaRPr lang="en-US" dirty="0" smtClean="0"/>
          </a:p>
          <a:p>
            <a:r>
              <a:rPr lang="en-US" dirty="0" smtClean="0"/>
              <a:t>If </a:t>
            </a:r>
            <a:r>
              <a:rPr lang="en-US" dirty="0" smtClean="0">
                <a:latin typeface="Courier New" charset="0"/>
                <a:ea typeface="Courier New" charset="0"/>
                <a:cs typeface="Courier New" charset="0"/>
              </a:rPr>
              <a:t>--help </a:t>
            </a:r>
            <a:r>
              <a:rPr lang="en-US" dirty="0" smtClean="0"/>
              <a:t>does not work using </a:t>
            </a:r>
            <a:r>
              <a:rPr lang="en-US" dirty="0" smtClean="0">
                <a:latin typeface="Courier New" charset="0"/>
                <a:ea typeface="Courier New" charset="0"/>
                <a:cs typeface="Courier New" charset="0"/>
              </a:rPr>
              <a:t>-h </a:t>
            </a:r>
            <a:r>
              <a:rPr lang="en-US" dirty="0" smtClean="0"/>
              <a:t>instead</a:t>
            </a:r>
          </a:p>
          <a:p>
            <a:endParaRPr lang="en-US" dirty="0"/>
          </a:p>
          <a:p>
            <a:r>
              <a:rPr lang="en-US" dirty="0" smtClean="0"/>
              <a:t>bash</a:t>
            </a:r>
            <a:r>
              <a:rPr lang="en-US" dirty="0"/>
              <a:t> built-in, providing help for </a:t>
            </a:r>
            <a:r>
              <a:rPr lang="en-US" dirty="0" smtClean="0"/>
              <a:t>bash</a:t>
            </a:r>
            <a:r>
              <a:rPr lang="en-US" dirty="0"/>
              <a:t> commands only</a:t>
            </a:r>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29</a:t>
            </a:fld>
            <a:endParaRPr lang="en-US"/>
          </a:p>
        </p:txBody>
      </p:sp>
    </p:spTree>
    <p:extLst>
      <p:ext uri="{BB962C8B-B14F-4D97-AF65-F5344CB8AC3E}">
        <p14:creationId xmlns:p14="http://schemas.microsoft.com/office/powerpoint/2010/main" val="11003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a lot of work in this module </a:t>
            </a:r>
            <a:endParaRPr lang="en-US" dirty="0"/>
          </a:p>
        </p:txBody>
      </p:sp>
      <p:sp>
        <p:nvSpPr>
          <p:cNvPr id="3" name="Content Placeholder 2"/>
          <p:cNvSpPr>
            <a:spLocks noGrp="1"/>
          </p:cNvSpPr>
          <p:nvPr>
            <p:ph idx="1"/>
          </p:nvPr>
        </p:nvSpPr>
        <p:spPr/>
        <p:txBody>
          <a:bodyPr/>
          <a:lstStyle/>
          <a:p>
            <a:r>
              <a:rPr lang="en-US" dirty="0"/>
              <a:t>Learning 3 different </a:t>
            </a:r>
            <a:r>
              <a:rPr lang="en-US" dirty="0" smtClean="0"/>
              <a:t>programs in </a:t>
            </a:r>
            <a:r>
              <a:rPr lang="en-US" dirty="0"/>
              <a:t>5 weeks</a:t>
            </a:r>
          </a:p>
          <a:p>
            <a:pPr lvl="1"/>
            <a:r>
              <a:rPr lang="en-US" dirty="0"/>
              <a:t>UNIX</a:t>
            </a:r>
          </a:p>
          <a:p>
            <a:pPr lvl="1"/>
            <a:r>
              <a:rPr lang="en-US" dirty="0"/>
              <a:t>R</a:t>
            </a:r>
          </a:p>
          <a:p>
            <a:pPr lvl="1"/>
            <a:r>
              <a:rPr lang="en-US" dirty="0"/>
              <a:t>Python</a:t>
            </a:r>
          </a:p>
          <a:p>
            <a:r>
              <a:rPr lang="en-US" dirty="0"/>
              <a:t>All have different syntax and different structures</a:t>
            </a:r>
          </a:p>
          <a:p>
            <a:endParaRPr lang="en-US" b="1" u="sng" dirty="0" smtClean="0"/>
          </a:p>
          <a:p>
            <a:r>
              <a:rPr lang="en-US" b="1" u="sng" dirty="0" smtClean="0"/>
              <a:t>PRACTICE </a:t>
            </a:r>
            <a:r>
              <a:rPr lang="en-US" b="1" u="sng" dirty="0"/>
              <a:t>AT HOME</a:t>
            </a:r>
          </a:p>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3</a:t>
            </a:fld>
            <a:endParaRPr lang="en-US"/>
          </a:p>
        </p:txBody>
      </p:sp>
    </p:spTree>
    <p:extLst>
      <p:ext uri="{BB962C8B-B14F-4D97-AF65-F5344CB8AC3E}">
        <p14:creationId xmlns:p14="http://schemas.microsoft.com/office/powerpoint/2010/main" val="930743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info</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info </a:t>
            </a:r>
            <a:r>
              <a:rPr lang="en-US" dirty="0" smtClean="0">
                <a:cs typeface="Courier New"/>
                <a:sym typeface="Wingdings"/>
              </a:rPr>
              <a:t> another documentation system for commands</a:t>
            </a:r>
            <a:endParaRPr lang="en-US" dirty="0" smtClean="0">
              <a:cs typeface="Courier New"/>
            </a:endParaRPr>
          </a:p>
          <a:p>
            <a:endParaRPr lang="en-US" dirty="0">
              <a:latin typeface="Courier New"/>
              <a:cs typeface="Courier New"/>
            </a:endParaRPr>
          </a:p>
          <a:p>
            <a:pPr marL="0" indent="0">
              <a:buNone/>
            </a:pPr>
            <a:r>
              <a:rPr lang="en-US" sz="3200" dirty="0">
                <a:latin typeface="Courier New"/>
                <a:cs typeface="Courier New"/>
              </a:rPr>
              <a:t>i</a:t>
            </a:r>
            <a:r>
              <a:rPr lang="en-US" sz="3200" dirty="0" smtClean="0">
                <a:latin typeface="Courier New"/>
                <a:cs typeface="Courier New"/>
              </a:rPr>
              <a:t>nfo cut </a:t>
            </a:r>
            <a:endParaRPr lang="en-US" sz="3200"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30</a:t>
            </a:fld>
            <a:endParaRPr lang="en-US"/>
          </a:p>
        </p:txBody>
      </p:sp>
    </p:spTree>
    <p:extLst>
      <p:ext uri="{BB962C8B-B14F-4D97-AF65-F5344CB8AC3E}">
        <p14:creationId xmlns:p14="http://schemas.microsoft.com/office/powerpoint/2010/main" val="1407532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Google</a:t>
            </a:r>
            <a:endParaRPr lang="en-US" dirty="0"/>
          </a:p>
        </p:txBody>
      </p:sp>
      <p:sp>
        <p:nvSpPr>
          <p:cNvPr id="3" name="Content Placeholder 2"/>
          <p:cNvSpPr>
            <a:spLocks noGrp="1"/>
          </p:cNvSpPr>
          <p:nvPr>
            <p:ph idx="1"/>
          </p:nvPr>
        </p:nvSpPr>
        <p:spPr/>
        <p:txBody>
          <a:bodyPr/>
          <a:lstStyle/>
          <a:p>
            <a:r>
              <a:rPr lang="en-US" dirty="0" smtClean="0">
                <a:hlinkClick r:id="rId2"/>
              </a:rPr>
              <a:t>https://unix.stackexchange.com/</a:t>
            </a:r>
            <a:endParaRPr lang="en-US" dirty="0" smtClean="0"/>
          </a:p>
          <a:p>
            <a:endParaRPr lang="en-US" dirty="0"/>
          </a:p>
          <a:p>
            <a:r>
              <a:rPr lang="en-US" dirty="0" smtClean="0">
                <a:hlinkClick r:id="rId3"/>
              </a:rPr>
              <a:t>http://stackoverflow.com/</a:t>
            </a:r>
            <a:endParaRPr lang="en-US" dirty="0" smtClean="0"/>
          </a:p>
          <a:p>
            <a:endParaRPr lang="en-US" dirty="0"/>
          </a:p>
          <a:p>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31</a:t>
            </a:fld>
            <a:endParaRPr lang="en-US"/>
          </a:p>
        </p:txBody>
      </p:sp>
    </p:spTree>
    <p:extLst>
      <p:ext uri="{BB962C8B-B14F-4D97-AF65-F5344CB8AC3E}">
        <p14:creationId xmlns:p14="http://schemas.microsoft.com/office/powerpoint/2010/main" val="190519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Get help</a:t>
            </a:r>
          </a:p>
          <a:p>
            <a:pPr marL="0" indent="0">
              <a:buNone/>
            </a:pP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32</a:t>
            </a:fld>
            <a:endParaRPr lang="en-US"/>
          </a:p>
        </p:txBody>
      </p:sp>
    </p:spTree>
    <p:extLst>
      <p:ext uri="{BB962C8B-B14F-4D97-AF65-F5344CB8AC3E}">
        <p14:creationId xmlns:p14="http://schemas.microsoft.com/office/powerpoint/2010/main" val="2079788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File permissions and privacy</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33</a:t>
            </a:fld>
            <a:endParaRPr lang="en-US"/>
          </a:p>
        </p:txBody>
      </p:sp>
    </p:spTree>
    <p:extLst>
      <p:ext uri="{BB962C8B-B14F-4D97-AF65-F5344CB8AC3E}">
        <p14:creationId xmlns:p14="http://schemas.microsoft.com/office/powerpoint/2010/main" val="1675976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 and privacy</a:t>
            </a:r>
            <a:endParaRPr lang="en-US" dirty="0"/>
          </a:p>
        </p:txBody>
      </p:sp>
      <p:sp>
        <p:nvSpPr>
          <p:cNvPr id="3" name="Content Placeholder 2"/>
          <p:cNvSpPr>
            <a:spLocks noGrp="1"/>
          </p:cNvSpPr>
          <p:nvPr>
            <p:ph idx="1"/>
          </p:nvPr>
        </p:nvSpPr>
        <p:spPr/>
        <p:txBody>
          <a:bodyPr>
            <a:normAutofit/>
          </a:bodyPr>
          <a:lstStyle/>
          <a:p>
            <a:r>
              <a:rPr lang="en-US" dirty="0" smtClean="0"/>
              <a:t>UNIX splits file permission into three sections</a:t>
            </a:r>
            <a:endParaRPr lang="en-US" dirty="0"/>
          </a:p>
          <a:p>
            <a:pPr marL="0" indent="0">
              <a:buNone/>
            </a:pPr>
            <a:r>
              <a:rPr lang="en-US" sz="2000" dirty="0"/>
              <a:t>	user: 	the file/directory owner</a:t>
            </a:r>
          </a:p>
          <a:p>
            <a:pPr marL="0" indent="0">
              <a:buNone/>
            </a:pPr>
            <a:r>
              <a:rPr lang="en-US" sz="2000" dirty="0"/>
              <a:t>	group: 	a group of individuals permitted to read the file</a:t>
            </a:r>
          </a:p>
          <a:p>
            <a:pPr marL="0" indent="0">
              <a:buNone/>
            </a:pPr>
            <a:r>
              <a:rPr lang="en-US" sz="2000" dirty="0"/>
              <a:t>	other:	everyone</a:t>
            </a:r>
          </a:p>
          <a:p>
            <a:r>
              <a:rPr lang="en-US" dirty="0" smtClean="0"/>
              <a:t>Each section is then granted 3 types of permission</a:t>
            </a:r>
            <a:endParaRPr lang="en-US" dirty="0"/>
          </a:p>
          <a:p>
            <a:pPr marL="0" indent="0">
              <a:buNone/>
            </a:pPr>
            <a:r>
              <a:rPr lang="en-US" sz="2000" dirty="0"/>
              <a:t>	r: 		permission to read</a:t>
            </a:r>
          </a:p>
          <a:p>
            <a:pPr marL="0" indent="0">
              <a:buNone/>
            </a:pPr>
            <a:r>
              <a:rPr lang="en-US" sz="2000" dirty="0"/>
              <a:t>	w:		permission to write (edit and delete)</a:t>
            </a:r>
          </a:p>
          <a:p>
            <a:pPr marL="0" indent="0">
              <a:buNone/>
            </a:pPr>
            <a:r>
              <a:rPr lang="en-US" sz="2000" dirty="0"/>
              <a:t>	x: 		permission to execute</a:t>
            </a:r>
          </a:p>
          <a:p>
            <a:pPr marL="0" indent="0">
              <a:buNone/>
            </a:pPr>
            <a:endParaRPr lang="en-US" sz="2000"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34</a:t>
            </a:fld>
            <a:endParaRPr lang="en-US"/>
          </a:p>
        </p:txBody>
      </p:sp>
    </p:spTree>
    <p:extLst>
      <p:ext uri="{BB962C8B-B14F-4D97-AF65-F5344CB8AC3E}">
        <p14:creationId xmlns:p14="http://schemas.microsoft.com/office/powerpoint/2010/main" val="756334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permissions and privacy</a:t>
            </a:r>
            <a:endParaRPr lang="en-US" dirty="0"/>
          </a:p>
        </p:txBody>
      </p:sp>
      <p:sp>
        <p:nvSpPr>
          <p:cNvPr id="3" name="Content Placeholder 2"/>
          <p:cNvSpPr>
            <a:spLocks noGrp="1"/>
          </p:cNvSpPr>
          <p:nvPr>
            <p:ph idx="1"/>
          </p:nvPr>
        </p:nvSpPr>
        <p:spPr>
          <a:xfrm>
            <a:off x="755779" y="1600201"/>
            <a:ext cx="10748865" cy="1244600"/>
          </a:xfrm>
        </p:spPr>
        <p:txBody>
          <a:bodyPr>
            <a:normAutofit/>
          </a:bodyPr>
          <a:lstStyle/>
          <a:p>
            <a:r>
              <a:rPr lang="en-US" dirty="0" smtClean="0"/>
              <a:t>When you long list (</a:t>
            </a:r>
            <a:r>
              <a:rPr lang="en-US" dirty="0">
                <a:latin typeface="Courier New"/>
                <a:cs typeface="Courier New"/>
              </a:rPr>
              <a:t>ls -l</a:t>
            </a:r>
            <a:r>
              <a:rPr lang="en-US" dirty="0" smtClean="0"/>
              <a:t>) files, you will see their permissions</a:t>
            </a:r>
            <a:endParaRPr lang="en-US" dirty="0"/>
          </a:p>
          <a:p>
            <a:pPr marL="0" indent="0">
              <a:buNone/>
            </a:pPr>
            <a:endParaRPr lang="en-US" sz="2000" dirty="0"/>
          </a:p>
          <a:p>
            <a:pPr marL="0" indent="0">
              <a:buNone/>
            </a:pPr>
            <a:endParaRPr lang="en-US" dirty="0"/>
          </a:p>
        </p:txBody>
      </p:sp>
      <p:sp>
        <p:nvSpPr>
          <p:cNvPr id="16" name="Footer Placeholder 15"/>
          <p:cNvSpPr>
            <a:spLocks noGrp="1"/>
          </p:cNvSpPr>
          <p:nvPr>
            <p:ph type="ftr" sz="quarter" idx="11"/>
          </p:nvPr>
        </p:nvSpPr>
        <p:spPr/>
        <p:txBody>
          <a:bodyPr/>
          <a:lstStyle/>
          <a:p>
            <a:r>
              <a:rPr lang="en-US" smtClean="0"/>
              <a:t>Unix Shell - Advanced Research Computing Skills - Masters 2017/2018</a:t>
            </a:r>
            <a:endParaRPr lang="en-US"/>
          </a:p>
        </p:txBody>
      </p:sp>
      <p:sp>
        <p:nvSpPr>
          <p:cNvPr id="18" name="Slide Number Placeholder 17"/>
          <p:cNvSpPr>
            <a:spLocks noGrp="1"/>
          </p:cNvSpPr>
          <p:nvPr>
            <p:ph type="sldNum" sz="quarter" idx="12"/>
          </p:nvPr>
        </p:nvSpPr>
        <p:spPr/>
        <p:txBody>
          <a:bodyPr/>
          <a:lstStyle/>
          <a:p>
            <a:fld id="{5FCC8669-9227-254B-8F8A-9FF77B543902}" type="slidenum">
              <a:rPr lang="en-US" smtClean="0"/>
              <a:t>35</a:t>
            </a:fld>
            <a:endParaRPr lang="en-US"/>
          </a:p>
        </p:txBody>
      </p:sp>
      <p:grpSp>
        <p:nvGrpSpPr>
          <p:cNvPr id="4" name="Group 3"/>
          <p:cNvGrpSpPr/>
          <p:nvPr/>
        </p:nvGrpSpPr>
        <p:grpSpPr>
          <a:xfrm>
            <a:off x="1981200" y="3217333"/>
            <a:ext cx="8102219" cy="2802930"/>
            <a:chOff x="1981200" y="3217333"/>
            <a:chExt cx="8102219" cy="2802930"/>
          </a:xfrm>
        </p:grpSpPr>
        <p:sp>
          <p:nvSpPr>
            <p:cNvPr id="6" name="TextBox 5"/>
            <p:cNvSpPr txBox="1"/>
            <p:nvPr/>
          </p:nvSpPr>
          <p:spPr>
            <a:xfrm>
              <a:off x="1981200" y="3217333"/>
              <a:ext cx="7941898" cy="738664"/>
            </a:xfrm>
            <a:prstGeom prst="rect">
              <a:avLst/>
            </a:prstGeom>
            <a:noFill/>
          </p:spPr>
          <p:txBody>
            <a:bodyPr wrap="none" rtlCol="0">
              <a:spAutoFit/>
            </a:bodyPr>
            <a:lstStyle/>
            <a:p>
              <a:r>
                <a:rPr lang="is-IS" sz="1400" dirty="0">
                  <a:solidFill>
                    <a:srgbClr val="FF0000"/>
                  </a:solidFill>
                  <a:latin typeface="Courier New"/>
                  <a:cs typeface="Courier New"/>
                </a:rPr>
                <a:t>-rw-r--r--   </a:t>
              </a:r>
              <a:r>
                <a:rPr lang="is-IS" sz="1400" dirty="0">
                  <a:latin typeface="Courier New"/>
                  <a:cs typeface="Courier New"/>
                </a:rPr>
                <a:t>1 mtera  staff     17895 24 Feb 10:49 256_minus_ON.0.01.txt</a:t>
              </a:r>
            </a:p>
            <a:p>
              <a:r>
                <a:rPr lang="is-IS" sz="1400" dirty="0">
                  <a:solidFill>
                    <a:srgbClr val="FF0000"/>
                  </a:solidFill>
                  <a:latin typeface="Courier New"/>
                  <a:cs typeface="Courier New"/>
                </a:rPr>
                <a:t>drwx------  </a:t>
              </a:r>
              <a:r>
                <a:rPr lang="is-IS" sz="1400" dirty="0">
                  <a:latin typeface="Courier New"/>
                  <a:cs typeface="Courier New"/>
                </a:rPr>
                <a:t>39 mtera  staff      1326  6 Aug 10:14 Desktop</a:t>
              </a:r>
            </a:p>
            <a:p>
              <a:endParaRPr lang="en-US" sz="1400" dirty="0">
                <a:latin typeface="Courier New"/>
                <a:cs typeface="Courier New"/>
              </a:endParaRPr>
            </a:p>
          </p:txBody>
        </p:sp>
        <p:sp>
          <p:nvSpPr>
            <p:cNvPr id="8" name="TextBox 7"/>
            <p:cNvSpPr txBox="1"/>
            <p:nvPr/>
          </p:nvSpPr>
          <p:spPr>
            <a:xfrm>
              <a:off x="1981200" y="4722799"/>
              <a:ext cx="1305466" cy="369332"/>
            </a:xfrm>
            <a:prstGeom prst="rect">
              <a:avLst/>
            </a:prstGeom>
            <a:noFill/>
          </p:spPr>
          <p:txBody>
            <a:bodyPr wrap="none" rtlCol="0">
              <a:spAutoFit/>
            </a:bodyPr>
            <a:lstStyle/>
            <a:p>
              <a:r>
                <a:rPr lang="en-US" dirty="0"/>
                <a:t>permissions</a:t>
              </a:r>
            </a:p>
          </p:txBody>
        </p:sp>
        <p:sp>
          <p:nvSpPr>
            <p:cNvPr id="9" name="TextBox 8"/>
            <p:cNvSpPr txBox="1"/>
            <p:nvPr/>
          </p:nvSpPr>
          <p:spPr>
            <a:xfrm>
              <a:off x="2777066" y="5466265"/>
              <a:ext cx="2997201" cy="369332"/>
            </a:xfrm>
            <a:prstGeom prst="rect">
              <a:avLst/>
            </a:prstGeom>
            <a:noFill/>
          </p:spPr>
          <p:txBody>
            <a:bodyPr wrap="square" rtlCol="0">
              <a:spAutoFit/>
            </a:bodyPr>
            <a:lstStyle/>
            <a:p>
              <a:r>
                <a:rPr lang="en-US" dirty="0"/>
                <a:t># files in the directory</a:t>
              </a:r>
            </a:p>
          </p:txBody>
        </p:sp>
        <p:sp>
          <p:nvSpPr>
            <p:cNvPr id="10" name="TextBox 9"/>
            <p:cNvSpPr txBox="1"/>
            <p:nvPr/>
          </p:nvSpPr>
          <p:spPr>
            <a:xfrm>
              <a:off x="4476466" y="4907465"/>
              <a:ext cx="1297801" cy="369332"/>
            </a:xfrm>
            <a:prstGeom prst="rect">
              <a:avLst/>
            </a:prstGeom>
            <a:noFill/>
          </p:spPr>
          <p:txBody>
            <a:bodyPr wrap="none" rtlCol="0">
              <a:spAutoFit/>
            </a:bodyPr>
            <a:lstStyle/>
            <a:p>
              <a:r>
                <a:rPr lang="en-US" dirty="0"/>
                <a:t>owner login</a:t>
              </a:r>
            </a:p>
          </p:txBody>
        </p:sp>
        <p:sp>
          <p:nvSpPr>
            <p:cNvPr id="11" name="TextBox 10"/>
            <p:cNvSpPr txBox="1"/>
            <p:nvPr/>
          </p:nvSpPr>
          <p:spPr>
            <a:xfrm>
              <a:off x="6035255" y="5310664"/>
              <a:ext cx="738078" cy="369332"/>
            </a:xfrm>
            <a:prstGeom prst="rect">
              <a:avLst/>
            </a:prstGeom>
            <a:noFill/>
          </p:spPr>
          <p:txBody>
            <a:bodyPr wrap="none" rtlCol="0">
              <a:spAutoFit/>
            </a:bodyPr>
            <a:lstStyle/>
            <a:p>
              <a:r>
                <a:rPr lang="en-US" dirty="0"/>
                <a:t>group</a:t>
              </a:r>
            </a:p>
          </p:txBody>
        </p:sp>
        <p:sp>
          <p:nvSpPr>
            <p:cNvPr id="12" name="TextBox 11"/>
            <p:cNvSpPr txBox="1"/>
            <p:nvPr/>
          </p:nvSpPr>
          <p:spPr>
            <a:xfrm>
              <a:off x="6637868" y="4819598"/>
              <a:ext cx="876149" cy="369332"/>
            </a:xfrm>
            <a:prstGeom prst="rect">
              <a:avLst/>
            </a:prstGeom>
            <a:noFill/>
          </p:spPr>
          <p:txBody>
            <a:bodyPr wrap="none" rtlCol="0">
              <a:spAutoFit/>
            </a:bodyPr>
            <a:lstStyle/>
            <a:p>
              <a:r>
                <a:rPr lang="en-US" dirty="0"/>
                <a:t>file size</a:t>
              </a:r>
            </a:p>
          </p:txBody>
        </p:sp>
        <p:sp>
          <p:nvSpPr>
            <p:cNvPr id="13" name="TextBox 12"/>
            <p:cNvSpPr txBox="1"/>
            <p:nvPr/>
          </p:nvSpPr>
          <p:spPr>
            <a:xfrm>
              <a:off x="8077200" y="5650931"/>
              <a:ext cx="1244714" cy="369332"/>
            </a:xfrm>
            <a:prstGeom prst="rect">
              <a:avLst/>
            </a:prstGeom>
            <a:noFill/>
          </p:spPr>
          <p:txBody>
            <a:bodyPr wrap="none" rtlCol="0">
              <a:spAutoFit/>
            </a:bodyPr>
            <a:lstStyle/>
            <a:p>
              <a:r>
                <a:rPr lang="en-US" dirty="0"/>
                <a:t>date stamp</a:t>
              </a:r>
            </a:p>
          </p:txBody>
        </p:sp>
        <p:sp>
          <p:nvSpPr>
            <p:cNvPr id="14" name="TextBox 13"/>
            <p:cNvSpPr txBox="1"/>
            <p:nvPr/>
          </p:nvSpPr>
          <p:spPr>
            <a:xfrm>
              <a:off x="9025467" y="4453467"/>
              <a:ext cx="1057952" cy="369332"/>
            </a:xfrm>
            <a:prstGeom prst="rect">
              <a:avLst/>
            </a:prstGeom>
            <a:noFill/>
          </p:spPr>
          <p:txBody>
            <a:bodyPr wrap="none" rtlCol="0">
              <a:spAutoFit/>
            </a:bodyPr>
            <a:lstStyle/>
            <a:p>
              <a:r>
                <a:rPr lang="en-US" dirty="0"/>
                <a:t>file name</a:t>
              </a:r>
            </a:p>
          </p:txBody>
        </p:sp>
        <p:cxnSp>
          <p:nvCxnSpPr>
            <p:cNvPr id="7" name="Straight Arrow Connector 6"/>
            <p:cNvCxnSpPr>
              <a:stCxn id="8" idx="0"/>
            </p:cNvCxnSpPr>
            <p:nvPr/>
          </p:nvCxnSpPr>
          <p:spPr>
            <a:xfrm flipH="1" flipV="1">
              <a:off x="2590801" y="3826933"/>
              <a:ext cx="43133" cy="8958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505201" y="3826933"/>
              <a:ext cx="237066" cy="1639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3996268" y="3826933"/>
              <a:ext cx="965201" cy="10837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901403" y="3826933"/>
              <a:ext cx="1330064" cy="14530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5808135" y="3826934"/>
              <a:ext cx="965199" cy="9926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7349068" y="3826933"/>
              <a:ext cx="982132" cy="18239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1"/>
            </p:cNvCxnSpPr>
            <p:nvPr/>
          </p:nvCxnSpPr>
          <p:spPr>
            <a:xfrm flipH="1" flipV="1">
              <a:off x="8331201" y="3826933"/>
              <a:ext cx="694266" cy="811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7007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permissions and privacy </a:t>
            </a:r>
            <a:endParaRPr lang="en-US" dirty="0"/>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12" name="Slide Number Placeholder 11"/>
          <p:cNvSpPr>
            <a:spLocks noGrp="1"/>
          </p:cNvSpPr>
          <p:nvPr>
            <p:ph type="sldNum" sz="quarter" idx="12"/>
          </p:nvPr>
        </p:nvSpPr>
        <p:spPr/>
        <p:txBody>
          <a:bodyPr/>
          <a:lstStyle/>
          <a:p>
            <a:fld id="{5FCC8669-9227-254B-8F8A-9FF77B543902}" type="slidenum">
              <a:rPr lang="en-US" smtClean="0"/>
              <a:t>36</a:t>
            </a:fld>
            <a:endParaRPr lang="en-US"/>
          </a:p>
        </p:txBody>
      </p:sp>
      <p:grpSp>
        <p:nvGrpSpPr>
          <p:cNvPr id="3" name="Group 2"/>
          <p:cNvGrpSpPr/>
          <p:nvPr/>
        </p:nvGrpSpPr>
        <p:grpSpPr>
          <a:xfrm>
            <a:off x="2235200" y="1669185"/>
            <a:ext cx="8229600" cy="4519652"/>
            <a:chOff x="2235200" y="1669185"/>
            <a:chExt cx="8229600" cy="4519652"/>
          </a:xfrm>
        </p:grpSpPr>
        <p:sp>
          <p:nvSpPr>
            <p:cNvPr id="6" name="TextBox 5"/>
            <p:cNvSpPr txBox="1"/>
            <p:nvPr/>
          </p:nvSpPr>
          <p:spPr>
            <a:xfrm>
              <a:off x="3996267" y="2978948"/>
              <a:ext cx="3262932" cy="1323439"/>
            </a:xfrm>
            <a:prstGeom prst="rect">
              <a:avLst/>
            </a:prstGeom>
            <a:noFill/>
          </p:spPr>
          <p:txBody>
            <a:bodyPr wrap="none" rtlCol="0">
              <a:spAutoFit/>
            </a:bodyPr>
            <a:lstStyle/>
            <a:p>
              <a:r>
                <a:rPr lang="is-IS" sz="4000" dirty="0">
                  <a:solidFill>
                    <a:srgbClr val="FF0000"/>
                  </a:solidFill>
                  <a:latin typeface="Courier New"/>
                  <a:cs typeface="Courier New"/>
                </a:rPr>
                <a:t>-rw-r--r--</a:t>
              </a:r>
              <a:endParaRPr lang="is-IS" sz="4000" dirty="0">
                <a:latin typeface="Courier New"/>
                <a:cs typeface="Courier New"/>
              </a:endParaRPr>
            </a:p>
            <a:p>
              <a:r>
                <a:rPr lang="is-IS" sz="4000" dirty="0">
                  <a:solidFill>
                    <a:srgbClr val="FF0000"/>
                  </a:solidFill>
                  <a:latin typeface="Courier New"/>
                  <a:cs typeface="Courier New"/>
                </a:rPr>
                <a:t>drwx------</a:t>
              </a:r>
              <a:endParaRPr lang="en-US" sz="4000" dirty="0">
                <a:latin typeface="Courier New"/>
                <a:cs typeface="Courier New"/>
              </a:endParaRPr>
            </a:p>
          </p:txBody>
        </p:sp>
        <p:sp>
          <p:nvSpPr>
            <p:cNvPr id="8" name="TextBox 7"/>
            <p:cNvSpPr txBox="1"/>
            <p:nvPr/>
          </p:nvSpPr>
          <p:spPr>
            <a:xfrm>
              <a:off x="2235200" y="5231641"/>
              <a:ext cx="1377300" cy="646331"/>
            </a:xfrm>
            <a:prstGeom prst="rect">
              <a:avLst/>
            </a:prstGeom>
            <a:noFill/>
          </p:spPr>
          <p:txBody>
            <a:bodyPr wrap="none" rtlCol="0">
              <a:spAutoFit/>
            </a:bodyPr>
            <a:lstStyle/>
            <a:p>
              <a:r>
                <a:rPr lang="en-US" dirty="0"/>
                <a:t>- = file</a:t>
              </a:r>
            </a:p>
            <a:p>
              <a:r>
                <a:rPr lang="en-US" dirty="0"/>
                <a:t>d = directory</a:t>
              </a:r>
            </a:p>
          </p:txBody>
        </p:sp>
        <p:sp>
          <p:nvSpPr>
            <p:cNvPr id="9" name="TextBox 8"/>
            <p:cNvSpPr txBox="1"/>
            <p:nvPr/>
          </p:nvSpPr>
          <p:spPr>
            <a:xfrm>
              <a:off x="3623733" y="5600972"/>
              <a:ext cx="965202" cy="369332"/>
            </a:xfrm>
            <a:prstGeom prst="rect">
              <a:avLst/>
            </a:prstGeom>
            <a:noFill/>
          </p:spPr>
          <p:txBody>
            <a:bodyPr wrap="square" rtlCol="0">
              <a:spAutoFit/>
            </a:bodyPr>
            <a:lstStyle/>
            <a:p>
              <a:r>
                <a:rPr lang="en-US" dirty="0"/>
                <a:t>read (r)</a:t>
              </a:r>
            </a:p>
          </p:txBody>
        </p:sp>
        <p:sp>
          <p:nvSpPr>
            <p:cNvPr id="10" name="TextBox 9"/>
            <p:cNvSpPr txBox="1"/>
            <p:nvPr/>
          </p:nvSpPr>
          <p:spPr>
            <a:xfrm>
              <a:off x="4730466" y="5416306"/>
              <a:ext cx="1032479" cy="369332"/>
            </a:xfrm>
            <a:prstGeom prst="rect">
              <a:avLst/>
            </a:prstGeom>
            <a:noFill/>
          </p:spPr>
          <p:txBody>
            <a:bodyPr wrap="none" rtlCol="0">
              <a:spAutoFit/>
            </a:bodyPr>
            <a:lstStyle/>
            <a:p>
              <a:r>
                <a:rPr lang="en-US" dirty="0"/>
                <a:t>write (w)</a:t>
              </a:r>
            </a:p>
          </p:txBody>
        </p:sp>
        <p:sp>
          <p:nvSpPr>
            <p:cNvPr id="11" name="TextBox 10"/>
            <p:cNvSpPr txBox="1"/>
            <p:nvPr/>
          </p:nvSpPr>
          <p:spPr>
            <a:xfrm>
              <a:off x="6289256" y="5819505"/>
              <a:ext cx="1217551" cy="369332"/>
            </a:xfrm>
            <a:prstGeom prst="rect">
              <a:avLst/>
            </a:prstGeom>
            <a:noFill/>
          </p:spPr>
          <p:txBody>
            <a:bodyPr wrap="none" rtlCol="0">
              <a:spAutoFit/>
            </a:bodyPr>
            <a:lstStyle/>
            <a:p>
              <a:r>
                <a:rPr lang="en-US" dirty="0"/>
                <a:t>execute (x)</a:t>
              </a:r>
            </a:p>
          </p:txBody>
        </p:sp>
        <p:sp>
          <p:nvSpPr>
            <p:cNvPr id="14" name="TextBox 13"/>
            <p:cNvSpPr txBox="1"/>
            <p:nvPr/>
          </p:nvSpPr>
          <p:spPr>
            <a:xfrm>
              <a:off x="8954426" y="5062588"/>
              <a:ext cx="1510374" cy="369332"/>
            </a:xfrm>
            <a:prstGeom prst="rect">
              <a:avLst/>
            </a:prstGeom>
            <a:noFill/>
          </p:spPr>
          <p:txBody>
            <a:bodyPr wrap="none" rtlCol="0">
              <a:spAutoFit/>
            </a:bodyPr>
            <a:lstStyle/>
            <a:p>
              <a:r>
                <a:rPr lang="en-US" dirty="0"/>
                <a:t>no permission</a:t>
              </a:r>
            </a:p>
          </p:txBody>
        </p:sp>
        <p:cxnSp>
          <p:nvCxnSpPr>
            <p:cNvPr id="7" name="Straight Arrow Connector 6"/>
            <p:cNvCxnSpPr>
              <a:stCxn id="8" idx="0"/>
            </p:cNvCxnSpPr>
            <p:nvPr/>
          </p:nvCxnSpPr>
          <p:spPr>
            <a:xfrm flipV="1">
              <a:off x="2923850" y="4165600"/>
              <a:ext cx="1182484" cy="10660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V="1">
              <a:off x="4106335" y="4165600"/>
              <a:ext cx="482601" cy="14353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859867" y="4302386"/>
              <a:ext cx="295536" cy="11139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155403" y="4302387"/>
              <a:ext cx="1330064" cy="15755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1"/>
            </p:cNvCxnSpPr>
            <p:nvPr/>
          </p:nvCxnSpPr>
          <p:spPr>
            <a:xfrm flipH="1" flipV="1">
              <a:off x="6702292" y="4047068"/>
              <a:ext cx="2252134" cy="12001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02667" y="2724946"/>
              <a:ext cx="0" cy="1947334"/>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249335" y="2724946"/>
              <a:ext cx="0" cy="1947334"/>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160777" y="2724946"/>
              <a:ext cx="0" cy="1947334"/>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23" name="Left Brace 22"/>
            <p:cNvSpPr/>
            <p:nvPr/>
          </p:nvSpPr>
          <p:spPr>
            <a:xfrm rot="5400000">
              <a:off x="4719428" y="1923414"/>
              <a:ext cx="196212" cy="795867"/>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8" name="Left Brace 27"/>
            <p:cNvSpPr/>
            <p:nvPr/>
          </p:nvSpPr>
          <p:spPr>
            <a:xfrm rot="5400000">
              <a:off x="5599961" y="1923415"/>
              <a:ext cx="196212" cy="795867"/>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9" name="Left Brace 28"/>
            <p:cNvSpPr/>
            <p:nvPr/>
          </p:nvSpPr>
          <p:spPr>
            <a:xfrm rot="5400000">
              <a:off x="6460604" y="1923414"/>
              <a:ext cx="196212" cy="795867"/>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0" name="TextBox 29"/>
            <p:cNvSpPr txBox="1"/>
            <p:nvPr/>
          </p:nvSpPr>
          <p:spPr>
            <a:xfrm>
              <a:off x="4351868" y="1669185"/>
              <a:ext cx="905003" cy="369332"/>
            </a:xfrm>
            <a:prstGeom prst="rect">
              <a:avLst/>
            </a:prstGeom>
            <a:noFill/>
          </p:spPr>
          <p:txBody>
            <a:bodyPr wrap="none" rtlCol="0">
              <a:spAutoFit/>
            </a:bodyPr>
            <a:lstStyle/>
            <a:p>
              <a:r>
                <a:rPr lang="en-US" dirty="0"/>
                <a:t>user (u)</a:t>
              </a:r>
            </a:p>
          </p:txBody>
        </p:sp>
        <p:sp>
          <p:nvSpPr>
            <p:cNvPr id="31" name="TextBox 30"/>
            <p:cNvSpPr txBox="1"/>
            <p:nvPr/>
          </p:nvSpPr>
          <p:spPr>
            <a:xfrm>
              <a:off x="5232401" y="1669185"/>
              <a:ext cx="1038904" cy="369332"/>
            </a:xfrm>
            <a:prstGeom prst="rect">
              <a:avLst/>
            </a:prstGeom>
            <a:noFill/>
          </p:spPr>
          <p:txBody>
            <a:bodyPr wrap="none" rtlCol="0">
              <a:spAutoFit/>
            </a:bodyPr>
            <a:lstStyle/>
            <a:p>
              <a:r>
                <a:rPr lang="en-US" dirty="0"/>
                <a:t>group (g)</a:t>
              </a:r>
            </a:p>
          </p:txBody>
        </p:sp>
        <p:sp>
          <p:nvSpPr>
            <p:cNvPr id="32" name="TextBox 31"/>
            <p:cNvSpPr txBox="1"/>
            <p:nvPr/>
          </p:nvSpPr>
          <p:spPr>
            <a:xfrm>
              <a:off x="6160777" y="1669185"/>
              <a:ext cx="1014220" cy="369332"/>
            </a:xfrm>
            <a:prstGeom prst="rect">
              <a:avLst/>
            </a:prstGeom>
            <a:noFill/>
          </p:spPr>
          <p:txBody>
            <a:bodyPr wrap="none" rtlCol="0">
              <a:spAutoFit/>
            </a:bodyPr>
            <a:lstStyle/>
            <a:p>
              <a:r>
                <a:rPr lang="en-US" dirty="0"/>
                <a:t>other (o)</a:t>
              </a:r>
            </a:p>
          </p:txBody>
        </p:sp>
      </p:grpSp>
    </p:spTree>
    <p:extLst>
      <p:ext uri="{BB962C8B-B14F-4D97-AF65-F5344CB8AC3E}">
        <p14:creationId xmlns:p14="http://schemas.microsoft.com/office/powerpoint/2010/main" val="13402639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permissions and privacy</a:t>
            </a:r>
            <a:endParaRPr lang="en-US" dirty="0"/>
          </a:p>
        </p:txBody>
      </p:sp>
      <p:sp>
        <p:nvSpPr>
          <p:cNvPr id="3" name="Content Placeholder 2"/>
          <p:cNvSpPr>
            <a:spLocks noGrp="1"/>
          </p:cNvSpPr>
          <p:nvPr>
            <p:ph idx="1"/>
          </p:nvPr>
        </p:nvSpPr>
        <p:spPr/>
        <p:txBody>
          <a:bodyPr>
            <a:normAutofit/>
          </a:bodyPr>
          <a:lstStyle/>
          <a:p>
            <a:r>
              <a:rPr lang="en-US" dirty="0" smtClean="0"/>
              <a:t>UNIX splits file permission into three sections</a:t>
            </a:r>
            <a:endParaRPr lang="en-US" dirty="0"/>
          </a:p>
          <a:p>
            <a:pPr marL="0" indent="0">
              <a:buNone/>
            </a:pPr>
            <a:r>
              <a:rPr lang="en-US" sz="2000" dirty="0"/>
              <a:t>	user 	the file/directory owner</a:t>
            </a:r>
          </a:p>
          <a:p>
            <a:pPr marL="0" indent="0">
              <a:buNone/>
            </a:pPr>
            <a:r>
              <a:rPr lang="en-US" sz="2000" dirty="0"/>
              <a:t>	group 	a group of individuals permitted to read the file</a:t>
            </a:r>
          </a:p>
          <a:p>
            <a:pPr marL="0" indent="0">
              <a:buNone/>
            </a:pPr>
            <a:r>
              <a:rPr lang="en-US" sz="2000" dirty="0"/>
              <a:t>	other	everyone</a:t>
            </a:r>
          </a:p>
          <a:p>
            <a:r>
              <a:rPr lang="en-US" dirty="0" smtClean="0"/>
              <a:t>The second of these sections (group) enables group access the same files and directories.  The </a:t>
            </a:r>
            <a:r>
              <a:rPr lang="en-US" dirty="0" smtClean="0">
                <a:latin typeface="Courier New"/>
                <a:cs typeface="Courier New"/>
              </a:rPr>
              <a:t>groups</a:t>
            </a:r>
            <a:r>
              <a:rPr lang="en-US" dirty="0" smtClean="0"/>
              <a:t> command will show you which groups you belong to.  A UNIX administrator will create these groups for you.</a:t>
            </a:r>
          </a:p>
          <a:p>
            <a:pPr marL="457200" lvl="1" indent="0">
              <a:buNone/>
            </a:pPr>
            <a:r>
              <a:rPr lang="en-US" dirty="0">
                <a:latin typeface="Courier New"/>
                <a:cs typeface="Courier New"/>
              </a:rPr>
              <a:t>	</a:t>
            </a:r>
            <a:r>
              <a:rPr lang="en-US" sz="3200" dirty="0">
                <a:latin typeface="Courier New"/>
                <a:cs typeface="Courier New"/>
              </a:rPr>
              <a:t>groups</a:t>
            </a:r>
            <a:endParaRPr lang="en-US" dirty="0">
              <a:latin typeface="Courier New"/>
              <a:cs typeface="Courier New"/>
            </a:endParaRPr>
          </a:p>
          <a:p>
            <a:pPr marL="0" indent="0">
              <a:buNone/>
            </a:pPr>
            <a:endParaRPr lang="en-US" sz="2000"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37</a:t>
            </a:fld>
            <a:endParaRPr lang="en-US"/>
          </a:p>
        </p:txBody>
      </p:sp>
    </p:spTree>
    <p:extLst>
      <p:ext uri="{BB962C8B-B14F-4D97-AF65-F5344CB8AC3E}">
        <p14:creationId xmlns:p14="http://schemas.microsoft.com/office/powerpoint/2010/main" val="8601334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a:t>
            </a:r>
            <a:r>
              <a:rPr lang="en-US" dirty="0"/>
              <a:t>permissions and </a:t>
            </a:r>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err="1" smtClean="0">
                <a:latin typeface="Courier New"/>
                <a:cs typeface="Courier New"/>
              </a:rPr>
              <a:t>chmod</a:t>
            </a:r>
            <a:r>
              <a:rPr lang="en-US" dirty="0" smtClean="0"/>
              <a:t> </a:t>
            </a:r>
            <a:r>
              <a:rPr lang="en-US" dirty="0" smtClean="0">
                <a:sym typeface="Wingdings"/>
              </a:rPr>
              <a:t></a:t>
            </a:r>
            <a:r>
              <a:rPr lang="en-US" dirty="0" smtClean="0"/>
              <a:t> change mode</a:t>
            </a:r>
          </a:p>
          <a:p>
            <a:pPr lvl="1"/>
            <a:r>
              <a:rPr lang="en-US" dirty="0" smtClean="0"/>
              <a:t>Change the permissions of your files and directories</a:t>
            </a:r>
          </a:p>
          <a:p>
            <a:pPr marL="457200" lvl="1" indent="0">
              <a:buNone/>
            </a:pPr>
            <a:r>
              <a:rPr lang="en-US" dirty="0" smtClean="0">
                <a:latin typeface="Courier New"/>
                <a:cs typeface="Courier New"/>
              </a:rPr>
              <a:t>	</a:t>
            </a:r>
            <a:r>
              <a:rPr lang="en-US" sz="3200" dirty="0">
                <a:latin typeface="Courier New"/>
                <a:cs typeface="Courier New"/>
              </a:rPr>
              <a:t>c</a:t>
            </a:r>
            <a:r>
              <a:rPr lang="en-US" sz="3200" dirty="0" smtClean="0">
                <a:latin typeface="Courier New"/>
                <a:cs typeface="Courier New"/>
              </a:rPr>
              <a:t>hmod ug+r myFile.txt</a:t>
            </a:r>
          </a:p>
          <a:p>
            <a:r>
              <a:rPr lang="en-US" dirty="0" smtClean="0"/>
              <a:t>The syntax works in 3’s</a:t>
            </a:r>
          </a:p>
          <a:p>
            <a:pPr marL="457200" lvl="1" indent="0">
              <a:buNone/>
            </a:pPr>
            <a:r>
              <a:rPr lang="en-US" dirty="0">
                <a:latin typeface="Courier New"/>
                <a:cs typeface="Courier New"/>
              </a:rPr>
              <a:t>u/g/o</a:t>
            </a:r>
            <a:r>
              <a:rPr lang="en-US" dirty="0" smtClean="0"/>
              <a:t>		user/group/other</a:t>
            </a:r>
          </a:p>
          <a:p>
            <a:pPr marL="457200" lvl="1" indent="0">
              <a:buNone/>
            </a:pPr>
            <a:r>
              <a:rPr lang="en-US" dirty="0">
                <a:latin typeface="Courier New"/>
                <a:cs typeface="Courier New"/>
              </a:rPr>
              <a:t>+/- </a:t>
            </a:r>
            <a:r>
              <a:rPr lang="en-US" dirty="0" smtClean="0"/>
              <a:t>		enable/disable</a:t>
            </a:r>
          </a:p>
          <a:p>
            <a:pPr marL="457200" lvl="1" indent="0">
              <a:buNone/>
            </a:pPr>
            <a:r>
              <a:rPr lang="en-US" dirty="0">
                <a:latin typeface="Courier New"/>
                <a:cs typeface="Courier New"/>
              </a:rPr>
              <a:t>r/w/x</a:t>
            </a:r>
            <a:r>
              <a:rPr lang="en-US" dirty="0" smtClean="0"/>
              <a:t>		read/write/execute</a:t>
            </a:r>
            <a:endParaRPr lang="en-US" dirty="0"/>
          </a:p>
          <a:p>
            <a:pPr marL="457200" lvl="1" indent="0">
              <a:buNone/>
            </a:pPr>
            <a:endParaRPr lang="en-US" dirty="0" smtClean="0"/>
          </a:p>
          <a:p>
            <a:pPr lvl="1"/>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38</a:t>
            </a:fld>
            <a:endParaRPr lang="en-US"/>
          </a:p>
        </p:txBody>
      </p:sp>
    </p:spTree>
    <p:extLst>
      <p:ext uri="{BB962C8B-B14F-4D97-AF65-F5344CB8AC3E}">
        <p14:creationId xmlns:p14="http://schemas.microsoft.com/office/powerpoint/2010/main" val="1550046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a:t>
            </a:r>
            <a:r>
              <a:rPr lang="en-US" dirty="0"/>
              <a:t>permissions and </a:t>
            </a:r>
            <a:r>
              <a:rPr lang="en-US" dirty="0" smtClean="0"/>
              <a:t>privacy – number system</a:t>
            </a:r>
            <a:endParaRPr lang="en-US" dirty="0"/>
          </a:p>
        </p:txBody>
      </p:sp>
      <p:sp>
        <p:nvSpPr>
          <p:cNvPr id="5" name="Content Placeholder 4"/>
          <p:cNvSpPr>
            <a:spLocks noGrp="1"/>
          </p:cNvSpPr>
          <p:nvPr>
            <p:ph idx="1"/>
          </p:nvPr>
        </p:nvSpPr>
        <p:spPr>
          <a:xfrm>
            <a:off x="1819470" y="3277247"/>
            <a:ext cx="7893698" cy="3079103"/>
          </a:xfrm>
        </p:spPr>
        <p:txBody>
          <a:bodyPr>
            <a:normAutofit fontScale="85000" lnSpcReduction="20000"/>
          </a:bodyPr>
          <a:lstStyle/>
          <a:p>
            <a:pPr marL="0" indent="0">
              <a:buNone/>
            </a:pPr>
            <a:r>
              <a:rPr lang="en-US" b="0" i="0" dirty="0" smtClean="0">
                <a:solidFill>
                  <a:srgbClr val="2A3734"/>
                </a:solidFill>
                <a:effectLst/>
              </a:rPr>
              <a:t>--- : No permissions; corresponds to 0</a:t>
            </a:r>
          </a:p>
          <a:p>
            <a:pPr marL="0" indent="0">
              <a:buNone/>
            </a:pPr>
            <a:r>
              <a:rPr lang="en-US" b="0" i="0" dirty="0" smtClean="0">
                <a:solidFill>
                  <a:srgbClr val="2A3734"/>
                </a:solidFill>
                <a:effectLst/>
              </a:rPr>
              <a:t>--x : Execute only permission; corresponds to 1</a:t>
            </a:r>
          </a:p>
          <a:p>
            <a:pPr marL="0" indent="0">
              <a:buNone/>
            </a:pPr>
            <a:r>
              <a:rPr lang="en-US" b="0" i="0" dirty="0" smtClean="0">
                <a:solidFill>
                  <a:srgbClr val="2A3734"/>
                </a:solidFill>
                <a:effectLst/>
              </a:rPr>
              <a:t>-w- : Write only permissions; corresponds to 2</a:t>
            </a:r>
          </a:p>
          <a:p>
            <a:pPr marL="0" indent="0">
              <a:buNone/>
            </a:pPr>
            <a:r>
              <a:rPr lang="en-US" b="0" i="0" dirty="0" smtClean="0">
                <a:solidFill>
                  <a:srgbClr val="2A3734"/>
                </a:solidFill>
                <a:effectLst/>
              </a:rPr>
              <a:t>-</a:t>
            </a:r>
            <a:r>
              <a:rPr lang="en-US" b="0" i="0" dirty="0" err="1" smtClean="0">
                <a:solidFill>
                  <a:srgbClr val="2A3734"/>
                </a:solidFill>
                <a:effectLst/>
              </a:rPr>
              <a:t>wx</a:t>
            </a:r>
            <a:r>
              <a:rPr lang="en-US" b="0" i="0" dirty="0" smtClean="0">
                <a:solidFill>
                  <a:srgbClr val="2A3734"/>
                </a:solidFill>
                <a:effectLst/>
              </a:rPr>
              <a:t> : Write and execute permissions; corresponds to 3</a:t>
            </a:r>
          </a:p>
          <a:p>
            <a:pPr marL="0" indent="0">
              <a:buNone/>
            </a:pPr>
            <a:r>
              <a:rPr lang="en-US" b="0" i="0" dirty="0" smtClean="0">
                <a:solidFill>
                  <a:srgbClr val="2A3734"/>
                </a:solidFill>
                <a:effectLst/>
              </a:rPr>
              <a:t>r-- : Read only permissions; corresponds to 4</a:t>
            </a:r>
          </a:p>
          <a:p>
            <a:pPr marL="0" indent="0">
              <a:buNone/>
            </a:pPr>
            <a:r>
              <a:rPr lang="en-US" b="0" i="0" dirty="0" smtClean="0">
                <a:solidFill>
                  <a:srgbClr val="2A3734"/>
                </a:solidFill>
                <a:effectLst/>
              </a:rPr>
              <a:t>r-x : Read and execute permissions; corresponds to 5</a:t>
            </a:r>
          </a:p>
          <a:p>
            <a:pPr marL="0" indent="0">
              <a:buNone/>
            </a:pPr>
            <a:r>
              <a:rPr lang="en-US" b="0" i="0" dirty="0" err="1" smtClean="0">
                <a:solidFill>
                  <a:srgbClr val="2A3734"/>
                </a:solidFill>
                <a:effectLst/>
              </a:rPr>
              <a:t>rw</a:t>
            </a:r>
            <a:r>
              <a:rPr lang="en-US" b="0" i="0" dirty="0" smtClean="0">
                <a:solidFill>
                  <a:srgbClr val="2A3734"/>
                </a:solidFill>
                <a:effectLst/>
              </a:rPr>
              <a:t>- : Read and write permissions; corresponds to 6</a:t>
            </a:r>
          </a:p>
          <a:p>
            <a:pPr marL="0" indent="0">
              <a:buNone/>
            </a:pPr>
            <a:r>
              <a:rPr lang="en-US" b="0" i="0" dirty="0" err="1" smtClean="0">
                <a:solidFill>
                  <a:srgbClr val="2A3734"/>
                </a:solidFill>
                <a:effectLst/>
              </a:rPr>
              <a:t>rwx</a:t>
            </a:r>
            <a:r>
              <a:rPr lang="en-US" b="0" i="0" dirty="0" smtClean="0">
                <a:solidFill>
                  <a:srgbClr val="2A3734"/>
                </a:solidFill>
                <a:effectLst/>
              </a:rPr>
              <a:t> : Read, write, and execute permissions; corresponds to 7</a:t>
            </a:r>
          </a:p>
          <a:p>
            <a:endParaRPr lang="en-US" dirty="0"/>
          </a:p>
        </p:txBody>
      </p:sp>
      <p:sp>
        <p:nvSpPr>
          <p:cNvPr id="10" name="Footer Placeholder 9"/>
          <p:cNvSpPr>
            <a:spLocks noGrp="1"/>
          </p:cNvSpPr>
          <p:nvPr>
            <p:ph type="ftr" sz="quarter" idx="11"/>
          </p:nvPr>
        </p:nvSpPr>
        <p:spPr/>
        <p:txBody>
          <a:bodyPr/>
          <a:lstStyle/>
          <a:p>
            <a:r>
              <a:rPr lang="en-US" smtClean="0"/>
              <a:t>Unix Shell - Advanced Research Computing Skills - Masters 2017/2018</a:t>
            </a:r>
            <a:endParaRPr lang="en-US"/>
          </a:p>
        </p:txBody>
      </p:sp>
      <p:sp>
        <p:nvSpPr>
          <p:cNvPr id="11" name="Slide Number Placeholder 10"/>
          <p:cNvSpPr>
            <a:spLocks noGrp="1"/>
          </p:cNvSpPr>
          <p:nvPr>
            <p:ph type="sldNum" sz="quarter" idx="12"/>
          </p:nvPr>
        </p:nvSpPr>
        <p:spPr/>
        <p:txBody>
          <a:bodyPr/>
          <a:lstStyle/>
          <a:p>
            <a:fld id="{5FCC8669-9227-254B-8F8A-9FF77B543902}" type="slidenum">
              <a:rPr lang="en-US" smtClean="0"/>
              <a:t>39</a:t>
            </a:fld>
            <a:endParaRPr lang="en-US"/>
          </a:p>
        </p:txBody>
      </p:sp>
      <p:sp>
        <p:nvSpPr>
          <p:cNvPr id="7" name="Rectangle 6"/>
          <p:cNvSpPr/>
          <p:nvPr/>
        </p:nvSpPr>
        <p:spPr>
          <a:xfrm>
            <a:off x="2947515" y="1515523"/>
            <a:ext cx="5830442" cy="584775"/>
          </a:xfrm>
          <a:prstGeom prst="rect">
            <a:avLst/>
          </a:prstGeom>
        </p:spPr>
        <p:txBody>
          <a:bodyPr wrap="none">
            <a:spAutoFit/>
          </a:bodyPr>
          <a:lstStyle/>
          <a:p>
            <a:pPr lvl="1"/>
            <a:r>
              <a:rPr lang="en-US" sz="3200" dirty="0" err="1" smtClean="0">
                <a:latin typeface="Courier New"/>
                <a:cs typeface="Courier New"/>
              </a:rPr>
              <a:t>chmod</a:t>
            </a:r>
            <a:r>
              <a:rPr lang="en-US" sz="3200" dirty="0" smtClean="0">
                <a:latin typeface="Courier New"/>
                <a:cs typeface="Courier New"/>
              </a:rPr>
              <a:t> </a:t>
            </a:r>
            <a:r>
              <a:rPr lang="en-US" sz="3200" dirty="0" err="1" smtClean="0">
                <a:latin typeface="Courier New"/>
                <a:cs typeface="Courier New"/>
              </a:rPr>
              <a:t>ug+r</a:t>
            </a:r>
            <a:r>
              <a:rPr lang="en-US" sz="3200" dirty="0" smtClean="0">
                <a:latin typeface="Courier New"/>
                <a:cs typeface="Courier New"/>
              </a:rPr>
              <a:t> </a:t>
            </a:r>
            <a:r>
              <a:rPr lang="en-US" sz="3200" dirty="0" err="1" smtClean="0">
                <a:latin typeface="Courier New"/>
                <a:cs typeface="Courier New"/>
              </a:rPr>
              <a:t>myFile.txt</a:t>
            </a:r>
            <a:endParaRPr lang="en-US" sz="3200" dirty="0" smtClean="0">
              <a:latin typeface="Courier New"/>
              <a:cs typeface="Courier New"/>
            </a:endParaRPr>
          </a:p>
        </p:txBody>
      </p:sp>
      <p:sp>
        <p:nvSpPr>
          <p:cNvPr id="8" name="Rectangle 7"/>
          <p:cNvSpPr/>
          <p:nvPr/>
        </p:nvSpPr>
        <p:spPr>
          <a:xfrm>
            <a:off x="3070946" y="2327347"/>
            <a:ext cx="5830442" cy="584775"/>
          </a:xfrm>
          <a:prstGeom prst="rect">
            <a:avLst/>
          </a:prstGeom>
        </p:spPr>
        <p:txBody>
          <a:bodyPr wrap="none">
            <a:spAutoFit/>
          </a:bodyPr>
          <a:lstStyle/>
          <a:p>
            <a:pPr lvl="1"/>
            <a:r>
              <a:rPr lang="en-US" sz="3200" dirty="0" err="1" smtClean="0">
                <a:latin typeface="Courier New"/>
                <a:cs typeface="Courier New"/>
              </a:rPr>
              <a:t>chmod</a:t>
            </a:r>
            <a:r>
              <a:rPr lang="en-US" sz="3200" dirty="0" smtClean="0">
                <a:latin typeface="Courier New"/>
                <a:cs typeface="Courier New"/>
              </a:rPr>
              <a:t> 0404 </a:t>
            </a:r>
            <a:r>
              <a:rPr lang="en-US" sz="3200" dirty="0" err="1" smtClean="0">
                <a:latin typeface="Courier New"/>
                <a:cs typeface="Courier New"/>
              </a:rPr>
              <a:t>myFile.txt</a:t>
            </a:r>
            <a:endParaRPr lang="en-US" sz="3200" dirty="0" smtClean="0">
              <a:latin typeface="Courier New"/>
              <a:cs typeface="Courier New"/>
            </a:endParaRPr>
          </a:p>
        </p:txBody>
      </p:sp>
    </p:spTree>
    <p:extLst>
      <p:ext uri="{BB962C8B-B14F-4D97-AF65-F5344CB8AC3E}">
        <p14:creationId xmlns:p14="http://schemas.microsoft.com/office/powerpoint/2010/main" val="18102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computer is not </a:t>
            </a:r>
            <a:r>
              <a:rPr lang="en-GB" dirty="0" smtClean="0"/>
              <a:t>clever </a:t>
            </a:r>
            <a:endParaRPr lang="en-GB" dirty="0"/>
          </a:p>
        </p:txBody>
      </p:sp>
      <p:sp>
        <p:nvSpPr>
          <p:cNvPr id="3" name="Content Placeholder 2"/>
          <p:cNvSpPr>
            <a:spLocks noGrp="1"/>
          </p:cNvSpPr>
          <p:nvPr>
            <p:ph idx="1"/>
          </p:nvPr>
        </p:nvSpPr>
        <p:spPr>
          <a:xfrm>
            <a:off x="838200" y="1905000"/>
            <a:ext cx="10515600" cy="4451349"/>
          </a:xfrm>
        </p:spPr>
        <p:txBody>
          <a:bodyPr>
            <a:normAutofit/>
          </a:bodyPr>
          <a:lstStyle/>
          <a:p>
            <a:r>
              <a:rPr lang="en-GB" dirty="0" smtClean="0"/>
              <a:t>Only responds </a:t>
            </a:r>
            <a:r>
              <a:rPr lang="en-GB" dirty="0"/>
              <a:t>to </a:t>
            </a:r>
            <a:r>
              <a:rPr lang="en-GB" b="1" u="sng" dirty="0"/>
              <a:t>precise</a:t>
            </a:r>
            <a:r>
              <a:rPr lang="en-GB" dirty="0"/>
              <a:t> commands</a:t>
            </a:r>
            <a:r>
              <a:rPr lang="en-GB" dirty="0" smtClean="0"/>
              <a:t>.</a:t>
            </a:r>
          </a:p>
          <a:p>
            <a:r>
              <a:rPr lang="en-GB" b="1" i="1" dirty="0" smtClean="0"/>
              <a:t>Need </a:t>
            </a:r>
            <a:r>
              <a:rPr lang="en-GB" b="1" i="1" dirty="0"/>
              <a:t>to be explicit in everything you </a:t>
            </a:r>
            <a:r>
              <a:rPr lang="en-GB" b="1" i="1" dirty="0" smtClean="0"/>
              <a:t>do</a:t>
            </a:r>
            <a:r>
              <a:rPr lang="en-GB" dirty="0" smtClean="0"/>
              <a:t> </a:t>
            </a:r>
          </a:p>
          <a:p>
            <a:r>
              <a:rPr lang="en-GB" dirty="0" smtClean="0"/>
              <a:t>This can be frustrating </a:t>
            </a:r>
          </a:p>
          <a:p>
            <a:endParaRPr lang="en-GB" dirty="0"/>
          </a:p>
          <a:p>
            <a:r>
              <a:rPr lang="en-GB" dirty="0" smtClean="0"/>
              <a:t>Always </a:t>
            </a:r>
            <a:r>
              <a:rPr lang="en-GB" dirty="0"/>
              <a:t>look at the computer’s response to your commands and think carefully about the differences between what you tried to get it to do and what it actually did do. </a:t>
            </a:r>
            <a:endParaRPr lang="en-GB"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a:t>
            </a:fld>
            <a:endParaRPr lang="en-US"/>
          </a:p>
        </p:txBody>
      </p:sp>
    </p:spTree>
    <p:extLst>
      <p:ext uri="{BB962C8B-B14F-4D97-AF65-F5344CB8AC3E}">
        <p14:creationId xmlns:p14="http://schemas.microsoft.com/office/powerpoint/2010/main" val="146273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Changing permissions on files and directories</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40</a:t>
            </a:fld>
            <a:endParaRPr lang="en-US"/>
          </a:p>
        </p:txBody>
      </p:sp>
    </p:spTree>
    <p:extLst>
      <p:ext uri="{BB962C8B-B14F-4D97-AF65-F5344CB8AC3E}">
        <p14:creationId xmlns:p14="http://schemas.microsoft.com/office/powerpoint/2010/main" val="499302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41</a:t>
            </a:fld>
            <a:endParaRPr lang="en-US"/>
          </a:p>
        </p:txBody>
      </p:sp>
    </p:spTree>
    <p:extLst>
      <p:ext uri="{BB962C8B-B14F-4D97-AF65-F5344CB8AC3E}">
        <p14:creationId xmlns:p14="http://schemas.microsoft.com/office/powerpoint/2010/main" val="643184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197"/>
            <a:ext cx="10515600" cy="1325563"/>
          </a:xfrm>
        </p:spPr>
        <p:txBody>
          <a:bodyPr/>
          <a:lstStyle/>
          <a:p>
            <a:r>
              <a:rPr lang="en-US" dirty="0" smtClean="0"/>
              <a:t>Key Points</a:t>
            </a:r>
            <a:endParaRPr lang="en-US" dirty="0"/>
          </a:p>
        </p:txBody>
      </p:sp>
      <p:sp>
        <p:nvSpPr>
          <p:cNvPr id="3" name="Content Placeholder 2"/>
          <p:cNvSpPr>
            <a:spLocks noGrp="1"/>
          </p:cNvSpPr>
          <p:nvPr>
            <p:ph idx="1"/>
          </p:nvPr>
        </p:nvSpPr>
        <p:spPr>
          <a:xfrm>
            <a:off x="838200" y="1838130"/>
            <a:ext cx="10515600" cy="4655975"/>
          </a:xfrm>
        </p:spPr>
        <p:txBody>
          <a:bodyPr>
            <a:normAutofit fontScale="92500"/>
          </a:bodyPr>
          <a:lstStyle/>
          <a:p>
            <a:r>
              <a:rPr lang="en-US" b="1" dirty="0" smtClean="0"/>
              <a:t>/</a:t>
            </a:r>
            <a:r>
              <a:rPr lang="en-US" dirty="0"/>
              <a:t> on its own is the root directory of the whole file </a:t>
            </a:r>
            <a:r>
              <a:rPr lang="en-US" dirty="0" smtClean="0"/>
              <a:t>system</a:t>
            </a:r>
            <a:endParaRPr lang="en-US" dirty="0"/>
          </a:p>
          <a:p>
            <a:r>
              <a:rPr lang="en-US" dirty="0"/>
              <a:t>A </a:t>
            </a:r>
            <a:r>
              <a:rPr lang="en-US" u="sng" dirty="0"/>
              <a:t>relative path </a:t>
            </a:r>
            <a:r>
              <a:rPr lang="en-US" dirty="0"/>
              <a:t>specifies a location starting from the current </a:t>
            </a:r>
            <a:r>
              <a:rPr lang="en-US" dirty="0" smtClean="0"/>
              <a:t>location</a:t>
            </a:r>
            <a:endParaRPr lang="en-US" dirty="0"/>
          </a:p>
          <a:p>
            <a:r>
              <a:rPr lang="en-US" dirty="0" smtClean="0"/>
              <a:t>A </a:t>
            </a:r>
            <a:r>
              <a:rPr lang="en-US" u="sng" dirty="0" smtClean="0"/>
              <a:t>full (absolute) path </a:t>
            </a:r>
            <a:r>
              <a:rPr lang="en-US" dirty="0"/>
              <a:t>specifies a location from the root of the file </a:t>
            </a:r>
            <a:r>
              <a:rPr lang="en-US" dirty="0" smtClean="0"/>
              <a:t>system</a:t>
            </a:r>
            <a:endParaRPr lang="en-US" dirty="0"/>
          </a:p>
          <a:p>
            <a:r>
              <a:rPr lang="en-US" dirty="0"/>
              <a:t>.</a:t>
            </a:r>
            <a:r>
              <a:rPr lang="en-US" dirty="0" smtClean="0"/>
              <a:t>. </a:t>
            </a:r>
            <a:r>
              <a:rPr lang="en-US" dirty="0"/>
              <a:t>means ‘the directory above the current one</a:t>
            </a:r>
            <a:r>
              <a:rPr lang="en-US" dirty="0" smtClean="0"/>
              <a:t>’</a:t>
            </a:r>
          </a:p>
          <a:p>
            <a:r>
              <a:rPr lang="en-US" dirty="0" smtClean="0"/>
              <a:t>. </a:t>
            </a:r>
            <a:r>
              <a:rPr lang="en-US" dirty="0"/>
              <a:t>on its own means ‘the current directory</a:t>
            </a:r>
            <a:r>
              <a:rPr lang="en-US" dirty="0" smtClean="0"/>
              <a:t>’</a:t>
            </a:r>
          </a:p>
          <a:p>
            <a:r>
              <a:rPr lang="en-US" dirty="0"/>
              <a:t>U</a:t>
            </a:r>
            <a:r>
              <a:rPr lang="en-US" dirty="0" smtClean="0"/>
              <a:t>p-arrow to </a:t>
            </a:r>
            <a:r>
              <a:rPr lang="en-US" dirty="0"/>
              <a:t>scroll up through previous commands to edit and repeat </a:t>
            </a:r>
            <a:r>
              <a:rPr lang="en-US" dirty="0" smtClean="0"/>
              <a:t>them</a:t>
            </a:r>
            <a:endParaRPr lang="en-US" dirty="0"/>
          </a:p>
          <a:p>
            <a:r>
              <a:rPr lang="en-US" dirty="0" smtClean="0">
                <a:latin typeface="Courier New" charset="0"/>
                <a:ea typeface="Courier New" charset="0"/>
                <a:cs typeface="Courier New" charset="0"/>
              </a:rPr>
              <a:t>history</a:t>
            </a:r>
            <a:r>
              <a:rPr lang="en-US" dirty="0"/>
              <a:t> to display recent </a:t>
            </a:r>
            <a:r>
              <a:rPr lang="en-US" dirty="0" smtClean="0"/>
              <a:t>commands </a:t>
            </a:r>
          </a:p>
          <a:p>
            <a:pPr lvl="1"/>
            <a:r>
              <a:rPr lang="en-US" dirty="0" smtClean="0"/>
              <a:t>!number to repeat a command by number</a:t>
            </a:r>
          </a:p>
          <a:p>
            <a:r>
              <a:rPr lang="en-US" b="1" dirty="0" smtClean="0"/>
              <a:t>There is no trash </a:t>
            </a:r>
            <a:r>
              <a:rPr lang="en-US" b="1" dirty="0"/>
              <a:t>bin: once something is deleted, </a:t>
            </a:r>
            <a:r>
              <a:rPr lang="en-US" b="1" dirty="0" smtClean="0"/>
              <a:t>it is gone</a:t>
            </a:r>
            <a:endParaRPr lang="en-US" b="1"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42</a:t>
            </a:fld>
            <a:endParaRPr lang="en-US"/>
          </a:p>
        </p:txBody>
      </p:sp>
    </p:spTree>
    <p:extLst>
      <p:ext uri="{BB962C8B-B14F-4D97-AF65-F5344CB8AC3E}">
        <p14:creationId xmlns:p14="http://schemas.microsoft.com/office/powerpoint/2010/main" val="1651430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838200" y="4310743"/>
            <a:ext cx="10515600" cy="1866220"/>
          </a:xfrm>
        </p:spPr>
        <p:txBody>
          <a:bodyPr/>
          <a:lstStyle/>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43</a:t>
            </a:fld>
            <a:endParaRPr lang="en-US"/>
          </a:p>
        </p:txBody>
      </p:sp>
      <p:sp>
        <p:nvSpPr>
          <p:cNvPr id="6" name="Rectangle 5"/>
          <p:cNvSpPr/>
          <p:nvPr/>
        </p:nvSpPr>
        <p:spPr>
          <a:xfrm>
            <a:off x="838200" y="2047357"/>
            <a:ext cx="10515600" cy="1754326"/>
          </a:xfrm>
          <a:prstGeom prst="rect">
            <a:avLst/>
          </a:prstGeom>
          <a:ln w="38100">
            <a:solidFill>
              <a:srgbClr val="FF0000"/>
            </a:solidFill>
          </a:ln>
        </p:spPr>
        <p:txBody>
          <a:bodyPr wrap="square">
            <a:spAutoFit/>
          </a:bodyPr>
          <a:lstStyle/>
          <a:p>
            <a:r>
              <a:rPr lang="en-US" sz="3600" dirty="0"/>
              <a:t>Do not use spaces, quotes, </a:t>
            </a:r>
            <a:r>
              <a:rPr lang="en-US" sz="3600" dirty="0" smtClean="0"/>
              <a:t>special characters, or </a:t>
            </a:r>
            <a:r>
              <a:rPr lang="en-US" sz="3600" dirty="0"/>
              <a:t>wildcard characters such as ‘*’ or ‘?’ in filenames, as it complicates variable expansion.</a:t>
            </a:r>
          </a:p>
        </p:txBody>
      </p:sp>
    </p:spTree>
    <p:extLst>
      <p:ext uri="{BB962C8B-B14F-4D97-AF65-F5344CB8AC3E}">
        <p14:creationId xmlns:p14="http://schemas.microsoft.com/office/powerpoint/2010/main" val="140649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are into data</a:t>
            </a:r>
            <a:r>
              <a:rPr lang="is-IS" dirty="0" smtClean="0"/>
              <a:t>…</a:t>
            </a:r>
            <a:endParaRPr lang="en-US" dirty="0"/>
          </a:p>
        </p:txBody>
      </p:sp>
      <p:sp>
        <p:nvSpPr>
          <p:cNvPr id="3" name="Content Placeholder 2"/>
          <p:cNvSpPr>
            <a:spLocks noGrp="1"/>
          </p:cNvSpPr>
          <p:nvPr>
            <p:ph idx="1"/>
          </p:nvPr>
        </p:nvSpPr>
        <p:spPr/>
        <p:txBody>
          <a:bodyPr/>
          <a:lstStyle/>
          <a:p>
            <a:r>
              <a:rPr lang="en-US" dirty="0"/>
              <a:t>Simply Statistics : </a:t>
            </a:r>
            <a:r>
              <a:rPr lang="en-US" dirty="0">
                <a:hlinkClick r:id="rId2"/>
              </a:rPr>
              <a:t>https://simplystatistics.org</a:t>
            </a:r>
            <a:r>
              <a:rPr lang="en-US" dirty="0" smtClean="0">
                <a:hlinkClick r:id="rId2"/>
              </a:rPr>
              <a:t>/</a:t>
            </a:r>
            <a:r>
              <a:rPr lang="en-US" dirty="0" smtClean="0"/>
              <a:t> </a:t>
            </a:r>
          </a:p>
          <a:p>
            <a:r>
              <a:rPr lang="en-US" dirty="0"/>
              <a:t>Edwin Chen : </a:t>
            </a:r>
            <a:r>
              <a:rPr lang="en-US" dirty="0">
                <a:hlinkClick r:id="rId3"/>
              </a:rPr>
              <a:t>http://blog.echen.me</a:t>
            </a:r>
            <a:r>
              <a:rPr lang="en-US" smtClean="0">
                <a:hlinkClick r:id="rId3"/>
              </a:rPr>
              <a:t>/</a:t>
            </a:r>
            <a:r>
              <a:rPr lang="en-US" smtClean="0"/>
              <a:t> </a:t>
            </a:r>
            <a:endParaRPr lang="en-US"/>
          </a:p>
          <a:p>
            <a:r>
              <a:rPr lang="en-US" dirty="0" smtClean="0"/>
              <a:t>FiveThirtyEight </a:t>
            </a:r>
            <a:r>
              <a:rPr lang="en-US" dirty="0"/>
              <a:t>: </a:t>
            </a:r>
            <a:r>
              <a:rPr lang="en-US" dirty="0">
                <a:hlinkClick r:id="rId4"/>
              </a:rPr>
              <a:t>https://fivethirtyeight.com</a:t>
            </a:r>
            <a:r>
              <a:rPr lang="en-US" dirty="0" smtClean="0">
                <a:hlinkClick r:id="rId4"/>
              </a:rPr>
              <a:t>/</a:t>
            </a:r>
            <a:r>
              <a:rPr lang="en-US" dirty="0" smtClean="0"/>
              <a:t> </a:t>
            </a:r>
          </a:p>
          <a:p>
            <a:r>
              <a:rPr lang="en-US" dirty="0" err="1" smtClean="0"/>
              <a:t>Flowingdata</a:t>
            </a:r>
            <a:r>
              <a:rPr lang="en-US" dirty="0"/>
              <a:t> : </a:t>
            </a:r>
            <a:r>
              <a:rPr lang="en-US" dirty="0">
                <a:hlinkClick r:id="rId5"/>
              </a:rPr>
              <a:t>http://flowingdata.com</a:t>
            </a:r>
            <a:r>
              <a:rPr lang="en-US" dirty="0" smtClean="0">
                <a:hlinkClick r:id="rId5"/>
              </a:rPr>
              <a:t>/</a:t>
            </a:r>
            <a:endParaRPr lang="en-US" dirty="0" smtClean="0"/>
          </a:p>
          <a:p>
            <a:endParaRPr lang="en-US" dirty="0"/>
          </a:p>
          <a:p>
            <a:endParaRPr lang="en-US" dirty="0" smtClean="0"/>
          </a:p>
          <a:p>
            <a:r>
              <a:rPr lang="en-US" dirty="0"/>
              <a:t>R bloggers : </a:t>
            </a:r>
            <a:r>
              <a:rPr lang="en-US" dirty="0">
                <a:hlinkClick r:id="rId6"/>
              </a:rPr>
              <a:t>https://www.r-bloggers.com</a:t>
            </a:r>
            <a:r>
              <a:rPr lang="en-US" dirty="0" smtClean="0">
                <a:hlinkClick r:id="rId6"/>
              </a:rPr>
              <a:t>/</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5</a:t>
            </a:fld>
            <a:endParaRPr lang="en-US"/>
          </a:p>
        </p:txBody>
      </p:sp>
    </p:spTree>
    <p:extLst>
      <p:ext uri="{BB962C8B-B14F-4D97-AF65-F5344CB8AC3E}">
        <p14:creationId xmlns:p14="http://schemas.microsoft.com/office/powerpoint/2010/main" val="5186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11" name="Content Placeholder 10"/>
          <p:cNvSpPr>
            <a:spLocks noGrp="1"/>
          </p:cNvSpPr>
          <p:nvPr>
            <p:ph idx="1"/>
          </p:nvPr>
        </p:nvSpPr>
        <p:spPr/>
        <p:txBody>
          <a:bodyPr/>
          <a:lstStyle/>
          <a:p>
            <a:r>
              <a:rPr lang="en-US" dirty="0" smtClean="0"/>
              <a:t>Interactive</a:t>
            </a:r>
          </a:p>
          <a:p>
            <a:endParaRPr lang="en-US" dirty="0"/>
          </a:p>
          <a:p>
            <a:r>
              <a:rPr lang="en-US" dirty="0" smtClean="0"/>
              <a:t>Lecturing about doing is impossible</a:t>
            </a:r>
          </a:p>
          <a:p>
            <a:endParaRPr lang="en-US" dirty="0"/>
          </a:p>
          <a:p>
            <a:r>
              <a:rPr lang="en-US" dirty="0" smtClean="0"/>
              <a:t>Ask questions</a:t>
            </a:r>
          </a:p>
          <a:p>
            <a:endParaRPr lang="en-US" dirty="0"/>
          </a:p>
          <a:p>
            <a:r>
              <a:rPr lang="en-US" dirty="0" smtClean="0"/>
              <a:t>Don</a:t>
            </a:r>
            <a:r>
              <a:rPr lang="uk-UA" dirty="0" smtClean="0"/>
              <a:t>’</a:t>
            </a:r>
            <a:r>
              <a:rPr lang="en-US" dirty="0" smtClean="0"/>
              <a:t>t be afraid of your computer – it can’t hurt you</a:t>
            </a:r>
            <a:endParaRPr lang="en-US" dirty="0"/>
          </a:p>
        </p:txBody>
      </p:sp>
      <p:sp>
        <p:nvSpPr>
          <p:cNvPr id="14" name="Footer Placeholder 13"/>
          <p:cNvSpPr>
            <a:spLocks noGrp="1"/>
          </p:cNvSpPr>
          <p:nvPr>
            <p:ph type="ftr" sz="quarter" idx="11"/>
          </p:nvPr>
        </p:nvSpPr>
        <p:spPr>
          <a:xfrm>
            <a:off x="4038600" y="6356350"/>
            <a:ext cx="4680000" cy="365125"/>
          </a:xfrm>
        </p:spPr>
        <p:txBody>
          <a:bodyPr/>
          <a:lstStyle/>
          <a:p>
            <a:r>
              <a:rPr lang="en-US" dirty="0" smtClean="0"/>
              <a:t>Unix Shell - Advanced Research Computing Skills - Masters 2017/2018</a:t>
            </a:r>
            <a:endParaRPr lang="en-US" dirty="0"/>
          </a:p>
        </p:txBody>
      </p:sp>
      <p:sp>
        <p:nvSpPr>
          <p:cNvPr id="15" name="Slide Number Placeholder 14"/>
          <p:cNvSpPr>
            <a:spLocks noGrp="1"/>
          </p:cNvSpPr>
          <p:nvPr>
            <p:ph type="sldNum" sz="quarter" idx="12"/>
          </p:nvPr>
        </p:nvSpPr>
        <p:spPr/>
        <p:txBody>
          <a:bodyPr/>
          <a:lstStyle/>
          <a:p>
            <a:fld id="{5FCC8669-9227-254B-8F8A-9FF77B543902}" type="slidenum">
              <a:rPr lang="en-US" smtClean="0"/>
              <a:t>6</a:t>
            </a:fld>
            <a:endParaRPr lang="en-US"/>
          </a:p>
        </p:txBody>
      </p:sp>
    </p:spTree>
    <p:extLst>
      <p:ext uri="{BB962C8B-B14F-4D97-AF65-F5344CB8AC3E}">
        <p14:creationId xmlns:p14="http://schemas.microsoft.com/office/powerpoint/2010/main" val="1980641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Understand how to navigate files and directories</a:t>
            </a:r>
          </a:p>
          <a:p>
            <a:pPr marL="514350" indent="-514350">
              <a:buFont typeface="+mj-lt"/>
              <a:buAutoNum type="arabicPeriod"/>
            </a:pPr>
            <a:r>
              <a:rPr lang="en-US" dirty="0" smtClean="0"/>
              <a:t>Learn basic Unix commands</a:t>
            </a:r>
          </a:p>
          <a:p>
            <a:pPr marL="514350" indent="-514350">
              <a:buFont typeface="+mj-lt"/>
              <a:buAutoNum type="arabicPeriod"/>
            </a:pPr>
            <a:r>
              <a:rPr lang="en-US" dirty="0" smtClean="0"/>
              <a:t>Discover where to get help</a:t>
            </a:r>
          </a:p>
          <a:p>
            <a:pPr marL="514350" indent="-514350">
              <a:buFont typeface="+mj-lt"/>
              <a:buAutoNum type="arabicPeriod"/>
            </a:pPr>
            <a:r>
              <a:rPr lang="en-US" dirty="0" smtClean="0"/>
              <a:t>Use a UNIX based text editor</a:t>
            </a:r>
          </a:p>
          <a:p>
            <a:pPr marL="514350" indent="-514350">
              <a:buFont typeface="+mj-lt"/>
              <a:buAutoNum type="arabicPeriod"/>
            </a:pPr>
            <a:r>
              <a:rPr lang="en-US" dirty="0" smtClean="0"/>
              <a:t>Understand file permissions</a:t>
            </a:r>
          </a:p>
        </p:txBody>
      </p:sp>
      <p:sp>
        <p:nvSpPr>
          <p:cNvPr id="6" name="Footer Placeholder 5"/>
          <p:cNvSpPr>
            <a:spLocks noGrp="1"/>
          </p:cNvSpPr>
          <p:nvPr>
            <p:ph type="ftr" sz="quarter" idx="11"/>
          </p:nvPr>
        </p:nvSpPr>
        <p:spPr>
          <a:xfrm>
            <a:off x="3460102" y="6356350"/>
            <a:ext cx="5271796" cy="365125"/>
          </a:xfrm>
        </p:spPr>
        <p:txBody>
          <a:bodyPr/>
          <a:lstStyle/>
          <a:p>
            <a:r>
              <a:rPr lang="en-US" dirty="0" smtClean="0"/>
              <a:t>Unix Shell - Advanced Research Computing Skills - Masters 2017/2018</a:t>
            </a:r>
            <a:endParaRPr lang="en-US" dirty="0"/>
          </a:p>
        </p:txBody>
      </p:sp>
      <p:sp>
        <p:nvSpPr>
          <p:cNvPr id="7" name="Slide Number Placeholder 6"/>
          <p:cNvSpPr>
            <a:spLocks noGrp="1"/>
          </p:cNvSpPr>
          <p:nvPr>
            <p:ph type="sldNum" sz="quarter" idx="12"/>
          </p:nvPr>
        </p:nvSpPr>
        <p:spPr/>
        <p:txBody>
          <a:bodyPr/>
          <a:lstStyle/>
          <a:p>
            <a:fld id="{5FCC8669-9227-254B-8F8A-9FF77B543902}" type="slidenum">
              <a:rPr lang="en-US" smtClean="0"/>
              <a:t>7</a:t>
            </a:fld>
            <a:endParaRPr lang="en-US"/>
          </a:p>
        </p:txBody>
      </p:sp>
    </p:spTree>
    <p:extLst>
      <p:ext uri="{BB962C8B-B14F-4D97-AF65-F5344CB8AC3E}">
        <p14:creationId xmlns:p14="http://schemas.microsoft.com/office/powerpoint/2010/main" val="1380555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Finding the Bash Shell </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8</a:t>
            </a:fld>
            <a:endParaRPr lang="en-US"/>
          </a:p>
        </p:txBody>
      </p:sp>
    </p:spTree>
    <p:extLst>
      <p:ext uri="{BB962C8B-B14F-4D97-AF65-F5344CB8AC3E}">
        <p14:creationId xmlns:p14="http://schemas.microsoft.com/office/powerpoint/2010/main" val="208932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User Interface (GUI)</a:t>
            </a:r>
            <a:endParaRPr lang="en-US" dirty="0"/>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9</a:t>
            </a:fld>
            <a:endParaRPr lang="en-US"/>
          </a:p>
        </p:txBody>
      </p:sp>
      <p:sp>
        <p:nvSpPr>
          <p:cNvPr id="7" name="TextBox 6"/>
          <p:cNvSpPr txBox="1"/>
          <p:nvPr/>
        </p:nvSpPr>
        <p:spPr>
          <a:xfrm>
            <a:off x="325016" y="5615582"/>
            <a:ext cx="11541967" cy="707886"/>
          </a:xfrm>
          <a:prstGeom prst="rect">
            <a:avLst/>
          </a:prstGeom>
          <a:noFill/>
        </p:spPr>
        <p:txBody>
          <a:bodyPr wrap="square" rtlCol="0">
            <a:spAutoFit/>
          </a:bodyPr>
          <a:lstStyle/>
          <a:p>
            <a:pPr marL="342900" indent="-342900">
              <a:buFont typeface="Arial" charset="0"/>
              <a:buChar char="•"/>
            </a:pPr>
            <a:r>
              <a:rPr lang="en-US" sz="2000" dirty="0" smtClean="0"/>
              <a:t>GUI </a:t>
            </a:r>
            <a:r>
              <a:rPr lang="en-US" sz="2000" dirty="0"/>
              <a:t>is common to </a:t>
            </a:r>
            <a:r>
              <a:rPr lang="en-US" sz="2000" dirty="0" smtClean="0"/>
              <a:t>Windows/Mac/Linux (although slightly different in each one).  </a:t>
            </a:r>
          </a:p>
          <a:p>
            <a:pPr marL="342900" indent="-342900">
              <a:buFont typeface="Arial" charset="0"/>
              <a:buChar char="•"/>
            </a:pPr>
            <a:r>
              <a:rPr lang="en-US" sz="2000" dirty="0" smtClean="0"/>
              <a:t>Interface </a:t>
            </a:r>
            <a:r>
              <a:rPr lang="en-US" sz="2000" dirty="0"/>
              <a:t>permits you to access files and run commands/programs by clicking icon/apps, drag-and-drop</a:t>
            </a:r>
            <a:r>
              <a:rPr lang="en-US" sz="2000" dirty="0" smtClean="0"/>
              <a:t>.</a:t>
            </a:r>
            <a:endParaRPr lang="en-US" sz="2000" dirty="0"/>
          </a:p>
        </p:txBody>
      </p:sp>
      <p:pic>
        <p:nvPicPr>
          <p:cNvPr id="8" name="Picture 7" descr="Screen Shot 2014-07-05 at 14.25.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732" y="1581983"/>
            <a:ext cx="7484533" cy="3851036"/>
          </a:xfrm>
          <a:prstGeom prst="rect">
            <a:avLst/>
          </a:prstGeom>
        </p:spPr>
      </p:pic>
    </p:spTree>
    <p:extLst>
      <p:ext uri="{BB962C8B-B14F-4D97-AF65-F5344CB8AC3E}">
        <p14:creationId xmlns:p14="http://schemas.microsoft.com/office/powerpoint/2010/main" val="2752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5265</TotalTime>
  <Words>2061</Words>
  <Application>Microsoft Macintosh PowerPoint</Application>
  <PresentationFormat>Widescreen</PresentationFormat>
  <Paragraphs>409</Paragraphs>
  <Slides>43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Calibri</vt:lpstr>
      <vt:lpstr>Calibri Light</vt:lpstr>
      <vt:lpstr>Courier</vt:lpstr>
      <vt:lpstr>Courier New</vt:lpstr>
      <vt:lpstr>Helvetica Neue</vt:lpstr>
      <vt:lpstr>Wingdings</vt:lpstr>
      <vt:lpstr>Arial</vt:lpstr>
      <vt:lpstr>Office Theme</vt:lpstr>
      <vt:lpstr>UNIX Shell</vt:lpstr>
      <vt:lpstr>Transferable</vt:lpstr>
      <vt:lpstr>There is a lot of work in this module </vt:lpstr>
      <vt:lpstr>A computer is not clever </vt:lpstr>
      <vt:lpstr>If you are into data…</vt:lpstr>
      <vt:lpstr>Format</vt:lpstr>
      <vt:lpstr>Learning Objectives</vt:lpstr>
      <vt:lpstr>Finding the Bash Shell </vt:lpstr>
      <vt:lpstr>Graphical User Interface (GUI)</vt:lpstr>
      <vt:lpstr>UNIX shell</vt:lpstr>
      <vt:lpstr>UNIX Shell</vt:lpstr>
      <vt:lpstr>Finding the Terminal Window</vt:lpstr>
      <vt:lpstr>Terminal</vt:lpstr>
      <vt:lpstr>Navigating Files and Directories</vt:lpstr>
      <vt:lpstr>Directory structure</vt:lpstr>
      <vt:lpstr>Full (absolute) pathnames</vt:lpstr>
      <vt:lpstr>Relative pathnames</vt:lpstr>
      <vt:lpstr>PRACTICAL</vt:lpstr>
      <vt:lpstr>Home Directory</vt:lpstr>
      <vt:lpstr>PRACTICAL</vt:lpstr>
      <vt:lpstr>Command line syntax</vt:lpstr>
      <vt:lpstr>Command line syntax</vt:lpstr>
      <vt:lpstr>What happens when we run a UNIX command</vt:lpstr>
      <vt:lpstr>Moving up and down within a UNIX filesystem</vt:lpstr>
      <vt:lpstr>PRACTICAL</vt:lpstr>
      <vt:lpstr>Getting help</vt:lpstr>
      <vt:lpstr>Getting help</vt:lpstr>
      <vt:lpstr>Getting help – man command</vt:lpstr>
      <vt:lpstr>Getting help – --help</vt:lpstr>
      <vt:lpstr>Getting help – info</vt:lpstr>
      <vt:lpstr>Getting help - Google</vt:lpstr>
      <vt:lpstr>PRACTICAL</vt:lpstr>
      <vt:lpstr>File permissions and privacy</vt:lpstr>
      <vt:lpstr>File permissions and privacy</vt:lpstr>
      <vt:lpstr>File permissions and privacy</vt:lpstr>
      <vt:lpstr>File permissions and privacy </vt:lpstr>
      <vt:lpstr>File permissions and privacy</vt:lpstr>
      <vt:lpstr>File permissions and privacy</vt:lpstr>
      <vt:lpstr>File permissions and privacy – number system</vt:lpstr>
      <vt:lpstr>PRACTICAL</vt:lpstr>
      <vt:lpstr>Wrapping Up</vt:lpstr>
      <vt:lpstr>Key Points</vt:lpstr>
      <vt:lpstr>REMEMBER</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Shell</dc:title>
  <dc:creator>Microsoft Office User</dc:creator>
  <cp:lastModifiedBy>Microsoft Office User</cp:lastModifiedBy>
  <cp:revision>136</cp:revision>
  <dcterms:created xsi:type="dcterms:W3CDTF">2017-04-11T08:42:27Z</dcterms:created>
  <dcterms:modified xsi:type="dcterms:W3CDTF">2017-08-08T13:11:53Z</dcterms:modified>
</cp:coreProperties>
</file>