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7" r:id="rId2"/>
    <p:sldId id="307" r:id="rId3"/>
    <p:sldId id="30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09" r:id="rId34"/>
    <p:sldId id="314" r:id="rId35"/>
    <p:sldId id="310" r:id="rId36"/>
    <p:sldId id="315" r:id="rId37"/>
    <p:sldId id="313" r:id="rId38"/>
    <p:sldId id="317" r:id="rId39"/>
    <p:sldId id="302" r:id="rId40"/>
    <p:sldId id="305" r:id="rId41"/>
    <p:sldId id="30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Williams" initials="AW" lastIdx="4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78"/>
    <p:restoredTop sz="84361"/>
  </p:normalViewPr>
  <p:slideViewPr>
    <p:cSldViewPr snapToGrid="0" snapToObjects="1">
      <p:cViewPr varScale="1">
        <p:scale>
          <a:sx n="134" d="100"/>
          <a:sy n="134" d="100"/>
        </p:scale>
        <p:origin x="8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commentAuthors" Target="commentAuthors.xml"/><Relationship Id="rId4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02T11:02:05.393" idx="33">
    <p:pos x="10" y="10"/>
    <p:text>This is probably a matter of preference, but I would avoid using mixed case in filenames like 'newDirectory' as it adds a needless possibility of a mistake when typing blind. If unix abhors spaces, then it also abhors capitals!</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05-02T12:05:11.500" idx="46">
    <p:pos x="10" y="10"/>
    <p:text>Worth talking about the column delimiter, and how to specify it?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02T11:04:36.817" idx="34">
    <p:pos x="10" y="10"/>
    <p:text>I would add 'stick will lowercase' as well, unless you really need to.</p:text>
    <p:extLst>
      <p:ext uri="{C676402C-5697-4E1C-873F-D02D1690AC5C}">
        <p15:threadingInfo xmlns:p15="http://schemas.microsoft.com/office/powerpoint/2012/main" timeZoneBias="-60"/>
      </p:ext>
    </p:extLst>
  </p:cm>
  <p:cm authorId="1" dt="2017-05-02T11:06:39.513" idx="36">
    <p:pos x="146" y="146"/>
    <p:text>It might be worth stating here that anything beginning with a dot is considered a hidden file, so you won't see it just by typing 'ls'.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02T11:07:57.353" idx="37">
    <p:pos x="10" y="10"/>
    <p:text>Being slightly pedantic, gedit and nano don't actually create files when youy type those commands, only when you actually save the file from within the text editor.</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02T11:09:28.809" idx="38">
    <p:pos x="10" y="10"/>
    <p:text>Real programmers use vim. End of argument. How dare you call it unintuitive! If you're going to talk about vim then it might be worth mentioning its modal interface, since you can't just type words and expect them to appear.</p:text>
    <p:extLst>
      <p:ext uri="{C676402C-5697-4E1C-873F-D02D1690AC5C}">
        <p15:threadingInfo xmlns:p15="http://schemas.microsoft.com/office/powerpoint/2012/main" timeZoneBias="-60"/>
      </p:ext>
    </p:extLst>
  </p:cm>
  <p:cm authorId="1" dt="2017-05-02T11:11:32.202" idx="39">
    <p:pos x="146" y="146"/>
    <p:text>We do have gedit (lower case) on Raven. We also have emacs and vim/gvim.</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02T11:13:19.770" idx="40">
    <p:pos x="10" y="10"/>
    <p:text>An extra worry here is the different text encoding methods that windows and linux use. You can't copy a plain text file (i.e. a job submission script) from windows to linux and expect it to work. To solve this problem we have the 'dos2unix' command, which strips unnecessary carriage returns out of the text and leaves it in native linux text format.</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02T11:17:27.217" idx="41">
    <p:pos x="10" y="10"/>
    <p:text>I found this a bit confusing, and I think it might really confuse newcomers to linux. In my mind the '.' and '..' file paths are system paths interpreted by BASH, whereas a dot at the beginning of the filename is not interpreted and it is only convention that marks it as hidden. I would bite the bullet and talk briefly about interpreted and non-interpreted characters here, and then expand upon it later if required.</p:text>
    <p:extLst>
      <p:ext uri="{C676402C-5697-4E1C-873F-D02D1690AC5C}">
        <p15:threadingInfo xmlns:p15="http://schemas.microsoft.com/office/powerpoint/2012/main" timeZoneBias="-60"/>
      </p:ext>
    </p:extLst>
  </p:cm>
  <p:cm authorId="1" dt="2017-05-02T11:58:18.476" idx="42">
    <p:pos x="146" y="146"/>
    <p:text>Are you suggesting that when you have too many files you should start hiding some of them? I would definitely disagree with that! Create a separate directory if required.</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02T11:59:34.836" idx="43">
    <p:pos x="10" y="10"/>
    <p:text>Is this section incomplete?</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02T12:01:08.875" idx="44">
    <p:pos x="10" y="10"/>
    <p:text>Or you can just use a text editor to read them.</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02T12:03:26.603" idx="45">
    <p:pos x="10" y="10"/>
    <p:text>I don't understand the middle bullet point. Should probably be phrased better.</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7EF24-EFA3-C646-99A5-D760A4C7BA97}" type="datetimeFigureOut">
              <a:rPr lang="en-US" smtClean="0"/>
              <a:t>8/8/17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4C5CA-6E03-5744-AD3F-B0587FD19C84}" type="slidenum">
              <a:rPr lang="en-US" smtClean="0"/>
              <a:t>‹#›</a:t>
            </a:fld>
            <a:endParaRPr lang="en-US"/>
          </a:p>
        </p:txBody>
      </p:sp>
    </p:spTree>
    <p:extLst>
      <p:ext uri="{BB962C8B-B14F-4D97-AF65-F5344CB8AC3E}">
        <p14:creationId xmlns:p14="http://schemas.microsoft.com/office/powerpoint/2010/main" val="131087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94C5CA-6E03-5744-AD3F-B0587FD19C84}" type="slidenum">
              <a:rPr lang="en-US" smtClean="0"/>
              <a:t>1</a:t>
            </a:fld>
            <a:endParaRPr lang="en-US"/>
          </a:p>
        </p:txBody>
      </p:sp>
    </p:spTree>
    <p:extLst>
      <p:ext uri="{BB962C8B-B14F-4D97-AF65-F5344CB8AC3E}">
        <p14:creationId xmlns:p14="http://schemas.microsoft.com/office/powerpoint/2010/main" val="205202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Commands that you type at the Shell prompt are</a:t>
            </a:r>
            <a:r>
              <a:rPr lang="en-GB" baseline="0" dirty="0" smtClean="0"/>
              <a:t> stored in the command ‘history’. You can step back and forth through the history by using the up and down arrows. A previous command can be edited by using the left and right arrow keys and then executed again by pressing enter. You can see list of your recent command history by typing:</a:t>
            </a:r>
          </a:p>
          <a:p>
            <a:r>
              <a:rPr lang="en-GB" baseline="0" dirty="0" smtClean="0"/>
              <a:t>&gt; history</a:t>
            </a:r>
            <a:endParaRPr lang="en-GB" dirty="0"/>
          </a:p>
        </p:txBody>
      </p:sp>
      <p:sp>
        <p:nvSpPr>
          <p:cNvPr id="4" name="Slide Number Placeholder 3"/>
          <p:cNvSpPr>
            <a:spLocks noGrp="1"/>
          </p:cNvSpPr>
          <p:nvPr>
            <p:ph type="sldNum" sz="quarter" idx="10"/>
          </p:nvPr>
        </p:nvSpPr>
        <p:spPr/>
        <p:txBody>
          <a:bodyPr/>
          <a:lstStyle/>
          <a:p>
            <a:fld id="{C9910FAE-6306-EC4A-B56C-BDE4AFF21D75}" type="slidenum">
              <a:rPr lang="en-US" smtClean="0"/>
              <a:t>7</a:t>
            </a:fld>
            <a:endParaRPr lang="en-US"/>
          </a:p>
        </p:txBody>
      </p:sp>
    </p:spTree>
    <p:extLst>
      <p:ext uri="{BB962C8B-B14F-4D97-AF65-F5344CB8AC3E}">
        <p14:creationId xmlns:p14="http://schemas.microsoft.com/office/powerpoint/2010/main" val="76469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Tab is</a:t>
            </a:r>
            <a:r>
              <a:rPr lang="en-GB" baseline="0" dirty="0" smtClean="0"/>
              <a:t> particularly useful to avoid typing long and complex directories and filenames. If you want to ‘cd’ to a particular directory, you can type ‘cd ~/D’, press tab, and the command interpreter will attempt to complete the directory name. If there is only one directory beginning with a ‘D’ then it will fill in the full name. If there are more than one then the interpreter will complete as much of the name as possible. Using this method, pressing tab and only typing multiple possible filenames occur, it’s a lot quicker to type filenames and reduces the possibility of spelling mistakes. </a:t>
            </a:r>
          </a:p>
        </p:txBody>
      </p:sp>
      <p:sp>
        <p:nvSpPr>
          <p:cNvPr id="4" name="Slide Number Placeholder 3"/>
          <p:cNvSpPr>
            <a:spLocks noGrp="1"/>
          </p:cNvSpPr>
          <p:nvPr>
            <p:ph type="sldNum" sz="quarter" idx="10"/>
          </p:nvPr>
        </p:nvSpPr>
        <p:spPr/>
        <p:txBody>
          <a:bodyPr/>
          <a:lstStyle/>
          <a:p>
            <a:fld id="{C9910FAE-6306-EC4A-B56C-BDE4AFF21D75}" type="slidenum">
              <a:rPr lang="en-US" smtClean="0"/>
              <a:t>9</a:t>
            </a:fld>
            <a:endParaRPr lang="en-US"/>
          </a:p>
        </p:txBody>
      </p:sp>
    </p:spTree>
    <p:extLst>
      <p:ext uri="{BB962C8B-B14F-4D97-AF65-F5344CB8AC3E}">
        <p14:creationId xmlns:p14="http://schemas.microsoft.com/office/powerpoint/2010/main" val="1549145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974285-EEE1-6C43-9233-4C28D170F219}" type="datetime1">
              <a:rPr lang="en-GB" smtClean="0"/>
              <a:t>08/08/2017</a:t>
            </a:fld>
            <a:endParaRPr lang="en-US"/>
          </a:p>
        </p:txBody>
      </p:sp>
      <p:sp>
        <p:nvSpPr>
          <p:cNvPr id="5" name="Footer Placeholder 4"/>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6" name="Slide Number Placeholder 5"/>
          <p:cNvSpPr>
            <a:spLocks noGrp="1"/>
          </p:cNvSpPr>
          <p:nvPr>
            <p:ph type="sldNum" sz="quarter" idx="12"/>
          </p:nvPr>
        </p:nvSpPr>
        <p:spPr/>
        <p:txBody>
          <a:bodyPr/>
          <a:lstStyle/>
          <a:p>
            <a:fld id="{9610F260-CBEB-9443-8314-74D0579FA2A2}" type="slidenum">
              <a:rPr lang="en-US" smtClean="0"/>
              <a:t>‹#›</a:t>
            </a:fld>
            <a:endParaRPr lang="en-US"/>
          </a:p>
        </p:txBody>
      </p:sp>
    </p:spTree>
    <p:extLst>
      <p:ext uri="{BB962C8B-B14F-4D97-AF65-F5344CB8AC3E}">
        <p14:creationId xmlns:p14="http://schemas.microsoft.com/office/powerpoint/2010/main" val="59080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8A22E1-CCC8-6044-BBB6-4047672DF732}" type="datetime1">
              <a:rPr lang="en-GB" smtClean="0"/>
              <a:t>08/08/2017</a:t>
            </a:fld>
            <a:endParaRPr lang="en-US"/>
          </a:p>
        </p:txBody>
      </p:sp>
      <p:sp>
        <p:nvSpPr>
          <p:cNvPr id="5" name="Footer Placeholder 4"/>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6" name="Slide Number Placeholder 5"/>
          <p:cNvSpPr>
            <a:spLocks noGrp="1"/>
          </p:cNvSpPr>
          <p:nvPr>
            <p:ph type="sldNum" sz="quarter" idx="12"/>
          </p:nvPr>
        </p:nvSpPr>
        <p:spPr/>
        <p:txBody>
          <a:bodyPr/>
          <a:lstStyle/>
          <a:p>
            <a:fld id="{9610F260-CBEB-9443-8314-74D0579FA2A2}" type="slidenum">
              <a:rPr lang="en-US" smtClean="0"/>
              <a:t>‹#›</a:t>
            </a:fld>
            <a:endParaRPr lang="en-US"/>
          </a:p>
        </p:txBody>
      </p:sp>
    </p:spTree>
    <p:extLst>
      <p:ext uri="{BB962C8B-B14F-4D97-AF65-F5344CB8AC3E}">
        <p14:creationId xmlns:p14="http://schemas.microsoft.com/office/powerpoint/2010/main" val="72825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8FD9CE-9D79-2844-B281-516E06FFFD4E}" type="datetime1">
              <a:rPr lang="en-GB" smtClean="0"/>
              <a:t>08/08/2017</a:t>
            </a:fld>
            <a:endParaRPr lang="en-US"/>
          </a:p>
        </p:txBody>
      </p:sp>
      <p:sp>
        <p:nvSpPr>
          <p:cNvPr id="5" name="Footer Placeholder 4"/>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6" name="Slide Number Placeholder 5"/>
          <p:cNvSpPr>
            <a:spLocks noGrp="1"/>
          </p:cNvSpPr>
          <p:nvPr>
            <p:ph type="sldNum" sz="quarter" idx="12"/>
          </p:nvPr>
        </p:nvSpPr>
        <p:spPr/>
        <p:txBody>
          <a:bodyPr/>
          <a:lstStyle/>
          <a:p>
            <a:fld id="{9610F260-CBEB-9443-8314-74D0579FA2A2}" type="slidenum">
              <a:rPr lang="en-US" smtClean="0"/>
              <a:t>‹#›</a:t>
            </a:fld>
            <a:endParaRPr lang="en-US"/>
          </a:p>
        </p:txBody>
      </p:sp>
    </p:spTree>
    <p:extLst>
      <p:ext uri="{BB962C8B-B14F-4D97-AF65-F5344CB8AC3E}">
        <p14:creationId xmlns:p14="http://schemas.microsoft.com/office/powerpoint/2010/main" val="121520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D9DC7-5FD2-354E-ADAC-DC34081E940D}" type="datetime1">
              <a:rPr lang="en-GB" smtClean="0"/>
              <a:t>08/08/2017</a:t>
            </a:fld>
            <a:endParaRPr lang="en-US"/>
          </a:p>
        </p:txBody>
      </p:sp>
      <p:sp>
        <p:nvSpPr>
          <p:cNvPr id="5" name="Footer Placeholder 4"/>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6" name="Slide Number Placeholder 5"/>
          <p:cNvSpPr>
            <a:spLocks noGrp="1"/>
          </p:cNvSpPr>
          <p:nvPr>
            <p:ph type="sldNum" sz="quarter" idx="12"/>
          </p:nvPr>
        </p:nvSpPr>
        <p:spPr/>
        <p:txBody>
          <a:bodyPr/>
          <a:lstStyle/>
          <a:p>
            <a:fld id="{9610F260-CBEB-9443-8314-74D0579FA2A2}" type="slidenum">
              <a:rPr lang="en-US" smtClean="0"/>
              <a:t>‹#›</a:t>
            </a:fld>
            <a:endParaRPr lang="en-US"/>
          </a:p>
        </p:txBody>
      </p:sp>
    </p:spTree>
    <p:extLst>
      <p:ext uri="{BB962C8B-B14F-4D97-AF65-F5344CB8AC3E}">
        <p14:creationId xmlns:p14="http://schemas.microsoft.com/office/powerpoint/2010/main" val="97874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04BB24-63A9-3040-86EA-775C75665D57}" type="datetime1">
              <a:rPr lang="en-GB" smtClean="0"/>
              <a:t>08/08/2017</a:t>
            </a:fld>
            <a:endParaRPr lang="en-US"/>
          </a:p>
        </p:txBody>
      </p:sp>
      <p:sp>
        <p:nvSpPr>
          <p:cNvPr id="5" name="Footer Placeholder 4"/>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6" name="Slide Number Placeholder 5"/>
          <p:cNvSpPr>
            <a:spLocks noGrp="1"/>
          </p:cNvSpPr>
          <p:nvPr>
            <p:ph type="sldNum" sz="quarter" idx="12"/>
          </p:nvPr>
        </p:nvSpPr>
        <p:spPr/>
        <p:txBody>
          <a:bodyPr/>
          <a:lstStyle/>
          <a:p>
            <a:fld id="{9610F260-CBEB-9443-8314-74D0579FA2A2}" type="slidenum">
              <a:rPr lang="en-US" smtClean="0"/>
              <a:t>‹#›</a:t>
            </a:fld>
            <a:endParaRPr lang="en-US"/>
          </a:p>
        </p:txBody>
      </p:sp>
    </p:spTree>
    <p:extLst>
      <p:ext uri="{BB962C8B-B14F-4D97-AF65-F5344CB8AC3E}">
        <p14:creationId xmlns:p14="http://schemas.microsoft.com/office/powerpoint/2010/main" val="4299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7C86C-0B48-3A4C-8273-5A7B2DDBBDF1}" type="datetime1">
              <a:rPr lang="en-GB" smtClean="0"/>
              <a:t>08/08/2017</a:t>
            </a:fld>
            <a:endParaRPr lang="en-US"/>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9610F260-CBEB-9443-8314-74D0579FA2A2}" type="slidenum">
              <a:rPr lang="en-US" smtClean="0"/>
              <a:t>‹#›</a:t>
            </a:fld>
            <a:endParaRPr lang="en-US"/>
          </a:p>
        </p:txBody>
      </p:sp>
    </p:spTree>
    <p:extLst>
      <p:ext uri="{BB962C8B-B14F-4D97-AF65-F5344CB8AC3E}">
        <p14:creationId xmlns:p14="http://schemas.microsoft.com/office/powerpoint/2010/main" val="99215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264B6D-035E-244F-B53A-28BCFFB4A7F7}" type="datetime1">
              <a:rPr lang="en-GB" smtClean="0"/>
              <a:t>08/08/2017</a:t>
            </a:fld>
            <a:endParaRPr lang="en-US"/>
          </a:p>
        </p:txBody>
      </p:sp>
      <p:sp>
        <p:nvSpPr>
          <p:cNvPr id="8" name="Footer Placeholder 7"/>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9" name="Slide Number Placeholder 8"/>
          <p:cNvSpPr>
            <a:spLocks noGrp="1"/>
          </p:cNvSpPr>
          <p:nvPr>
            <p:ph type="sldNum" sz="quarter" idx="12"/>
          </p:nvPr>
        </p:nvSpPr>
        <p:spPr/>
        <p:txBody>
          <a:bodyPr/>
          <a:lstStyle/>
          <a:p>
            <a:fld id="{9610F260-CBEB-9443-8314-74D0579FA2A2}" type="slidenum">
              <a:rPr lang="en-US" smtClean="0"/>
              <a:t>‹#›</a:t>
            </a:fld>
            <a:endParaRPr lang="en-US"/>
          </a:p>
        </p:txBody>
      </p:sp>
    </p:spTree>
    <p:extLst>
      <p:ext uri="{BB962C8B-B14F-4D97-AF65-F5344CB8AC3E}">
        <p14:creationId xmlns:p14="http://schemas.microsoft.com/office/powerpoint/2010/main" val="24184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63B183-FCB2-F741-8330-DF27BC6441B2}" type="datetime1">
              <a:rPr lang="en-GB" smtClean="0"/>
              <a:t>08/08/2017</a:t>
            </a:fld>
            <a:endParaRPr lang="en-US"/>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9610F260-CBEB-9443-8314-74D0579FA2A2}" type="slidenum">
              <a:rPr lang="en-US" smtClean="0"/>
              <a:t>‹#›</a:t>
            </a:fld>
            <a:endParaRPr lang="en-US"/>
          </a:p>
        </p:txBody>
      </p:sp>
    </p:spTree>
    <p:extLst>
      <p:ext uri="{BB962C8B-B14F-4D97-AF65-F5344CB8AC3E}">
        <p14:creationId xmlns:p14="http://schemas.microsoft.com/office/powerpoint/2010/main" val="157640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8E097-0040-7A42-AE8F-F63186C4A065}" type="datetime1">
              <a:rPr lang="en-GB" smtClean="0"/>
              <a:t>08/08/2017</a:t>
            </a:fld>
            <a:endParaRPr lang="en-US"/>
          </a:p>
        </p:txBody>
      </p:sp>
      <p:sp>
        <p:nvSpPr>
          <p:cNvPr id="3" name="Footer Placeholder 2"/>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4" name="Slide Number Placeholder 3"/>
          <p:cNvSpPr>
            <a:spLocks noGrp="1"/>
          </p:cNvSpPr>
          <p:nvPr>
            <p:ph type="sldNum" sz="quarter" idx="12"/>
          </p:nvPr>
        </p:nvSpPr>
        <p:spPr/>
        <p:txBody>
          <a:bodyPr/>
          <a:lstStyle/>
          <a:p>
            <a:fld id="{9610F260-CBEB-9443-8314-74D0579FA2A2}" type="slidenum">
              <a:rPr lang="en-US" smtClean="0"/>
              <a:t>‹#›</a:t>
            </a:fld>
            <a:endParaRPr lang="en-US"/>
          </a:p>
        </p:txBody>
      </p:sp>
    </p:spTree>
    <p:extLst>
      <p:ext uri="{BB962C8B-B14F-4D97-AF65-F5344CB8AC3E}">
        <p14:creationId xmlns:p14="http://schemas.microsoft.com/office/powerpoint/2010/main" val="118830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7FCFD-D33B-3F4A-B684-D5E728F682D8}" type="datetime1">
              <a:rPr lang="en-GB" smtClean="0"/>
              <a:t>08/08/2017</a:t>
            </a:fld>
            <a:endParaRPr lang="en-US"/>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9610F260-CBEB-9443-8314-74D0579FA2A2}" type="slidenum">
              <a:rPr lang="en-US" smtClean="0"/>
              <a:t>‹#›</a:t>
            </a:fld>
            <a:endParaRPr lang="en-US"/>
          </a:p>
        </p:txBody>
      </p:sp>
    </p:spTree>
    <p:extLst>
      <p:ext uri="{BB962C8B-B14F-4D97-AF65-F5344CB8AC3E}">
        <p14:creationId xmlns:p14="http://schemas.microsoft.com/office/powerpoint/2010/main" val="32426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7A5BF-0120-4647-827E-92ED2880B88B}" type="datetime1">
              <a:rPr lang="en-GB" smtClean="0"/>
              <a:t>08/08/2017</a:t>
            </a:fld>
            <a:endParaRPr lang="en-US"/>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9610F260-CBEB-9443-8314-74D0579FA2A2}" type="slidenum">
              <a:rPr lang="en-US" smtClean="0"/>
              <a:t>‹#›</a:t>
            </a:fld>
            <a:endParaRPr lang="en-US"/>
          </a:p>
        </p:txBody>
      </p:sp>
    </p:spTree>
    <p:extLst>
      <p:ext uri="{BB962C8B-B14F-4D97-AF65-F5344CB8AC3E}">
        <p14:creationId xmlns:p14="http://schemas.microsoft.com/office/powerpoint/2010/main" val="18338438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92A15-F54D-724E-8A8C-AB192310FCB8}" type="datetime1">
              <a:rPr lang="en-GB" smtClean="0"/>
              <a:t>08/08/2017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General UNIX Commands - Advanced Research Computing Skills - Masters 2017/2018</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0F260-CBEB-9443-8314-74D0579FA2A2}" type="slidenum">
              <a:rPr lang="en-US" smtClean="0"/>
              <a:t>‹#›</a:t>
            </a:fld>
            <a:endParaRPr lang="en-US"/>
          </a:p>
        </p:txBody>
      </p:sp>
    </p:spTree>
    <p:extLst>
      <p:ext uri="{BB962C8B-B14F-4D97-AF65-F5344CB8AC3E}">
        <p14:creationId xmlns:p14="http://schemas.microsoft.com/office/powerpoint/2010/main" val="41785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 Id="rId3"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General UNIX Commands</a:t>
            </a:r>
            <a:endParaRPr lang="en-US" dirty="0"/>
          </a:p>
        </p:txBody>
      </p:sp>
      <p:sp>
        <p:nvSpPr>
          <p:cNvPr id="2" name="Subtitle 1"/>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dirty="0"/>
          </a:p>
        </p:txBody>
      </p:sp>
      <p:sp>
        <p:nvSpPr>
          <p:cNvPr id="5" name="Slide Number Placeholder 4"/>
          <p:cNvSpPr>
            <a:spLocks noGrp="1"/>
          </p:cNvSpPr>
          <p:nvPr>
            <p:ph type="sldNum" sz="quarter" idx="12"/>
          </p:nvPr>
        </p:nvSpPr>
        <p:spPr/>
        <p:txBody>
          <a:bodyPr/>
          <a:lstStyle/>
          <a:p>
            <a:fld id="{5FCC8669-9227-254B-8F8A-9FF77B543902}" type="slidenum">
              <a:rPr lang="en-US" smtClean="0"/>
              <a:t>1</a:t>
            </a:fld>
            <a:endParaRPr lang="en-US"/>
          </a:p>
        </p:txBody>
      </p:sp>
    </p:spTree>
    <p:extLst>
      <p:ext uri="{BB962C8B-B14F-4D97-AF65-F5344CB8AC3E}">
        <p14:creationId xmlns:p14="http://schemas.microsoft.com/office/powerpoint/2010/main" val="1146444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Try out command recall, history and tab completion</a:t>
            </a: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10</a:t>
            </a:fld>
            <a:endParaRPr lang="en-US"/>
          </a:p>
        </p:txBody>
      </p:sp>
    </p:spTree>
    <p:extLst>
      <p:ext uri="{BB962C8B-B14F-4D97-AF65-F5344CB8AC3E}">
        <p14:creationId xmlns:p14="http://schemas.microsoft.com/office/powerpoint/2010/main" val="389892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
            </a:r>
            <a:r>
              <a:rPr lang="en-US" dirty="0" smtClean="0"/>
              <a:t>aking new directories</a:t>
            </a:r>
            <a:endParaRPr lang="en-US" dirty="0"/>
          </a:p>
        </p:txBody>
      </p:sp>
      <p:sp>
        <p:nvSpPr>
          <p:cNvPr id="3" name="Content Placeholder 2"/>
          <p:cNvSpPr>
            <a:spLocks noGrp="1"/>
          </p:cNvSpPr>
          <p:nvPr>
            <p:ph idx="1"/>
          </p:nvPr>
        </p:nvSpPr>
        <p:spPr>
          <a:xfrm>
            <a:off x="838199" y="1600201"/>
            <a:ext cx="10274559" cy="4428067"/>
          </a:xfrm>
        </p:spPr>
        <p:txBody>
          <a:bodyPr>
            <a:normAutofit/>
          </a:bodyPr>
          <a:lstStyle/>
          <a:p>
            <a:r>
              <a:rPr lang="en-US" b="1" dirty="0" err="1" smtClean="0">
                <a:latin typeface="Courier New"/>
                <a:cs typeface="Courier New"/>
              </a:rPr>
              <a:t>mkdir</a:t>
            </a:r>
            <a:r>
              <a:rPr lang="en-US" dirty="0" smtClean="0"/>
              <a:t>  </a:t>
            </a:r>
            <a:r>
              <a:rPr lang="en-US" dirty="0" smtClean="0">
                <a:sym typeface="Wingdings"/>
              </a:rPr>
              <a:t> </a:t>
            </a:r>
            <a:r>
              <a:rPr lang="en-US" dirty="0">
                <a:sym typeface="Wingdings"/>
              </a:rPr>
              <a:t>m</a:t>
            </a:r>
            <a:r>
              <a:rPr lang="en-US" dirty="0" smtClean="0"/>
              <a:t>ake directory</a:t>
            </a:r>
          </a:p>
          <a:p>
            <a:pPr lvl="1"/>
            <a:r>
              <a:rPr lang="en-US" dirty="0"/>
              <a:t>C</a:t>
            </a:r>
            <a:r>
              <a:rPr lang="en-US" dirty="0" smtClean="0"/>
              <a:t>reate a new directory</a:t>
            </a:r>
          </a:p>
          <a:p>
            <a:pPr lvl="1"/>
            <a:r>
              <a:rPr lang="en-US" dirty="0"/>
              <a:t>A</a:t>
            </a:r>
            <a:r>
              <a:rPr lang="en-US" dirty="0" smtClean="0"/>
              <a:t>lso </a:t>
            </a:r>
            <a:r>
              <a:rPr lang="en-US" dirty="0"/>
              <a:t>add a folder icon to the corresponding location in </a:t>
            </a:r>
            <a:r>
              <a:rPr lang="en-US" dirty="0" smtClean="0"/>
              <a:t>GUI file browser</a:t>
            </a:r>
            <a:r>
              <a:rPr lang="en-US" dirty="0"/>
              <a:t> </a:t>
            </a:r>
            <a:endParaRPr lang="en-US" dirty="0" smtClean="0"/>
          </a:p>
          <a:p>
            <a:pPr marL="457200" lvl="1" indent="0">
              <a:buNone/>
            </a:pPr>
            <a:r>
              <a:rPr lang="en-US" dirty="0">
                <a:latin typeface="Courier New"/>
                <a:cs typeface="Courier New"/>
              </a:rPr>
              <a:t>	</a:t>
            </a:r>
            <a:endParaRPr lang="en-US" dirty="0" smtClean="0">
              <a:latin typeface="Courier New"/>
              <a:cs typeface="Courier New"/>
            </a:endParaRPr>
          </a:p>
          <a:p>
            <a:pPr marL="457200" lvl="1" indent="0">
              <a:buNone/>
            </a:pPr>
            <a:r>
              <a:rPr lang="en-US" sz="2800" dirty="0" err="1" smtClean="0">
                <a:latin typeface="Courier New"/>
                <a:cs typeface="Courier New"/>
              </a:rPr>
              <a:t>mkdir</a:t>
            </a:r>
            <a:r>
              <a:rPr lang="en-US" sz="2800" dirty="0" smtClean="0">
                <a:latin typeface="Courier New"/>
                <a:cs typeface="Courier New"/>
              </a:rPr>
              <a:t> </a:t>
            </a:r>
            <a:r>
              <a:rPr lang="en-US" sz="2800" smtClean="0">
                <a:latin typeface="Courier New"/>
                <a:cs typeface="Courier New"/>
              </a:rPr>
              <a:t>new_directory</a:t>
            </a:r>
            <a:endParaRPr lang="en-US" sz="2800" dirty="0" smtClean="0">
              <a:latin typeface="Courier New"/>
              <a:cs typeface="Courier New"/>
            </a:endParaRPr>
          </a:p>
          <a:p>
            <a:pPr marL="457200" lvl="1" indent="0">
              <a:buNone/>
            </a:pPr>
            <a:endParaRPr lang="en-US" dirty="0" smtClean="0">
              <a:latin typeface="Courier New"/>
              <a:cs typeface="Courier New"/>
            </a:endParaRPr>
          </a:p>
          <a:p>
            <a:r>
              <a:rPr lang="en-US" dirty="0" smtClean="0"/>
              <a:t>Making a directory in the terminal is </a:t>
            </a:r>
            <a:r>
              <a:rPr lang="en-US" dirty="0"/>
              <a:t>no different </a:t>
            </a:r>
            <a:r>
              <a:rPr lang="en-US" dirty="0" smtClean="0"/>
              <a:t>using file explorer</a:t>
            </a:r>
          </a:p>
          <a:p>
            <a:pPr lvl="1"/>
            <a:r>
              <a:rPr lang="en-US" dirty="0" smtClean="0"/>
              <a:t>There are </a:t>
            </a:r>
            <a:r>
              <a:rPr lang="en-US" dirty="0"/>
              <a:t>two different ways of interacting with the </a:t>
            </a:r>
            <a:r>
              <a:rPr lang="en-US" dirty="0" smtClean="0"/>
              <a:t>files</a:t>
            </a:r>
          </a:p>
          <a:p>
            <a:pPr lvl="1"/>
            <a:r>
              <a:rPr lang="en-US" i="1" dirty="0"/>
              <a:t>F</a:t>
            </a:r>
            <a:r>
              <a:rPr lang="en-US" i="1" dirty="0" smtClean="0"/>
              <a:t>iles </a:t>
            </a:r>
            <a:r>
              <a:rPr lang="en-US" i="1" dirty="0"/>
              <a:t>and directories themselves are the </a:t>
            </a:r>
            <a:r>
              <a:rPr lang="en-US" i="1" dirty="0" smtClean="0"/>
              <a:t>same</a:t>
            </a:r>
            <a:endParaRPr lang="en-US" i="1" dirty="0">
              <a:latin typeface="Courier New"/>
              <a:cs typeface="Courier New"/>
            </a:endParaRP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11</a:t>
            </a:fld>
            <a:endParaRPr lang="en-US"/>
          </a:p>
        </p:txBody>
      </p:sp>
    </p:spTree>
    <p:extLst>
      <p:ext uri="{BB962C8B-B14F-4D97-AF65-F5344CB8AC3E}">
        <p14:creationId xmlns:p14="http://schemas.microsoft.com/office/powerpoint/2010/main" val="946337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file naming practice</a:t>
            </a:r>
            <a:endParaRPr lang="en-US" dirty="0"/>
          </a:p>
        </p:txBody>
      </p:sp>
      <p:sp>
        <p:nvSpPr>
          <p:cNvPr id="3" name="Content Placeholder 2"/>
          <p:cNvSpPr>
            <a:spLocks noGrp="1"/>
          </p:cNvSpPr>
          <p:nvPr>
            <p:ph idx="1"/>
          </p:nvPr>
        </p:nvSpPr>
        <p:spPr>
          <a:xfrm>
            <a:off x="838200" y="1690688"/>
            <a:ext cx="10515600" cy="4766096"/>
          </a:xfrm>
        </p:spPr>
        <p:txBody>
          <a:bodyPr>
            <a:normAutofit fontScale="92500" lnSpcReduction="10000"/>
          </a:bodyPr>
          <a:lstStyle/>
          <a:p>
            <a:pPr marL="514350" indent="-514350">
              <a:buFont typeface="+mj-lt"/>
              <a:buAutoNum type="arabicPeriod"/>
            </a:pPr>
            <a:r>
              <a:rPr lang="en-US" b="1" dirty="0" smtClean="0"/>
              <a:t>DO NOT </a:t>
            </a:r>
            <a:r>
              <a:rPr lang="en-US" dirty="0" smtClean="0"/>
              <a:t>use whitespaces</a:t>
            </a:r>
          </a:p>
          <a:p>
            <a:pPr lvl="1"/>
            <a:r>
              <a:rPr lang="en-US" dirty="0" smtClean="0"/>
              <a:t>Whitespaces are used </a:t>
            </a:r>
            <a:r>
              <a:rPr lang="en-US" dirty="0"/>
              <a:t>to break arguments on the command </a:t>
            </a:r>
            <a:r>
              <a:rPr lang="en-US" dirty="0" smtClean="0"/>
              <a:t>line</a:t>
            </a:r>
          </a:p>
          <a:p>
            <a:pPr lvl="2"/>
            <a:r>
              <a:rPr lang="en-US" dirty="0" smtClean="0"/>
              <a:t>Leads to confusion by UNIX when they are in file/directory names</a:t>
            </a:r>
          </a:p>
          <a:p>
            <a:pPr lvl="1"/>
            <a:r>
              <a:rPr lang="en-US" dirty="0" smtClean="0"/>
              <a:t>Best to </a:t>
            </a:r>
            <a:r>
              <a:rPr lang="en-US" dirty="0"/>
              <a:t>avoid </a:t>
            </a:r>
            <a:r>
              <a:rPr lang="en-US" dirty="0" smtClean="0"/>
              <a:t>them</a:t>
            </a:r>
          </a:p>
          <a:p>
            <a:pPr lvl="1"/>
            <a:r>
              <a:rPr lang="en-US" dirty="0" smtClean="0"/>
              <a:t>Use</a:t>
            </a:r>
            <a:r>
              <a:rPr lang="en-US" dirty="0"/>
              <a:t> </a:t>
            </a:r>
            <a:r>
              <a:rPr lang="en-US" dirty="0" smtClean="0"/>
              <a:t>- </a:t>
            </a:r>
            <a:r>
              <a:rPr lang="en-US" dirty="0"/>
              <a:t>(dash) </a:t>
            </a:r>
            <a:r>
              <a:rPr lang="en-US" dirty="0" smtClean="0"/>
              <a:t>or </a:t>
            </a:r>
            <a:r>
              <a:rPr lang="en-US" dirty="0"/>
              <a:t> _  (</a:t>
            </a:r>
            <a:r>
              <a:rPr lang="en-US" dirty="0" smtClean="0"/>
              <a:t>underscore) instead </a:t>
            </a:r>
          </a:p>
          <a:p>
            <a:pPr marL="457200" indent="-457200">
              <a:buFont typeface="+mj-lt"/>
              <a:buAutoNum type="arabicPeriod"/>
            </a:pPr>
            <a:r>
              <a:rPr lang="en-US" b="1" dirty="0" smtClean="0"/>
              <a:t>DO NOT</a:t>
            </a:r>
            <a:r>
              <a:rPr lang="en-US" dirty="0" smtClean="0"/>
              <a:t> </a:t>
            </a:r>
            <a:r>
              <a:rPr lang="en-US" dirty="0"/>
              <a:t>begin the name with </a:t>
            </a:r>
            <a:r>
              <a:rPr lang="en-US" dirty="0" smtClean="0"/>
              <a:t>-</a:t>
            </a:r>
            <a:r>
              <a:rPr lang="en-US" dirty="0"/>
              <a:t> (dash) </a:t>
            </a:r>
          </a:p>
          <a:p>
            <a:pPr lvl="1"/>
            <a:r>
              <a:rPr lang="en-US" dirty="0" smtClean="0"/>
              <a:t>UNIX treats </a:t>
            </a:r>
            <a:r>
              <a:rPr lang="en-US" dirty="0"/>
              <a:t>names starting with -  (dash) </a:t>
            </a:r>
            <a:r>
              <a:rPr lang="en-US" dirty="0" smtClean="0"/>
              <a:t>as options</a:t>
            </a:r>
            <a:endParaRPr lang="en-US" dirty="0"/>
          </a:p>
          <a:p>
            <a:pPr marL="514350" indent="-514350">
              <a:buFont typeface="+mj-lt"/>
              <a:buAutoNum type="arabicPeriod"/>
            </a:pPr>
            <a:r>
              <a:rPr lang="en-US" dirty="0"/>
              <a:t>Stick with letters, numbers, . </a:t>
            </a:r>
            <a:r>
              <a:rPr lang="en-US" dirty="0" smtClean="0"/>
              <a:t>(dot),</a:t>
            </a:r>
            <a:r>
              <a:rPr lang="en-US" dirty="0"/>
              <a:t> - </a:t>
            </a:r>
            <a:r>
              <a:rPr lang="en-US" dirty="0" smtClean="0"/>
              <a:t>(dash) and</a:t>
            </a:r>
            <a:r>
              <a:rPr lang="en-US" dirty="0"/>
              <a:t> _ (underscore</a:t>
            </a:r>
            <a:r>
              <a:rPr lang="en-US" dirty="0" smtClean="0"/>
              <a:t>)</a:t>
            </a:r>
            <a:endParaRPr lang="en-US" dirty="0"/>
          </a:p>
          <a:p>
            <a:pPr lvl="1"/>
            <a:r>
              <a:rPr lang="en-US" dirty="0"/>
              <a:t>Many </a:t>
            </a:r>
            <a:r>
              <a:rPr lang="en-US" dirty="0" smtClean="0"/>
              <a:t>characters </a:t>
            </a:r>
            <a:r>
              <a:rPr lang="en-US" dirty="0"/>
              <a:t>have special meanings </a:t>
            </a:r>
            <a:r>
              <a:rPr lang="en-US" dirty="0" smtClean="0"/>
              <a:t>in UNIX</a:t>
            </a:r>
          </a:p>
          <a:p>
            <a:pPr lvl="1"/>
            <a:r>
              <a:rPr lang="en-US" dirty="0" smtClean="0"/>
              <a:t>Special </a:t>
            </a:r>
            <a:r>
              <a:rPr lang="en-US" dirty="0"/>
              <a:t>characters </a:t>
            </a:r>
            <a:r>
              <a:rPr lang="en-US" dirty="0" smtClean="0"/>
              <a:t>can </a:t>
            </a:r>
            <a:r>
              <a:rPr lang="en-US" dirty="0"/>
              <a:t>cause </a:t>
            </a:r>
            <a:r>
              <a:rPr lang="en-US" dirty="0" smtClean="0"/>
              <a:t>commands </a:t>
            </a:r>
            <a:r>
              <a:rPr lang="en-US" dirty="0"/>
              <a:t>to not work as expected and can even result in data </a:t>
            </a:r>
            <a:r>
              <a:rPr lang="en-US" dirty="0" smtClean="0"/>
              <a:t>loss</a:t>
            </a:r>
            <a:endParaRPr lang="en-US" dirty="0"/>
          </a:p>
          <a:p>
            <a:r>
              <a:rPr lang="en-US" dirty="0"/>
              <a:t>If </a:t>
            </a:r>
            <a:r>
              <a:rPr lang="en-US" dirty="0" smtClean="0"/>
              <a:t>files </a:t>
            </a:r>
            <a:r>
              <a:rPr lang="en-US" dirty="0"/>
              <a:t>or directories </a:t>
            </a:r>
            <a:r>
              <a:rPr lang="en-US" dirty="0" smtClean="0"/>
              <a:t>have </a:t>
            </a:r>
            <a:r>
              <a:rPr lang="en-US" dirty="0"/>
              <a:t>whitespace or another non-alphanumeric character, </a:t>
            </a:r>
            <a:r>
              <a:rPr lang="en-US" dirty="0" smtClean="0"/>
              <a:t>surround </a:t>
            </a:r>
            <a:r>
              <a:rPr lang="en-US" dirty="0"/>
              <a:t>the name in quotes </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12</a:t>
            </a:fld>
            <a:endParaRPr lang="en-US"/>
          </a:p>
        </p:txBody>
      </p:sp>
    </p:spTree>
    <p:extLst>
      <p:ext uri="{BB962C8B-B14F-4D97-AF65-F5344CB8AC3E}">
        <p14:creationId xmlns:p14="http://schemas.microsoft.com/office/powerpoint/2010/main" val="83738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Make a</a:t>
            </a:r>
            <a:r>
              <a:rPr lang="en-US" dirty="0"/>
              <a:t> </a:t>
            </a:r>
            <a:r>
              <a:rPr lang="en-US" dirty="0" smtClean="0"/>
              <a:t>new directory in your Documents folder</a:t>
            </a:r>
          </a:p>
          <a:p>
            <a:pPr marL="0" indent="0">
              <a:buNone/>
            </a:pPr>
            <a:endParaRPr lang="en-US" dirty="0"/>
          </a:p>
          <a:p>
            <a:pPr marL="0" indent="0">
              <a:buNone/>
            </a:pPr>
            <a:r>
              <a:rPr lang="en-US" dirty="0" smtClean="0"/>
              <a:t>Call it </a:t>
            </a:r>
            <a:r>
              <a:rPr lang="en-US" dirty="0" err="1" smtClean="0"/>
              <a:t>Medic_Masters_Unix</a:t>
            </a:r>
            <a:endParaRPr lang="en-US" dirty="0" smtClean="0"/>
          </a:p>
          <a:p>
            <a:pPr marL="0" indent="0">
              <a:buNone/>
            </a:pP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13</a:t>
            </a:fld>
            <a:endParaRPr lang="en-US"/>
          </a:p>
        </p:txBody>
      </p:sp>
    </p:spTree>
    <p:extLst>
      <p:ext uri="{BB962C8B-B14F-4D97-AF65-F5344CB8AC3E}">
        <p14:creationId xmlns:p14="http://schemas.microsoft.com/office/powerpoint/2010/main" val="1393640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Making </a:t>
            </a:r>
            <a:r>
              <a:rPr lang="en-US" sz="4800" dirty="0"/>
              <a:t>new files</a:t>
            </a:r>
          </a:p>
        </p:txBody>
      </p:sp>
      <p:sp>
        <p:nvSpPr>
          <p:cNvPr id="3" name="Content Placeholder 2"/>
          <p:cNvSpPr>
            <a:spLocks noGrp="1"/>
          </p:cNvSpPr>
          <p:nvPr>
            <p:ph idx="1"/>
          </p:nvPr>
        </p:nvSpPr>
        <p:spPr>
          <a:xfrm>
            <a:off x="961053" y="1600201"/>
            <a:ext cx="10021078" cy="4428067"/>
          </a:xfrm>
        </p:spPr>
        <p:txBody>
          <a:bodyPr>
            <a:normAutofit/>
          </a:bodyPr>
          <a:lstStyle/>
          <a:p>
            <a:r>
              <a:rPr lang="en-US" dirty="0" smtClean="0"/>
              <a:t>There is a command to create an empty file </a:t>
            </a:r>
          </a:p>
          <a:p>
            <a:pPr lvl="1"/>
            <a:r>
              <a:rPr lang="en-US" dirty="0" smtClean="0"/>
              <a:t>Rarely used because there is little point in creating an empty file</a:t>
            </a:r>
          </a:p>
          <a:p>
            <a:pPr lvl="1"/>
            <a:r>
              <a:rPr lang="en-US" dirty="0" smtClean="0"/>
              <a:t>Change </a:t>
            </a:r>
            <a:r>
              <a:rPr lang="en-US" dirty="0"/>
              <a:t>the date </a:t>
            </a:r>
            <a:r>
              <a:rPr lang="en-US" dirty="0" smtClean="0"/>
              <a:t>the file was last accessed</a:t>
            </a:r>
          </a:p>
          <a:p>
            <a:pPr marL="457200" lvl="1" indent="0">
              <a:buNone/>
            </a:pPr>
            <a:r>
              <a:rPr lang="en-US" dirty="0" smtClean="0">
                <a:latin typeface="Courier New"/>
                <a:cs typeface="Courier New"/>
              </a:rPr>
              <a:t>	</a:t>
            </a:r>
            <a:r>
              <a:rPr lang="en-US" sz="2800" dirty="0" smtClean="0">
                <a:latin typeface="Courier New"/>
                <a:cs typeface="Courier New"/>
              </a:rPr>
              <a:t>touch </a:t>
            </a:r>
            <a:r>
              <a:rPr lang="en-US" sz="2800" dirty="0" err="1" smtClean="0">
                <a:latin typeface="Courier New"/>
                <a:cs typeface="Courier New"/>
              </a:rPr>
              <a:t>newFile.txt</a:t>
            </a:r>
            <a:endParaRPr lang="en-US" sz="2800" dirty="0" smtClean="0">
              <a:latin typeface="Courier New"/>
              <a:cs typeface="Courier New"/>
            </a:endParaRPr>
          </a:p>
          <a:p>
            <a:pPr marL="457200" lvl="1" indent="0">
              <a:buNone/>
            </a:pPr>
            <a:endParaRPr lang="en-US" dirty="0" smtClean="0">
              <a:latin typeface="Courier New"/>
              <a:cs typeface="Courier New"/>
            </a:endParaRPr>
          </a:p>
          <a:p>
            <a:r>
              <a:rPr lang="en-US" dirty="0" smtClean="0"/>
              <a:t>Create files by opening a text editor.  </a:t>
            </a:r>
          </a:p>
          <a:p>
            <a:pPr lvl="1"/>
            <a:r>
              <a:rPr lang="en-US" dirty="0" smtClean="0"/>
              <a:t>There are many, and work similarly to notepad on Windows.</a:t>
            </a:r>
            <a:endParaRPr lang="en-US" dirty="0"/>
          </a:p>
          <a:p>
            <a:pPr marL="457200" lvl="1" indent="0">
              <a:buNone/>
            </a:pPr>
            <a:r>
              <a:rPr lang="en-US" sz="2800" dirty="0">
                <a:latin typeface="Courier New"/>
                <a:cs typeface="Courier New"/>
              </a:rPr>
              <a:t>	</a:t>
            </a:r>
            <a:r>
              <a:rPr lang="en-US" sz="2800" dirty="0" err="1" smtClean="0">
                <a:latin typeface="Courier New"/>
                <a:cs typeface="Courier New"/>
              </a:rPr>
              <a:t>gedit</a:t>
            </a:r>
            <a:r>
              <a:rPr lang="en-US" sz="2800" dirty="0" smtClean="0">
                <a:latin typeface="Courier New"/>
                <a:cs typeface="Courier New"/>
              </a:rPr>
              <a:t> </a:t>
            </a:r>
            <a:r>
              <a:rPr lang="en-US" sz="2800" dirty="0" err="1" smtClean="0">
                <a:latin typeface="Courier New"/>
                <a:cs typeface="Courier New"/>
              </a:rPr>
              <a:t>newFile.txt</a:t>
            </a:r>
            <a:endParaRPr lang="en-US" sz="2800" dirty="0" smtClean="0">
              <a:latin typeface="Courier New"/>
              <a:cs typeface="Courier New"/>
            </a:endParaRPr>
          </a:p>
          <a:p>
            <a:pPr marL="457200" lvl="1" indent="0">
              <a:buNone/>
            </a:pPr>
            <a:r>
              <a:rPr lang="en-US" sz="2800" dirty="0" smtClean="0">
                <a:latin typeface="Courier New"/>
                <a:cs typeface="Courier New"/>
              </a:rPr>
              <a:t>  </a:t>
            </a:r>
            <a:r>
              <a:rPr lang="en-US" sz="2800" dirty="0" err="1" smtClean="0">
                <a:latin typeface="Courier New"/>
                <a:cs typeface="Courier New"/>
              </a:rPr>
              <a:t>nano</a:t>
            </a:r>
            <a:r>
              <a:rPr lang="en-US" sz="2800" dirty="0" smtClean="0">
                <a:latin typeface="Courier New"/>
                <a:cs typeface="Courier New"/>
              </a:rPr>
              <a:t> </a:t>
            </a:r>
            <a:r>
              <a:rPr lang="en-US" sz="2800" dirty="0" err="1" smtClean="0">
                <a:latin typeface="Courier New"/>
                <a:cs typeface="Courier New"/>
              </a:rPr>
              <a:t>newFile.txt</a:t>
            </a:r>
            <a:endParaRPr lang="en-US" sz="2800" dirty="0" smtClean="0">
              <a:latin typeface="Courier New"/>
              <a:cs typeface="Courier New"/>
            </a:endParaRPr>
          </a:p>
          <a:p>
            <a:pPr marL="457200" lvl="1" indent="0">
              <a:buNone/>
            </a:pPr>
            <a:endParaRPr lang="en-US" sz="2800" dirty="0">
              <a:latin typeface="Courier New"/>
              <a:cs typeface="Courier New"/>
            </a:endParaRPr>
          </a:p>
          <a:p>
            <a:pPr marL="457200" lvl="1" indent="0">
              <a:buNone/>
            </a:pPr>
            <a:endParaRPr lang="en-US" dirty="0">
              <a:latin typeface="Courier New"/>
              <a:cs typeface="Courier New"/>
            </a:endParaRP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14</a:t>
            </a:fld>
            <a:endParaRPr lang="en-US"/>
          </a:p>
        </p:txBody>
      </p:sp>
    </p:spTree>
    <p:extLst>
      <p:ext uri="{BB962C8B-B14F-4D97-AF65-F5344CB8AC3E}">
        <p14:creationId xmlns:p14="http://schemas.microsoft.com/office/powerpoint/2010/main" val="314670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based text editors</a:t>
            </a:r>
            <a:endParaRPr lang="en-US" dirty="0"/>
          </a:p>
        </p:txBody>
      </p:sp>
      <p:sp>
        <p:nvSpPr>
          <p:cNvPr id="3" name="Content Placeholder 2"/>
          <p:cNvSpPr>
            <a:spLocks noGrp="1"/>
          </p:cNvSpPr>
          <p:nvPr>
            <p:ph idx="1"/>
          </p:nvPr>
        </p:nvSpPr>
        <p:spPr/>
        <p:txBody>
          <a:bodyPr/>
          <a:lstStyle/>
          <a:p>
            <a:r>
              <a:rPr lang="en-US" dirty="0" smtClean="0"/>
              <a:t>There are numerous text editors for UNIX</a:t>
            </a:r>
          </a:p>
          <a:p>
            <a:pPr lvl="1"/>
            <a:r>
              <a:rPr lang="en-US" dirty="0" smtClean="0"/>
              <a:t>Only work </a:t>
            </a:r>
            <a:r>
              <a:rPr lang="en-US" dirty="0"/>
              <a:t>with plain character </a:t>
            </a:r>
            <a:r>
              <a:rPr lang="en-US" dirty="0" smtClean="0"/>
              <a:t>data</a:t>
            </a:r>
          </a:p>
          <a:p>
            <a:pPr lvl="1"/>
            <a:r>
              <a:rPr lang="en-US" dirty="0" smtClean="0"/>
              <a:t>No </a:t>
            </a:r>
            <a:r>
              <a:rPr lang="en-US" dirty="0"/>
              <a:t>tables, images, or any other human-friendly </a:t>
            </a:r>
            <a:r>
              <a:rPr lang="en-US" dirty="0" smtClean="0"/>
              <a:t>media</a:t>
            </a:r>
          </a:p>
          <a:p>
            <a:pPr lvl="1"/>
            <a:endParaRPr lang="en-US" dirty="0"/>
          </a:p>
          <a:p>
            <a:r>
              <a:rPr lang="en-US" dirty="0" smtClean="0"/>
              <a:t>Such as </a:t>
            </a:r>
            <a:r>
              <a:rPr lang="en-US" dirty="0" err="1" smtClean="0"/>
              <a:t>nano</a:t>
            </a:r>
            <a:r>
              <a:rPr lang="en-US" dirty="0" smtClean="0"/>
              <a:t>, </a:t>
            </a:r>
            <a:r>
              <a:rPr lang="en-US" dirty="0" err="1" smtClean="0"/>
              <a:t>Emacs</a:t>
            </a:r>
            <a:r>
              <a:rPr lang="en-US" dirty="0" smtClean="0"/>
              <a:t>, </a:t>
            </a:r>
            <a:r>
              <a:rPr lang="en-US" dirty="0" err="1" smtClean="0"/>
              <a:t>Gedit</a:t>
            </a:r>
            <a:r>
              <a:rPr lang="en-US" dirty="0" smtClean="0"/>
              <a:t>, Vi/Vim</a:t>
            </a:r>
          </a:p>
          <a:p>
            <a:pPr lvl="1"/>
            <a:r>
              <a:rPr lang="en-US" dirty="0" err="1" smtClean="0"/>
              <a:t>nano</a:t>
            </a:r>
            <a:r>
              <a:rPr lang="en-US" dirty="0" smtClean="0"/>
              <a:t> is the simplest and most straightforward</a:t>
            </a:r>
          </a:p>
          <a:p>
            <a:pPr lvl="1"/>
            <a:r>
              <a:rPr lang="en-US" dirty="0" err="1" smtClean="0"/>
              <a:t>Emacs</a:t>
            </a:r>
            <a:r>
              <a:rPr lang="en-US" dirty="0" smtClean="0"/>
              <a:t> and Vim are more powerful, but completely unintuitive</a:t>
            </a:r>
          </a:p>
          <a:p>
            <a:pPr lvl="2"/>
            <a:r>
              <a:rPr lang="en-US" dirty="0" smtClean="0"/>
              <a:t>Most programmers would use one of these</a:t>
            </a:r>
          </a:p>
          <a:p>
            <a:pPr lvl="1"/>
            <a:r>
              <a:rPr lang="en-US" dirty="0" err="1" smtClean="0"/>
              <a:t>Gedit</a:t>
            </a:r>
            <a:r>
              <a:rPr lang="en-US" dirty="0" smtClean="0"/>
              <a:t> is a </a:t>
            </a:r>
            <a:r>
              <a:rPr lang="en-US" dirty="0"/>
              <a:t>graphical editor</a:t>
            </a:r>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15</a:t>
            </a:fld>
            <a:endParaRPr lang="en-US"/>
          </a:p>
        </p:txBody>
      </p:sp>
      <p:pic>
        <p:nvPicPr>
          <p:cNvPr id="6" name="Picture 5"/>
          <p:cNvPicPr>
            <a:picLocks noChangeAspect="1"/>
          </p:cNvPicPr>
          <p:nvPr/>
        </p:nvPicPr>
        <p:blipFill>
          <a:blip r:embed="rId2"/>
          <a:stretch>
            <a:fillRect/>
          </a:stretch>
        </p:blipFill>
        <p:spPr>
          <a:xfrm>
            <a:off x="7712401" y="195942"/>
            <a:ext cx="4146287" cy="2274855"/>
          </a:xfrm>
          <a:prstGeom prst="rect">
            <a:avLst/>
          </a:prstGeom>
        </p:spPr>
      </p:pic>
    </p:spTree>
    <p:extLst>
      <p:ext uri="{BB962C8B-B14F-4D97-AF65-F5344CB8AC3E}">
        <p14:creationId xmlns:p14="http://schemas.microsoft.com/office/powerpoint/2010/main" val="1555446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editors</a:t>
            </a:r>
          </a:p>
        </p:txBody>
      </p:sp>
      <p:sp>
        <p:nvSpPr>
          <p:cNvPr id="3" name="Content Placeholder 2"/>
          <p:cNvSpPr>
            <a:spLocks noGrp="1"/>
          </p:cNvSpPr>
          <p:nvPr>
            <p:ph idx="1"/>
          </p:nvPr>
        </p:nvSpPr>
        <p:spPr>
          <a:xfrm>
            <a:off x="838200" y="1690688"/>
            <a:ext cx="10515600" cy="4570153"/>
          </a:xfrm>
        </p:spPr>
        <p:txBody>
          <a:bodyPr/>
          <a:lstStyle/>
          <a:p>
            <a:r>
              <a:rPr lang="en-US" dirty="0" smtClean="0"/>
              <a:t>Microsoft </a:t>
            </a:r>
            <a:r>
              <a:rPr lang="en-US" dirty="0"/>
              <a:t>Word </a:t>
            </a:r>
            <a:r>
              <a:rPr lang="en-US" dirty="0" smtClean="0"/>
              <a:t>(and others like it, LibreOffice Writer, etc.) stores </a:t>
            </a:r>
            <a:r>
              <a:rPr lang="en-US" i="1" dirty="0"/>
              <a:t>not </a:t>
            </a:r>
            <a:r>
              <a:rPr lang="en-US" i="1" dirty="0" smtClean="0"/>
              <a:t>just text</a:t>
            </a:r>
            <a:r>
              <a:rPr lang="en-US" dirty="0" smtClean="0"/>
              <a:t> </a:t>
            </a:r>
          </a:p>
          <a:p>
            <a:pPr lvl="1"/>
            <a:r>
              <a:rPr lang="en-US" dirty="0" smtClean="0"/>
              <a:t>Also stores formatting </a:t>
            </a:r>
            <a:r>
              <a:rPr lang="en-US" dirty="0"/>
              <a:t>information about fonts, headings, </a:t>
            </a:r>
            <a:r>
              <a:rPr lang="en-US" dirty="0" smtClean="0"/>
              <a:t>etc. </a:t>
            </a:r>
          </a:p>
          <a:p>
            <a:r>
              <a:rPr lang="en-US" dirty="0" smtClean="0"/>
              <a:t>Extra </a:t>
            </a:r>
            <a:r>
              <a:rPr lang="en-US" dirty="0"/>
              <a:t>information </a:t>
            </a:r>
            <a:r>
              <a:rPr lang="en-US" dirty="0" smtClean="0"/>
              <a:t>is not stored </a:t>
            </a:r>
            <a:r>
              <a:rPr lang="en-US" dirty="0"/>
              <a:t>as </a:t>
            </a:r>
            <a:r>
              <a:rPr lang="en-US" dirty="0" smtClean="0"/>
              <a:t>characters</a:t>
            </a:r>
          </a:p>
          <a:p>
            <a:pPr lvl="1"/>
            <a:r>
              <a:rPr lang="en-US" dirty="0" smtClean="0"/>
              <a:t>Does not mean </a:t>
            </a:r>
            <a:r>
              <a:rPr lang="en-US" dirty="0"/>
              <a:t>anything to </a:t>
            </a:r>
            <a:r>
              <a:rPr lang="en-US" dirty="0" smtClean="0"/>
              <a:t>UNIX commands</a:t>
            </a:r>
          </a:p>
          <a:p>
            <a:r>
              <a:rPr lang="en-US" dirty="0" smtClean="0"/>
              <a:t>UNIX commands expect </a:t>
            </a:r>
            <a:r>
              <a:rPr lang="en-US" dirty="0"/>
              <a:t>input files to contain </a:t>
            </a:r>
            <a:r>
              <a:rPr lang="en-US" b="1" u="sng" dirty="0"/>
              <a:t>nothing</a:t>
            </a:r>
            <a:r>
              <a:rPr lang="en-US" dirty="0"/>
              <a:t> but the letters, digits, and punctuation on a standard computer </a:t>
            </a:r>
            <a:r>
              <a:rPr lang="en-US" dirty="0" smtClean="0"/>
              <a:t>keyboard</a:t>
            </a:r>
          </a:p>
          <a:p>
            <a:r>
              <a:rPr lang="en-US" b="1" dirty="0" smtClean="0"/>
              <a:t>Must </a:t>
            </a:r>
            <a:r>
              <a:rPr lang="en-US" b="1" dirty="0"/>
              <a:t>either </a:t>
            </a:r>
            <a:r>
              <a:rPr lang="en-US" b="1" dirty="0" smtClean="0"/>
              <a:t>:</a:t>
            </a:r>
          </a:p>
          <a:p>
            <a:pPr marL="914400" lvl="1" indent="-457200">
              <a:buFont typeface="+mj-lt"/>
              <a:buAutoNum type="arabicPeriod"/>
            </a:pPr>
            <a:r>
              <a:rPr lang="en-US" b="1" dirty="0" smtClean="0"/>
              <a:t>Use </a:t>
            </a:r>
            <a:r>
              <a:rPr lang="en-US" b="1" dirty="0"/>
              <a:t>a plain text </a:t>
            </a:r>
            <a:r>
              <a:rPr lang="en-US" b="1" dirty="0" smtClean="0"/>
              <a:t>editor</a:t>
            </a:r>
          </a:p>
          <a:p>
            <a:pPr marL="914400" lvl="1" indent="-457200">
              <a:buFont typeface="+mj-lt"/>
              <a:buAutoNum type="arabicPeriod"/>
            </a:pPr>
            <a:r>
              <a:rPr lang="en-US" b="1" dirty="0" smtClean="0"/>
              <a:t>Be </a:t>
            </a:r>
            <a:r>
              <a:rPr lang="en-US" b="1" dirty="0"/>
              <a:t>careful to save files as plain </a:t>
            </a:r>
            <a:r>
              <a:rPr lang="en-US" b="1" dirty="0" smtClean="0"/>
              <a:t>text</a:t>
            </a:r>
            <a:endParaRPr lang="en-US" b="1" dirty="0"/>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16</a:t>
            </a:fld>
            <a:endParaRPr lang="en-US"/>
          </a:p>
        </p:txBody>
      </p:sp>
    </p:spTree>
    <p:extLst>
      <p:ext uri="{BB962C8B-B14F-4D97-AF65-F5344CB8AC3E}">
        <p14:creationId xmlns:p14="http://schemas.microsoft.com/office/powerpoint/2010/main" val="107776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Make new files</a:t>
            </a:r>
            <a:endParaRPr lang="en-US" dirty="0"/>
          </a:p>
          <a:p>
            <a:endParaRPr lang="en-US" dirty="0"/>
          </a:p>
          <a:p>
            <a:pPr marL="0" indent="0">
              <a:buNone/>
            </a:pPr>
            <a:r>
              <a:rPr lang="en-US" dirty="0" smtClean="0"/>
              <a:t>Use </a:t>
            </a:r>
            <a:r>
              <a:rPr lang="en-US" dirty="0" err="1" smtClean="0">
                <a:latin typeface="Courier New" charset="0"/>
                <a:ea typeface="Courier New" charset="0"/>
                <a:cs typeface="Courier New" charset="0"/>
              </a:rPr>
              <a:t>nano</a:t>
            </a:r>
            <a:r>
              <a:rPr lang="en-US" dirty="0" smtClean="0"/>
              <a:t> to create 2 to 3 new files </a:t>
            </a:r>
          </a:p>
          <a:p>
            <a:pPr marL="0" indent="0">
              <a:buNone/>
            </a:pPr>
            <a:r>
              <a:rPr lang="en-US" dirty="0" smtClean="0"/>
              <a:t>	</a:t>
            </a:r>
          </a:p>
          <a:p>
            <a:pPr marL="0" indent="0">
              <a:buNone/>
            </a:pPr>
            <a:r>
              <a:rPr lang="en-US" dirty="0" err="1" smtClean="0">
                <a:latin typeface="Courier New" charset="0"/>
                <a:ea typeface="Courier New" charset="0"/>
                <a:cs typeface="Courier New" charset="0"/>
              </a:rPr>
              <a:t>ctrl+x</a:t>
            </a:r>
            <a:r>
              <a:rPr lang="en-US" dirty="0"/>
              <a:t> to </a:t>
            </a:r>
            <a:r>
              <a:rPr lang="en-US" dirty="0" smtClean="0"/>
              <a:t>quit </a:t>
            </a:r>
            <a:r>
              <a:rPr lang="en-US" dirty="0" err="1" smtClean="0">
                <a:latin typeface="Courier New" charset="0"/>
                <a:ea typeface="Courier New" charset="0"/>
                <a:cs typeface="Courier New" charset="0"/>
              </a:rPr>
              <a:t>nano</a:t>
            </a:r>
            <a:r>
              <a:rPr lang="en-US" dirty="0" smtClean="0"/>
              <a:t>. </a:t>
            </a:r>
          </a:p>
          <a:p>
            <a:pPr marL="0" indent="0">
              <a:buNone/>
            </a:pPr>
            <a:r>
              <a:rPr lang="en-US" dirty="0" smtClean="0"/>
              <a:t>Prompt to </a:t>
            </a:r>
            <a:r>
              <a:rPr lang="en-US" dirty="0"/>
              <a:t>save </a:t>
            </a:r>
            <a:r>
              <a:rPr lang="en-US" dirty="0" smtClean="0"/>
              <a:t>work</a:t>
            </a:r>
            <a:r>
              <a:rPr lang="en-US" dirty="0"/>
              <a:t>. </a:t>
            </a:r>
            <a:endParaRPr lang="en-US" dirty="0" smtClean="0"/>
          </a:p>
          <a:p>
            <a:pPr marL="0" indent="0">
              <a:buNone/>
            </a:pPr>
            <a:r>
              <a:rPr lang="en-US" dirty="0" smtClean="0"/>
              <a:t>Type Y (</a:t>
            </a:r>
            <a:r>
              <a:rPr lang="en-US" dirty="0"/>
              <a:t>for </a:t>
            </a:r>
            <a:r>
              <a:rPr lang="en-US" dirty="0" smtClean="0"/>
              <a:t>yes).</a:t>
            </a:r>
          </a:p>
          <a:p>
            <a:pPr marL="0" indent="0">
              <a:buNone/>
            </a:pPr>
            <a:r>
              <a:rPr lang="en-US" dirty="0" smtClean="0"/>
              <a:t>Press </a:t>
            </a:r>
            <a:r>
              <a:rPr lang="en-US" dirty="0"/>
              <a:t>Enter </a:t>
            </a:r>
            <a:r>
              <a:rPr lang="en-US" dirty="0" smtClean="0"/>
              <a:t>to save </a:t>
            </a:r>
            <a:r>
              <a:rPr lang="en-US" dirty="0"/>
              <a:t>all changes.</a:t>
            </a: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17</a:t>
            </a:fld>
            <a:endParaRPr lang="en-US"/>
          </a:p>
        </p:txBody>
      </p:sp>
    </p:spTree>
    <p:extLst>
      <p:ext uri="{BB962C8B-B14F-4D97-AF65-F5344CB8AC3E}">
        <p14:creationId xmlns:p14="http://schemas.microsoft.com/office/powerpoint/2010/main" val="2113091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a:t>
            </a:r>
            <a:r>
              <a:rPr lang="en-US" sz="4800" dirty="0" smtClean="0"/>
              <a:t> means a lot of things in UNIX</a:t>
            </a:r>
            <a:endParaRPr lang="en-US" sz="4800" dirty="0"/>
          </a:p>
        </p:txBody>
      </p:sp>
      <p:sp>
        <p:nvSpPr>
          <p:cNvPr id="3" name="Content Placeholder 2"/>
          <p:cNvSpPr>
            <a:spLocks noGrp="1"/>
          </p:cNvSpPr>
          <p:nvPr>
            <p:ph idx="1"/>
          </p:nvPr>
        </p:nvSpPr>
        <p:spPr>
          <a:xfrm>
            <a:off x="933061" y="1600201"/>
            <a:ext cx="10420739" cy="4428067"/>
          </a:xfrm>
        </p:spPr>
        <p:txBody>
          <a:bodyPr>
            <a:normAutofit lnSpcReduction="10000"/>
          </a:bodyPr>
          <a:lstStyle/>
          <a:p>
            <a:r>
              <a:rPr lang="en-US" dirty="0" smtClean="0"/>
              <a:t>dot (</a:t>
            </a:r>
            <a:r>
              <a:rPr lang="en-US" dirty="0" smtClean="0">
                <a:cs typeface="Courier New"/>
              </a:rPr>
              <a:t>.) </a:t>
            </a:r>
            <a:r>
              <a:rPr lang="en-US" dirty="0" smtClean="0"/>
              <a:t>is a special character</a:t>
            </a:r>
          </a:p>
          <a:p>
            <a:endParaRPr lang="en-US" dirty="0" smtClean="0"/>
          </a:p>
          <a:p>
            <a:r>
              <a:rPr lang="en-US" dirty="0" smtClean="0">
                <a:cs typeface="Courier New"/>
              </a:rPr>
              <a:t>..</a:t>
            </a:r>
            <a:r>
              <a:rPr lang="en-US" dirty="0" smtClean="0"/>
              <a:t> (dot dot) means the directory above</a:t>
            </a:r>
          </a:p>
          <a:p>
            <a:endParaRPr lang="en-US" dirty="0" smtClean="0"/>
          </a:p>
          <a:p>
            <a:r>
              <a:rPr lang="en-US" dirty="0" smtClean="0">
                <a:cs typeface="Courier New"/>
              </a:rPr>
              <a:t>.</a:t>
            </a:r>
            <a:r>
              <a:rPr lang="en-US" dirty="0" smtClean="0"/>
              <a:t> (dot) means the current directory</a:t>
            </a:r>
          </a:p>
          <a:p>
            <a:endParaRPr lang="en-US" dirty="0" smtClean="0"/>
          </a:p>
          <a:p>
            <a:r>
              <a:rPr lang="en-US" dirty="0" smtClean="0">
                <a:cs typeface="Courier New"/>
              </a:rPr>
              <a:t>.</a:t>
            </a:r>
            <a:r>
              <a:rPr lang="en-US" dirty="0" smtClean="0"/>
              <a:t> (dot) at the beginning of a filename or directory means the file is hidden  </a:t>
            </a:r>
          </a:p>
          <a:p>
            <a:pPr lvl="1"/>
            <a:r>
              <a:rPr lang="en-US" dirty="0" smtClean="0"/>
              <a:t>Files are hidden when they clutter the space.</a:t>
            </a:r>
          </a:p>
          <a:p>
            <a:pPr marL="457200" lvl="1" indent="0">
              <a:buNone/>
            </a:pPr>
            <a:r>
              <a:rPr lang="en-US" dirty="0"/>
              <a:t>	</a:t>
            </a:r>
            <a:r>
              <a:rPr lang="en-US" dirty="0" smtClean="0">
                <a:cs typeface="Courier New"/>
              </a:rPr>
              <a:t>.myHiddenFile.txt</a:t>
            </a: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18</a:t>
            </a:fld>
            <a:endParaRPr lang="en-US"/>
          </a:p>
        </p:txBody>
      </p:sp>
    </p:spTree>
    <p:extLst>
      <p:ext uri="{BB962C8B-B14F-4D97-AF65-F5344CB8AC3E}">
        <p14:creationId xmlns:p14="http://schemas.microsoft.com/office/powerpoint/2010/main" val="1787164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looking for hidden files and directories</a:t>
            </a:r>
          </a:p>
          <a:p>
            <a:pPr marL="0" indent="0">
              <a:buNone/>
            </a:pPr>
            <a:endParaRPr lang="en-US" dirty="0"/>
          </a:p>
          <a:p>
            <a:pPr marL="0" indent="0">
              <a:buNone/>
            </a:pP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19</a:t>
            </a:fld>
            <a:endParaRPr lang="en-US"/>
          </a:p>
        </p:txBody>
      </p:sp>
    </p:spTree>
    <p:extLst>
      <p:ext uri="{BB962C8B-B14F-4D97-AF65-F5344CB8AC3E}">
        <p14:creationId xmlns:p14="http://schemas.microsoft.com/office/powerpoint/2010/main" val="27426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Understand UNIX command syntax</a:t>
            </a:r>
          </a:p>
          <a:p>
            <a:r>
              <a:rPr lang="en-US" dirty="0" smtClean="0"/>
              <a:t>Learn basic UNIX commands</a:t>
            </a:r>
          </a:p>
          <a:p>
            <a:endParaRPr lang="en-US" dirty="0" smtClean="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9610F260-CBEB-9443-8314-74D0579FA2A2}" type="slidenum">
              <a:rPr lang="en-US" smtClean="0"/>
              <a:t>2</a:t>
            </a:fld>
            <a:endParaRPr lang="en-US"/>
          </a:p>
        </p:txBody>
      </p:sp>
    </p:spTree>
    <p:extLst>
      <p:ext uri="{BB962C8B-B14F-4D97-AF65-F5344CB8AC3E}">
        <p14:creationId xmlns:p14="http://schemas.microsoft.com/office/powerpoint/2010/main" val="216907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Copying </a:t>
            </a:r>
            <a:r>
              <a:rPr lang="en-US" sz="3200" dirty="0"/>
              <a:t>and </a:t>
            </a:r>
            <a:r>
              <a:rPr lang="en-US" sz="3200" dirty="0" smtClean="0"/>
              <a:t>Moving files</a:t>
            </a:r>
            <a:endParaRPr lang="en-US" sz="3200" dirty="0"/>
          </a:p>
        </p:txBody>
      </p:sp>
      <p:sp>
        <p:nvSpPr>
          <p:cNvPr id="3" name="Content Placeholder 2"/>
          <p:cNvSpPr>
            <a:spLocks noGrp="1"/>
          </p:cNvSpPr>
          <p:nvPr>
            <p:ph idx="1"/>
          </p:nvPr>
        </p:nvSpPr>
        <p:spPr>
          <a:xfrm>
            <a:off x="765110" y="1600201"/>
            <a:ext cx="9445690" cy="4428067"/>
          </a:xfrm>
        </p:spPr>
        <p:txBody>
          <a:bodyPr>
            <a:normAutofit fontScale="92500" lnSpcReduction="10000"/>
          </a:bodyPr>
          <a:lstStyle/>
          <a:p>
            <a:r>
              <a:rPr lang="en-US" b="1" dirty="0" err="1" smtClean="0">
                <a:latin typeface="Courier New"/>
                <a:cs typeface="Courier New"/>
              </a:rPr>
              <a:t>cp</a:t>
            </a:r>
            <a:r>
              <a:rPr lang="en-US" dirty="0" smtClean="0"/>
              <a:t> </a:t>
            </a:r>
            <a:r>
              <a:rPr lang="en-US" dirty="0" smtClean="0">
                <a:sym typeface="Wingdings"/>
              </a:rPr>
              <a:t> </a:t>
            </a:r>
            <a:r>
              <a:rPr lang="en-US" dirty="0" smtClean="0"/>
              <a:t>copy</a:t>
            </a:r>
            <a:endParaRPr lang="en-US" dirty="0"/>
          </a:p>
          <a:p>
            <a:pPr lvl="1"/>
            <a:r>
              <a:rPr lang="en-US" dirty="0" smtClean="0"/>
              <a:t>Copy files or whole directories to another location </a:t>
            </a:r>
          </a:p>
          <a:p>
            <a:pPr lvl="1"/>
            <a:r>
              <a:rPr lang="en-US" dirty="0" smtClean="0"/>
              <a:t>Finish with </a:t>
            </a:r>
            <a:r>
              <a:rPr lang="en-US" u="sng" dirty="0" smtClean="0"/>
              <a:t>2 copies</a:t>
            </a:r>
          </a:p>
          <a:p>
            <a:pPr marL="457200" lvl="1" indent="0">
              <a:buNone/>
            </a:pPr>
            <a:r>
              <a:rPr lang="en-US" dirty="0" smtClean="0">
                <a:latin typeface="Courier New"/>
                <a:cs typeface="Courier New"/>
              </a:rPr>
              <a:t>	</a:t>
            </a:r>
            <a:r>
              <a:rPr lang="en-US" sz="3000" dirty="0" err="1" smtClean="0">
                <a:latin typeface="Courier New"/>
                <a:cs typeface="Courier New"/>
              </a:rPr>
              <a:t>cp</a:t>
            </a:r>
            <a:r>
              <a:rPr lang="en-US" sz="3000" dirty="0" smtClean="0">
                <a:latin typeface="Courier New"/>
                <a:cs typeface="Courier New"/>
              </a:rPr>
              <a:t> </a:t>
            </a:r>
            <a:r>
              <a:rPr lang="en-US" sz="3000" dirty="0" err="1" smtClean="0">
                <a:latin typeface="Courier New"/>
                <a:cs typeface="Courier New"/>
              </a:rPr>
              <a:t>myFile.txt</a:t>
            </a:r>
            <a:r>
              <a:rPr lang="en-US" sz="3000" dirty="0" smtClean="0">
                <a:latin typeface="Courier New"/>
                <a:cs typeface="Courier New"/>
              </a:rPr>
              <a:t> </a:t>
            </a:r>
            <a:r>
              <a:rPr lang="en-US" sz="3000" dirty="0" err="1" smtClean="0">
                <a:latin typeface="Courier New"/>
                <a:cs typeface="Courier New"/>
              </a:rPr>
              <a:t>copyOfMyFiles.txt</a:t>
            </a:r>
            <a:endParaRPr lang="en-US" sz="3000" dirty="0" smtClean="0">
              <a:latin typeface="Courier New"/>
              <a:cs typeface="Courier New"/>
            </a:endParaRPr>
          </a:p>
          <a:p>
            <a:pPr marL="457200" lvl="1" indent="0">
              <a:buNone/>
            </a:pPr>
            <a:endParaRPr lang="en-US" dirty="0">
              <a:latin typeface="Courier New"/>
              <a:cs typeface="Courier New"/>
            </a:endParaRPr>
          </a:p>
          <a:p>
            <a:r>
              <a:rPr lang="en-US" b="1" dirty="0" smtClean="0">
                <a:latin typeface="Courier New"/>
                <a:cs typeface="Courier New"/>
              </a:rPr>
              <a:t>mv</a:t>
            </a:r>
            <a:r>
              <a:rPr lang="en-US" dirty="0" smtClean="0"/>
              <a:t> </a:t>
            </a:r>
            <a:r>
              <a:rPr lang="en-US" dirty="0" smtClean="0">
                <a:sym typeface="Wingdings"/>
              </a:rPr>
              <a:t> </a:t>
            </a:r>
            <a:r>
              <a:rPr lang="en-US" dirty="0" smtClean="0"/>
              <a:t>move</a:t>
            </a:r>
          </a:p>
          <a:p>
            <a:pPr lvl="1"/>
            <a:r>
              <a:rPr lang="en-US" dirty="0" smtClean="0"/>
              <a:t>Move </a:t>
            </a:r>
            <a:r>
              <a:rPr lang="en-US" dirty="0"/>
              <a:t>files or whole directories to another </a:t>
            </a:r>
            <a:r>
              <a:rPr lang="en-US" dirty="0" smtClean="0"/>
              <a:t>location </a:t>
            </a:r>
          </a:p>
          <a:p>
            <a:pPr lvl="1"/>
            <a:r>
              <a:rPr lang="en-US" i="1" dirty="0" smtClean="0">
                <a:latin typeface="Helvetica Neue" charset="0"/>
              </a:rPr>
              <a:t>Silently </a:t>
            </a:r>
            <a:r>
              <a:rPr lang="en-US" i="1" dirty="0">
                <a:latin typeface="Helvetica Neue" charset="0"/>
              </a:rPr>
              <a:t>overwrite any existing file with the same </a:t>
            </a:r>
            <a:r>
              <a:rPr lang="en-US" i="1" dirty="0" smtClean="0">
                <a:latin typeface="Helvetica Neue" charset="0"/>
              </a:rPr>
              <a:t>name</a:t>
            </a:r>
            <a:endParaRPr lang="en-US" i="1" dirty="0" smtClean="0"/>
          </a:p>
          <a:p>
            <a:pPr lvl="1"/>
            <a:r>
              <a:rPr lang="en-US" dirty="0" smtClean="0"/>
              <a:t>Finish with </a:t>
            </a:r>
            <a:r>
              <a:rPr lang="en-US" u="sng" dirty="0" smtClean="0"/>
              <a:t>1 copy</a:t>
            </a:r>
          </a:p>
          <a:p>
            <a:pPr lvl="1"/>
            <a:r>
              <a:rPr lang="en-US" dirty="0"/>
              <a:t>U</a:t>
            </a:r>
            <a:r>
              <a:rPr lang="en-US" dirty="0" smtClean="0"/>
              <a:t>se also to rename a file or directory </a:t>
            </a:r>
          </a:p>
          <a:p>
            <a:pPr lvl="2"/>
            <a:r>
              <a:rPr lang="en-US" dirty="0" smtClean="0"/>
              <a:t>effectively move it to a file of a different name</a:t>
            </a:r>
            <a:endParaRPr lang="en-US" dirty="0"/>
          </a:p>
          <a:p>
            <a:pPr marL="457200" lvl="1" indent="0">
              <a:buNone/>
            </a:pPr>
            <a:r>
              <a:rPr lang="en-US" dirty="0">
                <a:latin typeface="Courier New"/>
                <a:cs typeface="Courier New"/>
              </a:rPr>
              <a:t>	</a:t>
            </a:r>
            <a:r>
              <a:rPr lang="en-US" sz="3000" dirty="0">
                <a:latin typeface="Courier New"/>
                <a:cs typeface="Courier New"/>
              </a:rPr>
              <a:t>mv </a:t>
            </a:r>
            <a:r>
              <a:rPr lang="en-US" sz="3000" dirty="0" err="1">
                <a:latin typeface="Courier New"/>
                <a:cs typeface="Courier New"/>
              </a:rPr>
              <a:t>myFile.txt</a:t>
            </a:r>
            <a:r>
              <a:rPr lang="en-US" sz="3000" dirty="0">
                <a:latin typeface="Courier New"/>
                <a:cs typeface="Courier New"/>
              </a:rPr>
              <a:t> </a:t>
            </a:r>
            <a:r>
              <a:rPr lang="en-US" sz="3000" dirty="0" err="1" smtClean="0">
                <a:latin typeface="Courier New"/>
                <a:cs typeface="Courier New"/>
              </a:rPr>
              <a:t>movedmyFiles.txt</a:t>
            </a:r>
            <a:endParaRPr lang="en-US" sz="3000" dirty="0">
              <a:latin typeface="Courier New"/>
              <a:cs typeface="Courier New"/>
            </a:endParaRPr>
          </a:p>
          <a:p>
            <a:pPr lvl="1"/>
            <a:endParaRPr lang="en-US" dirty="0">
              <a:latin typeface="Courier New"/>
              <a:cs typeface="Courier New"/>
            </a:endParaRP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20</a:t>
            </a:fld>
            <a:endParaRPr lang="en-US"/>
          </a:p>
        </p:txBody>
      </p:sp>
    </p:spTree>
    <p:extLst>
      <p:ext uri="{BB962C8B-B14F-4D97-AF65-F5344CB8AC3E}">
        <p14:creationId xmlns:p14="http://schemas.microsoft.com/office/powerpoint/2010/main" val="1394206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Deleting</a:t>
            </a:r>
            <a:endParaRPr lang="en-US" sz="4000" dirty="0"/>
          </a:p>
        </p:txBody>
      </p:sp>
      <p:sp>
        <p:nvSpPr>
          <p:cNvPr id="3" name="Content Placeholder 2"/>
          <p:cNvSpPr>
            <a:spLocks noGrp="1"/>
          </p:cNvSpPr>
          <p:nvPr>
            <p:ph idx="1"/>
          </p:nvPr>
        </p:nvSpPr>
        <p:spPr>
          <a:xfrm>
            <a:off x="838200" y="1618862"/>
            <a:ext cx="9919996" cy="4428067"/>
          </a:xfrm>
        </p:spPr>
        <p:txBody>
          <a:bodyPr>
            <a:normAutofit lnSpcReduction="10000"/>
          </a:bodyPr>
          <a:lstStyle/>
          <a:p>
            <a:r>
              <a:rPr lang="en-US" b="1" dirty="0" err="1" smtClean="0">
                <a:latin typeface="Courier New"/>
                <a:cs typeface="Courier New"/>
              </a:rPr>
              <a:t>rm</a:t>
            </a:r>
            <a:r>
              <a:rPr lang="en-US" dirty="0" smtClean="0"/>
              <a:t> </a:t>
            </a:r>
            <a:r>
              <a:rPr lang="en-US" dirty="0" smtClean="0">
                <a:sym typeface="Wingdings"/>
              </a:rPr>
              <a:t> </a:t>
            </a:r>
            <a:r>
              <a:rPr lang="en-US" dirty="0" smtClean="0"/>
              <a:t>remove</a:t>
            </a:r>
          </a:p>
          <a:p>
            <a:pPr lvl="1"/>
            <a:r>
              <a:rPr lang="en-US" dirty="0" smtClean="0"/>
              <a:t>delete files or whole directories </a:t>
            </a:r>
          </a:p>
          <a:p>
            <a:pPr marL="457200" lvl="1" indent="0">
              <a:buNone/>
            </a:pPr>
            <a:r>
              <a:rPr lang="en-US" dirty="0">
                <a:latin typeface="Courier New"/>
                <a:cs typeface="Courier New"/>
              </a:rPr>
              <a:t>	</a:t>
            </a:r>
            <a:r>
              <a:rPr lang="en-US" sz="3200" dirty="0" smtClean="0">
                <a:latin typeface="Courier New"/>
                <a:cs typeface="Courier New"/>
              </a:rPr>
              <a:t>rm myFile.txt</a:t>
            </a:r>
          </a:p>
          <a:p>
            <a:endParaRPr lang="en-US" dirty="0" smtClean="0"/>
          </a:p>
          <a:p>
            <a:r>
              <a:rPr lang="en-US" b="1" dirty="0" err="1">
                <a:latin typeface="Courier New" charset="0"/>
                <a:ea typeface="Courier New" charset="0"/>
                <a:cs typeface="Courier New" charset="0"/>
              </a:rPr>
              <a:t>r</a:t>
            </a:r>
            <a:r>
              <a:rPr lang="en-US" b="1" dirty="0" err="1" smtClean="0">
                <a:latin typeface="Courier New" charset="0"/>
                <a:ea typeface="Courier New" charset="0"/>
                <a:cs typeface="Courier New" charset="0"/>
              </a:rPr>
              <a:t>mdir</a:t>
            </a:r>
            <a:r>
              <a:rPr lang="en-US" b="1" dirty="0" smtClean="0">
                <a:latin typeface="Courier New" charset="0"/>
                <a:ea typeface="Courier New" charset="0"/>
                <a:cs typeface="Courier New" charset="0"/>
              </a:rPr>
              <a:t> </a:t>
            </a:r>
            <a:r>
              <a:rPr lang="en-US" b="1" dirty="0" smtClean="0">
                <a:ea typeface="Courier New" charset="0"/>
                <a:cs typeface="Courier New" charset="0"/>
                <a:sym typeface="Wingdings"/>
              </a:rPr>
              <a:t> </a:t>
            </a:r>
            <a:r>
              <a:rPr lang="en-US" dirty="0" smtClean="0">
                <a:ea typeface="Courier New" charset="0"/>
                <a:cs typeface="Courier New" charset="0"/>
                <a:sym typeface="Wingdings"/>
              </a:rPr>
              <a:t>remove directory</a:t>
            </a:r>
          </a:p>
          <a:p>
            <a:pPr lvl="1"/>
            <a:r>
              <a:rPr lang="en-US" dirty="0" smtClean="0">
                <a:ea typeface="Courier New" charset="0"/>
                <a:cs typeface="Courier New" charset="0"/>
                <a:sym typeface="Wingdings"/>
              </a:rPr>
              <a:t>Remove an </a:t>
            </a:r>
            <a:r>
              <a:rPr lang="en-US" u="sng" dirty="0" smtClean="0">
                <a:ea typeface="Courier New" charset="0"/>
                <a:cs typeface="Courier New" charset="0"/>
                <a:sym typeface="Wingdings"/>
              </a:rPr>
              <a:t>empty</a:t>
            </a:r>
            <a:r>
              <a:rPr lang="en-US" dirty="0" smtClean="0">
                <a:ea typeface="Courier New" charset="0"/>
                <a:cs typeface="Courier New" charset="0"/>
                <a:sym typeface="Wingdings"/>
              </a:rPr>
              <a:t> directory</a:t>
            </a:r>
            <a:endParaRPr lang="en-US" dirty="0" smtClean="0">
              <a:ea typeface="Courier New" charset="0"/>
              <a:cs typeface="Courier New" charset="0"/>
            </a:endParaRPr>
          </a:p>
          <a:p>
            <a:endParaRPr lang="en-US" dirty="0" smtClean="0"/>
          </a:p>
          <a:p>
            <a:r>
              <a:rPr lang="en-US" b="1" i="1" u="sng" dirty="0" smtClean="0"/>
              <a:t>It is very dangerous</a:t>
            </a:r>
            <a:r>
              <a:rPr lang="en-US" dirty="0" smtClean="0"/>
              <a:t>, </a:t>
            </a:r>
          </a:p>
          <a:p>
            <a:pPr lvl="1"/>
            <a:r>
              <a:rPr lang="en-US" dirty="0" smtClean="0"/>
              <a:t>Once you delete something, </a:t>
            </a:r>
            <a:r>
              <a:rPr lang="en-US" b="1" i="1" u="sng" dirty="0" smtClean="0"/>
              <a:t>you can’t get it back.  </a:t>
            </a:r>
          </a:p>
          <a:p>
            <a:pPr lvl="1"/>
            <a:r>
              <a:rPr lang="en-US" b="1" dirty="0" smtClean="0"/>
              <a:t>THERE IS NO TRASH! </a:t>
            </a:r>
          </a:p>
          <a:p>
            <a:pPr marL="457200" lvl="1" indent="0">
              <a:buNone/>
            </a:pPr>
            <a:endParaRPr lang="en-US" dirty="0">
              <a:latin typeface="Courier New"/>
              <a:cs typeface="Courier New"/>
            </a:endParaRP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21</a:t>
            </a:fld>
            <a:endParaRPr lang="en-US"/>
          </a:p>
        </p:txBody>
      </p:sp>
      <p:sp>
        <p:nvSpPr>
          <p:cNvPr id="4" name="Rectangle 3"/>
          <p:cNvSpPr/>
          <p:nvPr/>
        </p:nvSpPr>
        <p:spPr>
          <a:xfrm>
            <a:off x="838200" y="4590661"/>
            <a:ext cx="7428722" cy="145626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6606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Moving, copying and deleting files</a:t>
            </a: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22</a:t>
            </a:fld>
            <a:endParaRPr lang="en-US"/>
          </a:p>
        </p:txBody>
      </p:sp>
    </p:spTree>
    <p:extLst>
      <p:ext uri="{BB962C8B-B14F-4D97-AF65-F5344CB8AC3E}">
        <p14:creationId xmlns:p14="http://schemas.microsoft.com/office/powerpoint/2010/main" val="1881010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Reading </a:t>
            </a:r>
            <a:r>
              <a:rPr lang="en-US" sz="4800" dirty="0"/>
              <a:t>files</a:t>
            </a:r>
          </a:p>
        </p:txBody>
      </p:sp>
      <p:sp>
        <p:nvSpPr>
          <p:cNvPr id="3" name="Content Placeholder 2"/>
          <p:cNvSpPr>
            <a:spLocks noGrp="1"/>
          </p:cNvSpPr>
          <p:nvPr>
            <p:ph idx="1"/>
          </p:nvPr>
        </p:nvSpPr>
        <p:spPr>
          <a:xfrm>
            <a:off x="838200" y="1352939"/>
            <a:ext cx="10321212" cy="5103845"/>
          </a:xfrm>
        </p:spPr>
        <p:txBody>
          <a:bodyPr>
            <a:normAutofit lnSpcReduction="10000"/>
          </a:bodyPr>
          <a:lstStyle/>
          <a:p>
            <a:pPr marL="0" indent="0">
              <a:buNone/>
            </a:pPr>
            <a:r>
              <a:rPr lang="en-US" dirty="0" smtClean="0"/>
              <a:t>There is are a number of commands you could use, all with slightly different behaviour</a:t>
            </a:r>
          </a:p>
          <a:p>
            <a:pPr marL="457200" lvl="1" indent="0">
              <a:buNone/>
            </a:pPr>
            <a:r>
              <a:rPr lang="en-US" dirty="0">
                <a:latin typeface="Courier New"/>
                <a:cs typeface="Courier New"/>
              </a:rPr>
              <a:t>	</a:t>
            </a:r>
            <a:r>
              <a:rPr lang="en-US" sz="3600" dirty="0">
                <a:latin typeface="Courier New"/>
                <a:cs typeface="Courier New"/>
              </a:rPr>
              <a:t>cat myFile.txt</a:t>
            </a:r>
          </a:p>
          <a:p>
            <a:pPr marL="457200" lvl="1" indent="0">
              <a:buNone/>
            </a:pPr>
            <a:r>
              <a:rPr lang="en-US" sz="3600" dirty="0">
                <a:latin typeface="Courier New"/>
                <a:cs typeface="Courier New"/>
              </a:rPr>
              <a:t>	more myFile.txt</a:t>
            </a:r>
          </a:p>
          <a:p>
            <a:pPr marL="457200" lvl="1" indent="0">
              <a:buNone/>
            </a:pPr>
            <a:r>
              <a:rPr lang="en-US" sz="3600" dirty="0">
                <a:latin typeface="Courier New"/>
                <a:cs typeface="Courier New"/>
              </a:rPr>
              <a:t>	less </a:t>
            </a:r>
            <a:r>
              <a:rPr lang="en-US" sz="3600" dirty="0" err="1" smtClean="0">
                <a:latin typeface="Courier New"/>
                <a:cs typeface="Courier New"/>
              </a:rPr>
              <a:t>myFile.txt</a:t>
            </a:r>
            <a:endParaRPr lang="en-US" sz="3600" dirty="0" smtClean="0">
              <a:latin typeface="Courier New"/>
              <a:cs typeface="Courier New"/>
            </a:endParaRPr>
          </a:p>
          <a:p>
            <a:pPr marL="457200" lvl="1" indent="0">
              <a:buNone/>
            </a:pPr>
            <a:endParaRPr lang="en-US" sz="3600" dirty="0">
              <a:latin typeface="Courier New"/>
              <a:cs typeface="Courier New"/>
            </a:endParaRPr>
          </a:p>
          <a:p>
            <a:r>
              <a:rPr lang="en-US" dirty="0">
                <a:latin typeface="Courier New" charset="0"/>
                <a:ea typeface="Courier New" charset="0"/>
                <a:cs typeface="Courier New" charset="0"/>
              </a:rPr>
              <a:t>cat</a:t>
            </a:r>
            <a:r>
              <a:rPr lang="en-US" dirty="0"/>
              <a:t> </a:t>
            </a:r>
            <a:r>
              <a:rPr lang="en-US" dirty="0" smtClean="0"/>
              <a:t>always </a:t>
            </a:r>
            <a:r>
              <a:rPr lang="en-US" dirty="0"/>
              <a:t>dumps the whole file onto your </a:t>
            </a:r>
            <a:r>
              <a:rPr lang="en-US" dirty="0" smtClean="0"/>
              <a:t>screen</a:t>
            </a:r>
          </a:p>
          <a:p>
            <a:r>
              <a:rPr lang="en-US" dirty="0" smtClean="0">
                <a:latin typeface="Courier New"/>
                <a:cs typeface="Courier New"/>
              </a:rPr>
              <a:t>more/less</a:t>
            </a:r>
            <a:r>
              <a:rPr lang="en-US" dirty="0" smtClean="0">
                <a:cs typeface="Courier New"/>
              </a:rPr>
              <a:t> </a:t>
            </a:r>
            <a:r>
              <a:rPr lang="en-US" dirty="0"/>
              <a:t>displays a </a:t>
            </a:r>
            <a:r>
              <a:rPr lang="en-US" dirty="0" err="1"/>
              <a:t>screenful</a:t>
            </a:r>
            <a:r>
              <a:rPr lang="en-US" dirty="0"/>
              <a:t> of the file, and then </a:t>
            </a:r>
            <a:r>
              <a:rPr lang="en-US" dirty="0" smtClean="0"/>
              <a:t>stops</a:t>
            </a:r>
          </a:p>
          <a:p>
            <a:pPr lvl="1"/>
            <a:r>
              <a:rPr lang="en-US" dirty="0" smtClean="0"/>
              <a:t>Move </a:t>
            </a:r>
            <a:r>
              <a:rPr lang="en-US" dirty="0"/>
              <a:t>forward one </a:t>
            </a:r>
            <a:r>
              <a:rPr lang="en-US" dirty="0" err="1"/>
              <a:t>screenful</a:t>
            </a:r>
            <a:r>
              <a:rPr lang="en-US" dirty="0"/>
              <a:t> by pressing the </a:t>
            </a:r>
            <a:r>
              <a:rPr lang="en-US" dirty="0" smtClean="0"/>
              <a:t>spacebar</a:t>
            </a:r>
          </a:p>
          <a:p>
            <a:pPr lvl="1"/>
            <a:r>
              <a:rPr lang="en-US" dirty="0" smtClean="0"/>
              <a:t>Back </a:t>
            </a:r>
            <a:r>
              <a:rPr lang="en-US" dirty="0"/>
              <a:t>one by pressing </a:t>
            </a:r>
            <a:r>
              <a:rPr lang="en-US" dirty="0" smtClean="0"/>
              <a:t>b</a:t>
            </a:r>
          </a:p>
          <a:p>
            <a:pPr lvl="1"/>
            <a:r>
              <a:rPr lang="en-US" dirty="0" smtClean="0"/>
              <a:t>Press</a:t>
            </a:r>
            <a:r>
              <a:rPr lang="en-US" dirty="0"/>
              <a:t> q to quit</a:t>
            </a:r>
            <a:endParaRPr lang="en-US" dirty="0">
              <a:latin typeface="Courier New"/>
              <a:cs typeface="Courier New"/>
            </a:endParaRP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23</a:t>
            </a:fld>
            <a:endParaRPr lang="en-US"/>
          </a:p>
        </p:txBody>
      </p:sp>
    </p:spTree>
    <p:extLst>
      <p:ext uri="{BB962C8B-B14F-4D97-AF65-F5344CB8AC3E}">
        <p14:creationId xmlns:p14="http://schemas.microsoft.com/office/powerpoint/2010/main" val="1035058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Reading files (</a:t>
            </a:r>
            <a:r>
              <a:rPr lang="en-US" dirty="0" smtClean="0">
                <a:latin typeface="Courier New"/>
                <a:cs typeface="Courier New"/>
              </a:rPr>
              <a:t>less</a:t>
            </a:r>
            <a:r>
              <a:rPr lang="en-US" dirty="0" smtClean="0"/>
              <a:t>)</a:t>
            </a: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24</a:t>
            </a:fld>
            <a:endParaRPr lang="en-US"/>
          </a:p>
        </p:txBody>
      </p:sp>
    </p:spTree>
    <p:extLst>
      <p:ext uri="{BB962C8B-B14F-4D97-AF65-F5344CB8AC3E}">
        <p14:creationId xmlns:p14="http://schemas.microsoft.com/office/powerpoint/2010/main" val="1617845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Reading part of files</a:t>
            </a:r>
            <a:endParaRPr lang="en-US" sz="4800" dirty="0"/>
          </a:p>
        </p:txBody>
      </p:sp>
      <p:sp>
        <p:nvSpPr>
          <p:cNvPr id="3" name="Content Placeholder 2"/>
          <p:cNvSpPr>
            <a:spLocks noGrp="1"/>
          </p:cNvSpPr>
          <p:nvPr>
            <p:ph idx="1"/>
          </p:nvPr>
        </p:nvSpPr>
        <p:spPr>
          <a:xfrm>
            <a:off x="838200" y="1483567"/>
            <a:ext cx="10515600" cy="4749282"/>
          </a:xfrm>
        </p:spPr>
        <p:txBody>
          <a:bodyPr>
            <a:normAutofit/>
          </a:bodyPr>
          <a:lstStyle/>
          <a:p>
            <a:r>
              <a:rPr lang="en-US" dirty="0" smtClean="0"/>
              <a:t>2 </a:t>
            </a:r>
            <a:r>
              <a:rPr lang="en-US" dirty="0"/>
              <a:t>commands </a:t>
            </a:r>
            <a:r>
              <a:rPr lang="en-US" dirty="0" smtClean="0"/>
              <a:t>read </a:t>
            </a:r>
            <a:r>
              <a:rPr lang="en-US" dirty="0"/>
              <a:t>specifically the </a:t>
            </a:r>
            <a:r>
              <a:rPr lang="en-US" dirty="0" smtClean="0"/>
              <a:t>beginning or the </a:t>
            </a:r>
            <a:r>
              <a:rPr lang="en-US" dirty="0"/>
              <a:t>end of a </a:t>
            </a:r>
            <a:r>
              <a:rPr lang="en-US" dirty="0" smtClean="0"/>
              <a:t>file</a:t>
            </a:r>
            <a:endParaRPr lang="en-US" dirty="0"/>
          </a:p>
          <a:p>
            <a:pPr marL="457200" lvl="1" indent="0">
              <a:buNone/>
            </a:pPr>
            <a:r>
              <a:rPr lang="en-US" dirty="0">
                <a:latin typeface="Courier New"/>
                <a:cs typeface="Courier New"/>
              </a:rPr>
              <a:t>	</a:t>
            </a:r>
            <a:r>
              <a:rPr lang="en-US" sz="3200" dirty="0" smtClean="0">
                <a:latin typeface="Courier New"/>
                <a:cs typeface="Courier New"/>
              </a:rPr>
              <a:t>head </a:t>
            </a:r>
            <a:r>
              <a:rPr lang="en-US" sz="3200" dirty="0">
                <a:latin typeface="Courier New"/>
                <a:cs typeface="Courier New"/>
              </a:rPr>
              <a:t>myFile.txt</a:t>
            </a:r>
          </a:p>
          <a:p>
            <a:pPr marL="457200" lvl="1" indent="0">
              <a:buNone/>
            </a:pPr>
            <a:r>
              <a:rPr lang="en-US" sz="3200" dirty="0">
                <a:latin typeface="Courier New"/>
                <a:cs typeface="Courier New"/>
              </a:rPr>
              <a:t>	</a:t>
            </a:r>
            <a:r>
              <a:rPr lang="en-US" sz="3200" dirty="0" smtClean="0">
                <a:latin typeface="Courier New"/>
                <a:cs typeface="Courier New"/>
              </a:rPr>
              <a:t>tail myFile.txt</a:t>
            </a:r>
          </a:p>
          <a:p>
            <a:endParaRPr lang="en-US" dirty="0" smtClean="0"/>
          </a:p>
          <a:p>
            <a:r>
              <a:rPr lang="en-US" dirty="0" smtClean="0"/>
              <a:t>Looking at the bottom of a file typically looks for truncation, a symptom of working with Big Data</a:t>
            </a:r>
          </a:p>
          <a:p>
            <a:endParaRPr lang="en-US" dirty="0"/>
          </a:p>
          <a:p>
            <a:r>
              <a:rPr lang="en-US" dirty="0" smtClean="0"/>
              <a:t>Options:</a:t>
            </a:r>
          </a:p>
          <a:p>
            <a:pPr lvl="1"/>
            <a:r>
              <a:rPr lang="en-US" dirty="0" smtClean="0">
                <a:latin typeface="Courier New" charset="0"/>
                <a:ea typeface="Courier New" charset="0"/>
                <a:cs typeface="Courier New" charset="0"/>
              </a:rPr>
              <a:t>-n </a:t>
            </a:r>
            <a:r>
              <a:rPr lang="en-US" dirty="0" smtClean="0"/>
              <a:t>specify number of lines desired</a:t>
            </a:r>
            <a:endParaRPr lang="en-US" dirty="0"/>
          </a:p>
          <a:p>
            <a:pPr marL="457200" lvl="1" indent="0">
              <a:buNone/>
            </a:pPr>
            <a:endParaRPr lang="en-US" dirty="0">
              <a:latin typeface="Courier New"/>
              <a:cs typeface="Courier New"/>
            </a:endParaRP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25</a:t>
            </a:fld>
            <a:endParaRPr lang="en-US"/>
          </a:p>
        </p:txBody>
      </p:sp>
    </p:spTree>
    <p:extLst>
      <p:ext uri="{BB962C8B-B14F-4D97-AF65-F5344CB8AC3E}">
        <p14:creationId xmlns:p14="http://schemas.microsoft.com/office/powerpoint/2010/main" val="1836998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Reading files (</a:t>
            </a:r>
            <a:r>
              <a:rPr lang="en-US" dirty="0" smtClean="0">
                <a:latin typeface="Courier New"/>
                <a:cs typeface="Courier New"/>
              </a:rPr>
              <a:t>head</a:t>
            </a:r>
            <a:r>
              <a:rPr lang="en-US" dirty="0" smtClean="0"/>
              <a:t>, </a:t>
            </a:r>
            <a:r>
              <a:rPr lang="en-US" dirty="0" smtClean="0">
                <a:latin typeface="Courier New"/>
                <a:cs typeface="Courier New"/>
              </a:rPr>
              <a:t>tail</a:t>
            </a:r>
            <a:r>
              <a:rPr lang="en-US" dirty="0" smtClean="0"/>
              <a:t>)</a:t>
            </a: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26</a:t>
            </a:fld>
            <a:endParaRPr lang="en-US"/>
          </a:p>
        </p:txBody>
      </p:sp>
    </p:spTree>
    <p:extLst>
      <p:ext uri="{BB962C8B-B14F-4D97-AF65-F5344CB8AC3E}">
        <p14:creationId xmlns:p14="http://schemas.microsoft.com/office/powerpoint/2010/main" val="57295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Counting </a:t>
            </a:r>
            <a:r>
              <a:rPr lang="en-US" sz="4800" dirty="0"/>
              <a:t>lines in a file</a:t>
            </a:r>
          </a:p>
        </p:txBody>
      </p:sp>
      <p:sp>
        <p:nvSpPr>
          <p:cNvPr id="4" name="Content Placeholder 2"/>
          <p:cNvSpPr>
            <a:spLocks noGrp="1"/>
          </p:cNvSpPr>
          <p:nvPr>
            <p:ph idx="1"/>
          </p:nvPr>
        </p:nvSpPr>
        <p:spPr>
          <a:xfrm>
            <a:off x="923731" y="2024742"/>
            <a:ext cx="10515600" cy="4002995"/>
          </a:xfrm>
        </p:spPr>
        <p:txBody>
          <a:bodyPr>
            <a:normAutofit/>
          </a:bodyPr>
          <a:lstStyle/>
          <a:p>
            <a:r>
              <a:rPr lang="en-US" b="1" dirty="0" err="1" smtClean="0">
                <a:latin typeface="Courier New"/>
                <a:cs typeface="Courier New"/>
              </a:rPr>
              <a:t>wc</a:t>
            </a:r>
            <a:r>
              <a:rPr lang="en-US" dirty="0" smtClean="0"/>
              <a:t> </a:t>
            </a:r>
            <a:r>
              <a:rPr lang="en-US" dirty="0" smtClean="0">
                <a:sym typeface="Wingdings"/>
              </a:rPr>
              <a:t> w</a:t>
            </a:r>
            <a:r>
              <a:rPr lang="en-US" dirty="0" smtClean="0"/>
              <a:t>ord count</a:t>
            </a:r>
          </a:p>
          <a:p>
            <a:pPr lvl="1"/>
            <a:r>
              <a:rPr lang="en-US" dirty="0" smtClean="0"/>
              <a:t>count lines, words and characters in files</a:t>
            </a:r>
          </a:p>
          <a:p>
            <a:pPr marL="457200" lvl="1" indent="0">
              <a:buNone/>
            </a:pPr>
            <a:r>
              <a:rPr lang="en-US" dirty="0" smtClean="0">
                <a:latin typeface="Courier New"/>
                <a:cs typeface="Courier New"/>
              </a:rPr>
              <a:t>	</a:t>
            </a:r>
            <a:r>
              <a:rPr lang="en-US" sz="3200" dirty="0" err="1" smtClean="0">
                <a:latin typeface="Courier New"/>
                <a:cs typeface="Courier New"/>
              </a:rPr>
              <a:t>wc</a:t>
            </a:r>
            <a:r>
              <a:rPr lang="en-US" sz="3200" dirty="0" smtClean="0">
                <a:latin typeface="Courier New"/>
                <a:cs typeface="Courier New"/>
              </a:rPr>
              <a:t> </a:t>
            </a:r>
            <a:r>
              <a:rPr lang="en-US" sz="3200" dirty="0" err="1" smtClean="0">
                <a:latin typeface="Courier New"/>
                <a:cs typeface="Courier New"/>
              </a:rPr>
              <a:t>myFile.txt</a:t>
            </a:r>
            <a:r>
              <a:rPr lang="en-US" sz="3200" dirty="0" smtClean="0">
                <a:latin typeface="Courier New"/>
                <a:cs typeface="Courier New"/>
              </a:rPr>
              <a:t>	</a:t>
            </a:r>
          </a:p>
          <a:p>
            <a:endParaRPr lang="en-US" dirty="0" smtClean="0"/>
          </a:p>
          <a:p>
            <a:r>
              <a:rPr lang="en-US" dirty="0" smtClean="0"/>
              <a:t>Counting the number of lines in a file is a quick indicator of how many records you have</a:t>
            </a:r>
            <a:endParaRPr lang="en-US" dirty="0">
              <a:latin typeface="Courier New"/>
              <a:cs typeface="Courier New"/>
            </a:endParaRPr>
          </a:p>
          <a:p>
            <a:r>
              <a:rPr lang="en-US" dirty="0" smtClean="0">
                <a:ea typeface="Courier New" charset="0"/>
                <a:cs typeface="Courier New" charset="0"/>
              </a:rPr>
              <a:t>Options:</a:t>
            </a:r>
          </a:p>
          <a:p>
            <a:pPr lvl="1"/>
            <a:r>
              <a:rPr lang="en-US" dirty="0" smtClean="0">
                <a:latin typeface="Courier New" charset="0"/>
                <a:ea typeface="Courier New" charset="0"/>
                <a:cs typeface="Courier New" charset="0"/>
              </a:rPr>
              <a:t>-l </a:t>
            </a:r>
            <a:r>
              <a:rPr lang="en-US" dirty="0" smtClean="0">
                <a:ea typeface="Courier New" charset="0"/>
                <a:cs typeface="Courier New" charset="0"/>
              </a:rPr>
              <a:t>Only output the number of lines </a:t>
            </a: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27</a:t>
            </a:fld>
            <a:endParaRPr lang="en-US"/>
          </a:p>
        </p:txBody>
      </p:sp>
    </p:spTree>
    <p:extLst>
      <p:ext uri="{BB962C8B-B14F-4D97-AF65-F5344CB8AC3E}">
        <p14:creationId xmlns:p14="http://schemas.microsoft.com/office/powerpoint/2010/main" val="895702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Counting the lines in a file (</a:t>
            </a:r>
            <a:r>
              <a:rPr lang="en-US" dirty="0" smtClean="0">
                <a:latin typeface="Courier New"/>
                <a:cs typeface="Courier New"/>
              </a:rPr>
              <a:t>wc</a:t>
            </a:r>
            <a:r>
              <a:rPr lang="en-US" dirty="0" smtClean="0"/>
              <a:t>)</a:t>
            </a: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28</a:t>
            </a:fld>
            <a:endParaRPr lang="en-US"/>
          </a:p>
        </p:txBody>
      </p:sp>
    </p:spTree>
    <p:extLst>
      <p:ext uri="{BB962C8B-B14F-4D97-AF65-F5344CB8AC3E}">
        <p14:creationId xmlns:p14="http://schemas.microsoft.com/office/powerpoint/2010/main" val="207434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Sort </a:t>
            </a:r>
            <a:r>
              <a:rPr lang="en-US" sz="4800" dirty="0"/>
              <a:t>a file</a:t>
            </a:r>
          </a:p>
        </p:txBody>
      </p:sp>
      <p:sp>
        <p:nvSpPr>
          <p:cNvPr id="3" name="Content Placeholder 2"/>
          <p:cNvSpPr>
            <a:spLocks noGrp="1"/>
          </p:cNvSpPr>
          <p:nvPr>
            <p:ph idx="1"/>
          </p:nvPr>
        </p:nvSpPr>
        <p:spPr>
          <a:xfrm>
            <a:off x="942392" y="1791478"/>
            <a:ext cx="10273004" cy="4236790"/>
          </a:xfrm>
        </p:spPr>
        <p:txBody>
          <a:bodyPr>
            <a:normAutofit/>
          </a:bodyPr>
          <a:lstStyle/>
          <a:p>
            <a:r>
              <a:rPr lang="en-US" b="1" dirty="0" smtClean="0">
                <a:latin typeface="Courier New"/>
                <a:cs typeface="Courier New"/>
              </a:rPr>
              <a:t>sort</a:t>
            </a:r>
            <a:r>
              <a:rPr lang="en-US" dirty="0" smtClean="0"/>
              <a:t> </a:t>
            </a:r>
            <a:r>
              <a:rPr lang="en-US" dirty="0" smtClean="0">
                <a:sym typeface="Wingdings"/>
              </a:rPr>
              <a:t> </a:t>
            </a:r>
            <a:r>
              <a:rPr lang="en-US" dirty="0" smtClean="0"/>
              <a:t>sort a file on a column </a:t>
            </a:r>
          </a:p>
          <a:p>
            <a:pPr lvl="1"/>
            <a:r>
              <a:rPr lang="en-US" dirty="0" smtClean="0"/>
              <a:t>either numerically or alphabetically</a:t>
            </a:r>
            <a:endParaRPr lang="en-US" dirty="0"/>
          </a:p>
          <a:p>
            <a:pPr marL="457200" lvl="1" indent="0">
              <a:buNone/>
            </a:pPr>
            <a:r>
              <a:rPr lang="en-US" dirty="0">
                <a:latin typeface="Courier New"/>
                <a:cs typeface="Courier New"/>
              </a:rPr>
              <a:t>	</a:t>
            </a:r>
            <a:r>
              <a:rPr lang="en-US" sz="3200" dirty="0" smtClean="0">
                <a:latin typeface="Courier New"/>
                <a:cs typeface="Courier New"/>
              </a:rPr>
              <a:t>sort –k 2,2 myFile.txt</a:t>
            </a:r>
            <a:endParaRPr lang="en-US" sz="3200" dirty="0">
              <a:latin typeface="Courier New"/>
              <a:cs typeface="Courier New"/>
            </a:endParaRPr>
          </a:p>
          <a:p>
            <a:endParaRPr lang="en-US" dirty="0" smtClean="0"/>
          </a:p>
          <a:p>
            <a:r>
              <a:rPr lang="en-US" dirty="0" smtClean="0"/>
              <a:t>Mimics the behaviour of Excel sort, where data is sorted on the second column (option: </a:t>
            </a:r>
            <a:r>
              <a:rPr lang="en-US" dirty="0" smtClean="0">
                <a:latin typeface="Courier New"/>
                <a:cs typeface="Courier New"/>
              </a:rPr>
              <a:t>-k 2</a:t>
            </a:r>
            <a:r>
              <a:rPr lang="en-US" dirty="0" smtClean="0"/>
              <a:t>)</a:t>
            </a:r>
          </a:p>
          <a:p>
            <a:r>
              <a:rPr lang="en-US" dirty="0" smtClean="0"/>
              <a:t>Works with large data files where Excel crashes</a:t>
            </a:r>
          </a:p>
          <a:p>
            <a:r>
              <a:rPr lang="en-US" dirty="0" smtClean="0"/>
              <a:t>Options:</a:t>
            </a:r>
          </a:p>
          <a:p>
            <a:pPr lvl="1"/>
            <a:r>
              <a:rPr lang="en-US" dirty="0" smtClean="0">
                <a:latin typeface="Courier New" charset="0"/>
                <a:ea typeface="Courier New" charset="0"/>
                <a:cs typeface="Courier New" charset="0"/>
              </a:rPr>
              <a:t>-n </a:t>
            </a:r>
            <a:r>
              <a:rPr lang="en-US" dirty="0"/>
              <a:t>specify that the sort is numerical instead of </a:t>
            </a:r>
            <a:r>
              <a:rPr lang="en-US" dirty="0" smtClean="0"/>
              <a:t>alphabetical</a:t>
            </a: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29</a:t>
            </a:fld>
            <a:endParaRPr lang="en-US"/>
          </a:p>
        </p:txBody>
      </p:sp>
    </p:spTree>
    <p:extLst>
      <p:ext uri="{BB962C8B-B14F-4D97-AF65-F5344CB8AC3E}">
        <p14:creationId xmlns:p14="http://schemas.microsoft.com/office/powerpoint/2010/main" val="982573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197"/>
            <a:ext cx="10515600" cy="1325563"/>
          </a:xfrm>
        </p:spPr>
        <p:txBody>
          <a:bodyPr/>
          <a:lstStyle/>
          <a:p>
            <a:r>
              <a:rPr lang="en-US" dirty="0" smtClean="0"/>
              <a:t>Last Time</a:t>
            </a:r>
            <a:endParaRPr lang="en-US" dirty="0"/>
          </a:p>
        </p:txBody>
      </p:sp>
      <p:sp>
        <p:nvSpPr>
          <p:cNvPr id="3" name="Content Placeholder 2"/>
          <p:cNvSpPr>
            <a:spLocks noGrp="1"/>
          </p:cNvSpPr>
          <p:nvPr>
            <p:ph idx="1"/>
          </p:nvPr>
        </p:nvSpPr>
        <p:spPr>
          <a:xfrm>
            <a:off x="838200" y="1838130"/>
            <a:ext cx="10515600" cy="4655975"/>
          </a:xfrm>
        </p:spPr>
        <p:txBody>
          <a:bodyPr>
            <a:normAutofit/>
          </a:bodyPr>
          <a:lstStyle/>
          <a:p>
            <a:r>
              <a:rPr lang="en-US" b="1" dirty="0" smtClean="0"/>
              <a:t>/</a:t>
            </a:r>
            <a:r>
              <a:rPr lang="en-US" dirty="0"/>
              <a:t> on its own is the root directory of the whole file </a:t>
            </a:r>
            <a:r>
              <a:rPr lang="en-US" dirty="0" smtClean="0"/>
              <a:t>system</a:t>
            </a:r>
            <a:endParaRPr lang="en-US" dirty="0"/>
          </a:p>
          <a:p>
            <a:r>
              <a:rPr lang="en-US" dirty="0"/>
              <a:t>A </a:t>
            </a:r>
            <a:r>
              <a:rPr lang="en-US" u="sng" dirty="0"/>
              <a:t>relative path </a:t>
            </a:r>
            <a:r>
              <a:rPr lang="en-US" dirty="0"/>
              <a:t>specifies a location starting from the current </a:t>
            </a:r>
            <a:r>
              <a:rPr lang="en-US" dirty="0" smtClean="0"/>
              <a:t>location</a:t>
            </a:r>
            <a:endParaRPr lang="en-US" dirty="0"/>
          </a:p>
          <a:p>
            <a:r>
              <a:rPr lang="en-US" dirty="0" smtClean="0"/>
              <a:t>A </a:t>
            </a:r>
            <a:r>
              <a:rPr lang="en-US" u="sng" dirty="0" smtClean="0"/>
              <a:t>full (absolute) path </a:t>
            </a:r>
            <a:r>
              <a:rPr lang="en-US" dirty="0"/>
              <a:t>specifies a location from the root of the file </a:t>
            </a:r>
            <a:r>
              <a:rPr lang="en-US" dirty="0" smtClean="0"/>
              <a:t>system</a:t>
            </a:r>
            <a:endParaRPr lang="en-US" dirty="0"/>
          </a:p>
          <a:p>
            <a:r>
              <a:rPr lang="en-US" dirty="0"/>
              <a:t>.</a:t>
            </a:r>
            <a:r>
              <a:rPr lang="en-US" dirty="0" smtClean="0"/>
              <a:t>. </a:t>
            </a:r>
            <a:r>
              <a:rPr lang="en-US" dirty="0"/>
              <a:t>means ‘the directory above the current one</a:t>
            </a:r>
            <a:r>
              <a:rPr lang="en-US" dirty="0" smtClean="0"/>
              <a:t>’</a:t>
            </a:r>
          </a:p>
          <a:p>
            <a:r>
              <a:rPr lang="en-US" dirty="0" smtClean="0"/>
              <a:t>Up-arrow to </a:t>
            </a:r>
            <a:r>
              <a:rPr lang="en-US" dirty="0"/>
              <a:t>scroll up through previous commands to edit and repeat </a:t>
            </a:r>
            <a:r>
              <a:rPr lang="en-US" dirty="0" smtClean="0"/>
              <a:t>them</a:t>
            </a:r>
            <a:endParaRPr lang="en-US" dirty="0"/>
          </a:p>
          <a:p>
            <a:r>
              <a:rPr lang="en-US" b="1" dirty="0" smtClean="0"/>
              <a:t>There is no trash </a:t>
            </a:r>
            <a:r>
              <a:rPr lang="en-US" b="1" dirty="0"/>
              <a:t>bin: once something is deleted, </a:t>
            </a:r>
            <a:r>
              <a:rPr lang="en-US" b="1" dirty="0" smtClean="0"/>
              <a:t>it is gone</a:t>
            </a:r>
            <a:endParaRPr lang="en-US" b="1" dirty="0"/>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3</a:t>
            </a:fld>
            <a:endParaRPr lang="en-US"/>
          </a:p>
        </p:txBody>
      </p:sp>
    </p:spTree>
    <p:extLst>
      <p:ext uri="{BB962C8B-B14F-4D97-AF65-F5344CB8AC3E}">
        <p14:creationId xmlns:p14="http://schemas.microsoft.com/office/powerpoint/2010/main" val="997014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Sort the contents of a file (sort)</a:t>
            </a: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30</a:t>
            </a:fld>
            <a:endParaRPr lang="en-US"/>
          </a:p>
        </p:txBody>
      </p:sp>
    </p:spTree>
    <p:extLst>
      <p:ext uri="{BB962C8B-B14F-4D97-AF65-F5344CB8AC3E}">
        <p14:creationId xmlns:p14="http://schemas.microsoft.com/office/powerpoint/2010/main" val="21047332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Copy </a:t>
            </a:r>
            <a:r>
              <a:rPr lang="en-US" sz="4800" dirty="0"/>
              <a:t>and paste columns from a file</a:t>
            </a:r>
          </a:p>
        </p:txBody>
      </p:sp>
      <p:sp>
        <p:nvSpPr>
          <p:cNvPr id="3" name="Content Placeholder 2"/>
          <p:cNvSpPr>
            <a:spLocks noGrp="1"/>
          </p:cNvSpPr>
          <p:nvPr>
            <p:ph idx="1"/>
          </p:nvPr>
        </p:nvSpPr>
        <p:spPr>
          <a:xfrm>
            <a:off x="838200" y="1828801"/>
            <a:ext cx="10199914" cy="4199468"/>
          </a:xfrm>
        </p:spPr>
        <p:txBody>
          <a:bodyPr>
            <a:normAutofit/>
          </a:bodyPr>
          <a:lstStyle/>
          <a:p>
            <a:pPr marL="0" indent="0">
              <a:buNone/>
            </a:pPr>
            <a:r>
              <a:rPr lang="en-US" b="1" dirty="0" smtClean="0">
                <a:latin typeface="Courier New"/>
                <a:cs typeface="Courier New"/>
              </a:rPr>
              <a:t>cut</a:t>
            </a:r>
            <a:r>
              <a:rPr lang="en-US" dirty="0" smtClean="0"/>
              <a:t> </a:t>
            </a:r>
            <a:r>
              <a:rPr lang="en-US" dirty="0" smtClean="0">
                <a:sym typeface="Wingdings"/>
              </a:rPr>
              <a:t> </a:t>
            </a:r>
            <a:r>
              <a:rPr lang="en-US" dirty="0" smtClean="0"/>
              <a:t>selects and prints columns of data from a file</a:t>
            </a:r>
          </a:p>
          <a:p>
            <a:pPr lvl="1"/>
            <a:r>
              <a:rPr lang="en-US" dirty="0" smtClean="0"/>
              <a:t>In this example, the second column is cut (option: </a:t>
            </a:r>
            <a:r>
              <a:rPr lang="en-US" dirty="0" smtClean="0">
                <a:latin typeface="Courier New"/>
                <a:cs typeface="Courier New"/>
              </a:rPr>
              <a:t>-f 2</a:t>
            </a:r>
            <a:r>
              <a:rPr lang="en-US" dirty="0" smtClean="0"/>
              <a:t>)</a:t>
            </a:r>
            <a:endParaRPr lang="en-US" dirty="0"/>
          </a:p>
          <a:p>
            <a:pPr marL="457200" lvl="1" indent="0">
              <a:buNone/>
            </a:pPr>
            <a:r>
              <a:rPr lang="en-US" sz="3200" dirty="0">
                <a:latin typeface="Courier New"/>
                <a:cs typeface="Courier New"/>
              </a:rPr>
              <a:t>	</a:t>
            </a:r>
            <a:r>
              <a:rPr lang="en-US" sz="3200" dirty="0" smtClean="0">
                <a:latin typeface="Courier New"/>
                <a:cs typeface="Courier New"/>
              </a:rPr>
              <a:t>cut –f 2 myFile.txt</a:t>
            </a:r>
            <a:endParaRPr lang="en-US" sz="3200" dirty="0">
              <a:latin typeface="Courier New"/>
              <a:cs typeface="Courier New"/>
            </a:endParaRP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31</a:t>
            </a:fld>
            <a:endParaRPr lang="en-US"/>
          </a:p>
        </p:txBody>
      </p:sp>
    </p:spTree>
    <p:extLst>
      <p:ext uri="{BB962C8B-B14F-4D97-AF65-F5344CB8AC3E}">
        <p14:creationId xmlns:p14="http://schemas.microsoft.com/office/powerpoint/2010/main" val="901687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Copy columns from a file (</a:t>
            </a:r>
            <a:r>
              <a:rPr lang="en-US" dirty="0" smtClean="0">
                <a:latin typeface="Courier New"/>
                <a:cs typeface="Courier New"/>
              </a:rPr>
              <a:t>cut</a:t>
            </a:r>
            <a:r>
              <a:rPr lang="en-US" dirty="0" smtClean="0"/>
              <a:t>)</a:t>
            </a: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32</a:t>
            </a:fld>
            <a:endParaRPr lang="en-US"/>
          </a:p>
        </p:txBody>
      </p:sp>
    </p:spTree>
    <p:extLst>
      <p:ext uri="{BB962C8B-B14F-4D97-AF65-F5344CB8AC3E}">
        <p14:creationId xmlns:p14="http://schemas.microsoft.com/office/powerpoint/2010/main" val="2019064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Compressed files</a:t>
            </a:r>
            <a:endParaRPr lang="en-US" dirty="0"/>
          </a:p>
        </p:txBody>
      </p:sp>
      <p:sp>
        <p:nvSpPr>
          <p:cNvPr id="3" name="Content Placeholder 2"/>
          <p:cNvSpPr>
            <a:spLocks noGrp="1"/>
          </p:cNvSpPr>
          <p:nvPr>
            <p:ph idx="1"/>
          </p:nvPr>
        </p:nvSpPr>
        <p:spPr/>
        <p:txBody>
          <a:bodyPr/>
          <a:lstStyle/>
          <a:p>
            <a:r>
              <a:rPr lang="en-US" dirty="0" smtClean="0"/>
              <a:t>Sharing large amounts of data is easier in compressed formats</a:t>
            </a:r>
          </a:p>
          <a:p>
            <a:pPr lvl="1"/>
            <a:r>
              <a:rPr lang="en-US" dirty="0" smtClean="0"/>
              <a:t>Reduce the size of the data</a:t>
            </a:r>
          </a:p>
          <a:p>
            <a:endParaRPr lang="en-US" dirty="0"/>
          </a:p>
          <a:p>
            <a:r>
              <a:rPr lang="en-US" dirty="0" smtClean="0"/>
              <a:t>2 most common formats:</a:t>
            </a:r>
          </a:p>
          <a:p>
            <a:pPr lvl="1"/>
            <a:r>
              <a:rPr lang="en-US" dirty="0" smtClean="0"/>
              <a:t>.</a:t>
            </a:r>
            <a:r>
              <a:rPr lang="en-US" dirty="0" err="1" smtClean="0"/>
              <a:t>tar.gz</a:t>
            </a:r>
            <a:endParaRPr lang="en-US" dirty="0" smtClean="0"/>
          </a:p>
          <a:p>
            <a:pPr lvl="2"/>
            <a:r>
              <a:rPr lang="en-US" dirty="0" smtClean="0"/>
              <a:t>To compress : </a:t>
            </a:r>
            <a:r>
              <a:rPr lang="en-US" dirty="0" smtClean="0">
                <a:latin typeface="Courier New" charset="0"/>
                <a:ea typeface="Courier New" charset="0"/>
                <a:cs typeface="Courier New" charset="0"/>
              </a:rPr>
              <a:t>tar –</a:t>
            </a:r>
            <a:r>
              <a:rPr lang="en-US" dirty="0" err="1" smtClean="0">
                <a:latin typeface="Courier New" charset="0"/>
                <a:ea typeface="Courier New" charset="0"/>
                <a:cs typeface="Courier New" charset="0"/>
              </a:rPr>
              <a:t>zcvf</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compressed.tar.gz</a:t>
            </a:r>
            <a:r>
              <a:rPr lang="en-US" dirty="0" smtClean="0">
                <a:latin typeface="Courier New" charset="0"/>
                <a:ea typeface="Courier New" charset="0"/>
                <a:cs typeface="Courier New" charset="0"/>
              </a:rPr>
              <a:t> file1 file2 file3</a:t>
            </a:r>
          </a:p>
          <a:p>
            <a:pPr lvl="2"/>
            <a:r>
              <a:rPr lang="en-US" dirty="0" smtClean="0"/>
              <a:t>To </a:t>
            </a:r>
            <a:r>
              <a:rPr lang="en-US" dirty="0" err="1" smtClean="0"/>
              <a:t>uncompress</a:t>
            </a:r>
            <a:r>
              <a:rPr lang="en-US" dirty="0" smtClean="0"/>
              <a:t> : </a:t>
            </a:r>
            <a:r>
              <a:rPr lang="en-US" dirty="0" smtClean="0">
                <a:latin typeface="Courier New" charset="0"/>
                <a:ea typeface="Courier New" charset="0"/>
                <a:cs typeface="Courier New" charset="0"/>
              </a:rPr>
              <a:t>tar –</a:t>
            </a:r>
            <a:r>
              <a:rPr lang="en-US" dirty="0" err="1" smtClean="0">
                <a:latin typeface="Courier New" charset="0"/>
                <a:ea typeface="Courier New" charset="0"/>
                <a:cs typeface="Courier New" charset="0"/>
              </a:rPr>
              <a:t>zxvf</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compressed.tar.gz</a:t>
            </a:r>
            <a:endParaRPr lang="en-US" dirty="0" smtClean="0">
              <a:latin typeface="Courier New" charset="0"/>
              <a:ea typeface="Courier New" charset="0"/>
              <a:cs typeface="Courier New" charset="0"/>
            </a:endParaRPr>
          </a:p>
          <a:p>
            <a:pPr lvl="1"/>
            <a:r>
              <a:rPr lang="en-US" dirty="0" smtClean="0"/>
              <a:t>.</a:t>
            </a:r>
            <a:r>
              <a:rPr lang="en-US" dirty="0" err="1" smtClean="0"/>
              <a:t>gz</a:t>
            </a:r>
            <a:endParaRPr lang="en-US" dirty="0" smtClean="0"/>
          </a:p>
          <a:p>
            <a:pPr lvl="2"/>
            <a:r>
              <a:rPr lang="en-US" dirty="0" smtClean="0"/>
              <a:t>To compress : </a:t>
            </a:r>
            <a:r>
              <a:rPr lang="en-US" dirty="0" err="1" smtClean="0">
                <a:latin typeface="Courier New" charset="0"/>
                <a:ea typeface="Courier New" charset="0"/>
                <a:cs typeface="Courier New" charset="0"/>
              </a:rPr>
              <a:t>gzip</a:t>
            </a:r>
            <a:r>
              <a:rPr lang="en-US" dirty="0" smtClean="0">
                <a:latin typeface="Courier New" charset="0"/>
                <a:ea typeface="Courier New" charset="0"/>
                <a:cs typeface="Courier New" charset="0"/>
              </a:rPr>
              <a:t> file1</a:t>
            </a:r>
          </a:p>
          <a:p>
            <a:pPr lvl="2"/>
            <a:r>
              <a:rPr lang="en-US" dirty="0" smtClean="0"/>
              <a:t>To </a:t>
            </a:r>
            <a:r>
              <a:rPr lang="en-US" dirty="0" err="1" smtClean="0"/>
              <a:t>uncompress</a:t>
            </a:r>
            <a:r>
              <a:rPr lang="en-US" dirty="0" smtClean="0"/>
              <a:t> : </a:t>
            </a:r>
            <a:r>
              <a:rPr lang="en-US" dirty="0" err="1" smtClean="0">
                <a:latin typeface="Courier New" charset="0"/>
                <a:ea typeface="Courier New" charset="0"/>
                <a:cs typeface="Courier New" charset="0"/>
              </a:rPr>
              <a:t>gunzip</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compressed.gz</a:t>
            </a:r>
            <a:endParaRPr lang="en-US" dirty="0" smtClean="0">
              <a:latin typeface="Courier New" charset="0"/>
              <a:ea typeface="Courier New" charset="0"/>
              <a:cs typeface="Courier New" charset="0"/>
            </a:endParaRPr>
          </a:p>
          <a:p>
            <a:endParaRPr lang="en-US" dirty="0"/>
          </a:p>
          <a:p>
            <a:endParaRPr lang="en-US" dirty="0"/>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9610F260-CBEB-9443-8314-74D0579FA2A2}" type="slidenum">
              <a:rPr lang="en-US" smtClean="0"/>
              <a:t>33</a:t>
            </a:fld>
            <a:endParaRPr lang="en-US"/>
          </a:p>
        </p:txBody>
      </p:sp>
    </p:spTree>
    <p:extLst>
      <p:ext uri="{BB962C8B-B14F-4D97-AF65-F5344CB8AC3E}">
        <p14:creationId xmlns:p14="http://schemas.microsoft.com/office/powerpoint/2010/main" val="1360923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Compress and </a:t>
            </a:r>
            <a:r>
              <a:rPr lang="en-US" dirty="0" err="1" smtClean="0"/>
              <a:t>uncompress</a:t>
            </a:r>
            <a:r>
              <a:rPr lang="en-US" dirty="0" smtClean="0"/>
              <a:t> files (</a:t>
            </a:r>
            <a:r>
              <a:rPr lang="en-US" dirty="0" smtClean="0">
                <a:latin typeface="Courier New"/>
                <a:cs typeface="Courier New"/>
              </a:rPr>
              <a:t>tar</a:t>
            </a:r>
            <a:r>
              <a:rPr lang="en-US" dirty="0" smtClean="0"/>
              <a:t>)</a:t>
            </a: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34</a:t>
            </a:fld>
            <a:endParaRPr lang="en-US"/>
          </a:p>
        </p:txBody>
      </p:sp>
    </p:spTree>
    <p:extLst>
      <p:ext uri="{BB962C8B-B14F-4D97-AF65-F5344CB8AC3E}">
        <p14:creationId xmlns:p14="http://schemas.microsoft.com/office/powerpoint/2010/main" val="10519032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jobs</a:t>
            </a:r>
            <a:endParaRPr lang="en-US" dirty="0"/>
          </a:p>
        </p:txBody>
      </p:sp>
      <p:sp>
        <p:nvSpPr>
          <p:cNvPr id="3" name="Content Placeholder 2"/>
          <p:cNvSpPr>
            <a:spLocks noGrp="1"/>
          </p:cNvSpPr>
          <p:nvPr>
            <p:ph idx="1"/>
          </p:nvPr>
        </p:nvSpPr>
        <p:spPr/>
        <p:txBody>
          <a:bodyPr/>
          <a:lstStyle/>
          <a:p>
            <a:r>
              <a:rPr lang="en-US" dirty="0" smtClean="0"/>
              <a:t>Typos occur – how to get the prompt back and stop a process from running</a:t>
            </a:r>
          </a:p>
          <a:p>
            <a:endParaRPr lang="en-US" dirty="0" smtClean="0"/>
          </a:p>
          <a:p>
            <a:r>
              <a:rPr lang="en-US" dirty="0" smtClean="0">
                <a:latin typeface="Courier New" charset="0"/>
                <a:ea typeface="Courier New" charset="0"/>
                <a:cs typeface="Courier New" charset="0"/>
              </a:rPr>
              <a:t>Control + C </a:t>
            </a:r>
            <a:r>
              <a:rPr lang="en-US" dirty="0" smtClean="0">
                <a:latin typeface="Courier New" charset="0"/>
                <a:ea typeface="Courier New" charset="0"/>
                <a:cs typeface="Courier New" charset="0"/>
                <a:sym typeface="Wingdings"/>
              </a:rPr>
              <a:t> Kill process</a:t>
            </a:r>
          </a:p>
          <a:p>
            <a:r>
              <a:rPr lang="en-US" dirty="0" smtClean="0">
                <a:latin typeface="Courier New" charset="0"/>
                <a:ea typeface="Courier New" charset="0"/>
                <a:cs typeface="Courier New" charset="0"/>
                <a:sym typeface="Wingdings"/>
              </a:rPr>
              <a:t>Control + Z </a:t>
            </a:r>
            <a:r>
              <a:rPr lang="en-US" dirty="0" smtClean="0">
                <a:sym typeface="Wingdings"/>
              </a:rPr>
              <a:t> Suspend process</a:t>
            </a:r>
          </a:p>
          <a:p>
            <a:endParaRPr lang="en-US" dirty="0">
              <a:sym typeface="Wingdings"/>
            </a:endParaRPr>
          </a:p>
          <a:p>
            <a:r>
              <a:rPr lang="en-US" dirty="0">
                <a:latin typeface="Courier New" charset="0"/>
                <a:ea typeface="Courier New" charset="0"/>
                <a:cs typeface="Courier New" charset="0"/>
                <a:sym typeface="Wingdings"/>
              </a:rPr>
              <a:t>j</a:t>
            </a:r>
            <a:r>
              <a:rPr lang="en-US" dirty="0" smtClean="0">
                <a:latin typeface="Courier New" charset="0"/>
                <a:ea typeface="Courier New" charset="0"/>
                <a:cs typeface="Courier New" charset="0"/>
                <a:sym typeface="Wingdings"/>
              </a:rPr>
              <a:t>obs</a:t>
            </a:r>
            <a:r>
              <a:rPr lang="en-US" dirty="0" smtClean="0">
                <a:sym typeface="Wingdings"/>
              </a:rPr>
              <a:t>  list currently running jobs</a:t>
            </a:r>
          </a:p>
          <a:p>
            <a:r>
              <a:rPr lang="en-US" dirty="0" smtClean="0">
                <a:latin typeface="Courier New" charset="0"/>
                <a:ea typeface="Courier New" charset="0"/>
                <a:cs typeface="Courier New" charset="0"/>
                <a:sym typeface="Wingdings"/>
              </a:rPr>
              <a:t>kill %</a:t>
            </a:r>
            <a:r>
              <a:rPr lang="en-US" dirty="0" err="1" smtClean="0">
                <a:latin typeface="Courier New" charset="0"/>
                <a:ea typeface="Courier New" charset="0"/>
                <a:cs typeface="Courier New" charset="0"/>
                <a:sym typeface="Wingdings"/>
              </a:rPr>
              <a:t>job_num</a:t>
            </a:r>
            <a:r>
              <a:rPr lang="en-US" dirty="0" smtClean="0">
                <a:latin typeface="Courier New" charset="0"/>
                <a:ea typeface="Courier New" charset="0"/>
                <a:cs typeface="Courier New" charset="0"/>
                <a:sym typeface="Wingdings"/>
              </a:rPr>
              <a:t> </a:t>
            </a:r>
            <a:r>
              <a:rPr lang="en-US" dirty="0" smtClean="0">
                <a:sym typeface="Wingdings"/>
              </a:rPr>
              <a:t> Stop/Kill a job</a:t>
            </a:r>
            <a:endParaRPr lang="en-US" dirty="0"/>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9610F260-CBEB-9443-8314-74D0579FA2A2}" type="slidenum">
              <a:rPr lang="en-US" smtClean="0"/>
              <a:t>35</a:t>
            </a:fld>
            <a:endParaRPr lang="en-US"/>
          </a:p>
        </p:txBody>
      </p:sp>
    </p:spTree>
    <p:extLst>
      <p:ext uri="{BB962C8B-B14F-4D97-AF65-F5344CB8AC3E}">
        <p14:creationId xmlns:p14="http://schemas.microsoft.com/office/powerpoint/2010/main" val="1461473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Kill jobs</a:t>
            </a: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36</a:t>
            </a:fld>
            <a:endParaRPr lang="en-US"/>
          </a:p>
        </p:txBody>
      </p:sp>
    </p:spTree>
    <p:extLst>
      <p:ext uri="{BB962C8B-B14F-4D97-AF65-F5344CB8AC3E}">
        <p14:creationId xmlns:p14="http://schemas.microsoft.com/office/powerpoint/2010/main" val="10527930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stuff from the web	</a:t>
            </a:r>
            <a:endParaRPr lang="en-US" dirty="0"/>
          </a:p>
        </p:txBody>
      </p:sp>
      <p:sp>
        <p:nvSpPr>
          <p:cNvPr id="3" name="Content Placeholder 2"/>
          <p:cNvSpPr>
            <a:spLocks noGrp="1"/>
          </p:cNvSpPr>
          <p:nvPr>
            <p:ph idx="1"/>
          </p:nvPr>
        </p:nvSpPr>
        <p:spPr/>
        <p:txBody>
          <a:bodyPr/>
          <a:lstStyle/>
          <a:p>
            <a:r>
              <a:rPr lang="en-US" dirty="0" smtClean="0">
                <a:ea typeface="Courier New" charset="0"/>
                <a:cs typeface="Courier New" charset="0"/>
              </a:rPr>
              <a:t>Useful to directly download data from the web onto a remote HPC</a:t>
            </a:r>
          </a:p>
          <a:p>
            <a:endParaRPr lang="en-US" dirty="0" smtClean="0">
              <a:latin typeface="Courier New" charset="0"/>
              <a:ea typeface="Courier New" charset="0"/>
              <a:cs typeface="Courier New" charset="0"/>
            </a:endParaRPr>
          </a:p>
          <a:p>
            <a:r>
              <a:rPr lang="en-US" dirty="0" err="1" smtClean="0">
                <a:latin typeface="Courier New" charset="0"/>
                <a:ea typeface="Courier New" charset="0"/>
                <a:cs typeface="Courier New" charset="0"/>
              </a:rPr>
              <a:t>wget</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web_link</a:t>
            </a:r>
            <a:endParaRPr lang="en-US" dirty="0">
              <a:latin typeface="Courier New" charset="0"/>
              <a:ea typeface="Courier New" charset="0"/>
              <a:cs typeface="Courier New" charset="0"/>
            </a:endParaRPr>
          </a:p>
          <a:p>
            <a:endParaRPr lang="en-US" dirty="0"/>
          </a:p>
          <a:p>
            <a:r>
              <a:rPr lang="en-US" dirty="0" err="1" smtClean="0"/>
              <a:t>Usefule</a:t>
            </a:r>
            <a:r>
              <a:rPr lang="en-US" dirty="0" smtClean="0"/>
              <a:t> options:</a:t>
            </a:r>
          </a:p>
          <a:p>
            <a:pPr lvl="1"/>
            <a:r>
              <a:rPr lang="en-US" dirty="0" smtClean="0">
                <a:latin typeface="Courier New" charset="0"/>
                <a:ea typeface="Courier New" charset="0"/>
                <a:cs typeface="Courier New" charset="0"/>
              </a:rPr>
              <a:t>-c </a:t>
            </a:r>
            <a:r>
              <a:rPr lang="en-US" dirty="0" smtClean="0">
                <a:sym typeface="Wingdings"/>
              </a:rPr>
              <a:t> continue an incomplete download</a:t>
            </a:r>
          </a:p>
          <a:p>
            <a:pPr lvl="1"/>
            <a:r>
              <a:rPr lang="en-US" dirty="0" smtClean="0">
                <a:latin typeface="Courier New" charset="0"/>
                <a:ea typeface="Courier New" charset="0"/>
                <a:cs typeface="Courier New" charset="0"/>
                <a:sym typeface="Wingdings"/>
              </a:rPr>
              <a:t>-b </a:t>
            </a:r>
            <a:r>
              <a:rPr lang="en-US" dirty="0" smtClean="0">
                <a:sym typeface="Wingdings"/>
              </a:rPr>
              <a:t> download in the background</a:t>
            </a:r>
          </a:p>
          <a:p>
            <a:pPr lvl="1"/>
            <a:endParaRPr lang="en-US" dirty="0" smtClean="0">
              <a:sym typeface="Wingdings"/>
            </a:endParaRPr>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9610F260-CBEB-9443-8314-74D0579FA2A2}" type="slidenum">
              <a:rPr lang="en-US" smtClean="0"/>
              <a:t>37</a:t>
            </a:fld>
            <a:endParaRPr lang="en-US"/>
          </a:p>
        </p:txBody>
      </p:sp>
    </p:spTree>
    <p:extLst>
      <p:ext uri="{BB962C8B-B14F-4D97-AF65-F5344CB8AC3E}">
        <p14:creationId xmlns:p14="http://schemas.microsoft.com/office/powerpoint/2010/main" val="1954148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Get data from ENSEMBL </a:t>
            </a: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38</a:t>
            </a:fld>
            <a:endParaRPr lang="en-US"/>
          </a:p>
        </p:txBody>
      </p:sp>
    </p:spTree>
    <p:extLst>
      <p:ext uri="{BB962C8B-B14F-4D97-AF65-F5344CB8AC3E}">
        <p14:creationId xmlns:p14="http://schemas.microsoft.com/office/powerpoint/2010/main" val="811707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Wrapping Up</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39</a:t>
            </a:fld>
            <a:endParaRPr lang="en-US"/>
          </a:p>
        </p:txBody>
      </p:sp>
    </p:spTree>
    <p:extLst>
      <p:ext uri="{BB962C8B-B14F-4D97-AF65-F5344CB8AC3E}">
        <p14:creationId xmlns:p14="http://schemas.microsoft.com/office/powerpoint/2010/main" val="161647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files in directory</a:t>
            </a:r>
            <a:endParaRPr lang="en-US" dirty="0"/>
          </a:p>
        </p:txBody>
      </p:sp>
      <p:sp>
        <p:nvSpPr>
          <p:cNvPr id="3" name="Content Placeholder 2"/>
          <p:cNvSpPr>
            <a:spLocks noGrp="1"/>
          </p:cNvSpPr>
          <p:nvPr>
            <p:ph idx="1"/>
          </p:nvPr>
        </p:nvSpPr>
        <p:spPr>
          <a:xfrm>
            <a:off x="838200" y="1595535"/>
            <a:ext cx="10515600" cy="4581428"/>
          </a:xfrm>
        </p:spPr>
        <p:txBody>
          <a:bodyPr>
            <a:normAutofit/>
          </a:bodyPr>
          <a:lstStyle/>
          <a:p>
            <a:r>
              <a:rPr lang="en-US" dirty="0">
                <a:latin typeface="Courier New" charset="0"/>
                <a:ea typeface="Courier New" charset="0"/>
                <a:cs typeface="Courier New" charset="0"/>
              </a:rPr>
              <a:t>l</a:t>
            </a:r>
            <a:r>
              <a:rPr lang="en-US" dirty="0" smtClean="0">
                <a:latin typeface="Courier New" charset="0"/>
                <a:ea typeface="Courier New" charset="0"/>
                <a:cs typeface="Courier New" charset="0"/>
              </a:rPr>
              <a:t>s</a:t>
            </a:r>
            <a:r>
              <a:rPr lang="en-US" dirty="0" smtClean="0"/>
              <a:t> </a:t>
            </a:r>
            <a:r>
              <a:rPr lang="en-US" dirty="0" smtClean="0">
                <a:sym typeface="Wingdings"/>
              </a:rPr>
              <a:t> list directory contents </a:t>
            </a:r>
          </a:p>
          <a:p>
            <a:endParaRPr lang="en-US" dirty="0">
              <a:sym typeface="Wingdings"/>
            </a:endParaRPr>
          </a:p>
          <a:p>
            <a:r>
              <a:rPr lang="en-US" dirty="0" smtClean="0">
                <a:sym typeface="Wingdings"/>
              </a:rPr>
              <a:t>Has useful options</a:t>
            </a:r>
          </a:p>
          <a:p>
            <a:pPr lvl="1"/>
            <a:r>
              <a:rPr lang="en-US" dirty="0" smtClean="0">
                <a:sym typeface="Wingdings"/>
              </a:rPr>
              <a:t>-a  all</a:t>
            </a:r>
          </a:p>
          <a:p>
            <a:pPr lvl="1"/>
            <a:r>
              <a:rPr lang="en-US" dirty="0" smtClean="0">
                <a:sym typeface="Wingdings"/>
              </a:rPr>
              <a:t>-l  long format</a:t>
            </a:r>
          </a:p>
          <a:p>
            <a:pPr lvl="1"/>
            <a:r>
              <a:rPr lang="en-US" dirty="0" smtClean="0">
                <a:sym typeface="Wingdings"/>
              </a:rPr>
              <a:t>-t  sort by time modification</a:t>
            </a:r>
          </a:p>
          <a:p>
            <a:pPr lvl="1"/>
            <a:r>
              <a:rPr lang="en-US" dirty="0" smtClean="0">
                <a:sym typeface="Wingdings"/>
              </a:rPr>
              <a:t>-h  print files sizes in human readable format</a:t>
            </a:r>
          </a:p>
          <a:p>
            <a:pPr lvl="1"/>
            <a:r>
              <a:rPr lang="en-US" dirty="0" smtClean="0">
                <a:sym typeface="Wingdings"/>
              </a:rPr>
              <a:t>-F  add a trailing </a:t>
            </a:r>
            <a:r>
              <a:rPr lang="en-US" b="1" dirty="0" smtClean="0">
                <a:sym typeface="Wingdings"/>
              </a:rPr>
              <a:t>/</a:t>
            </a:r>
            <a:r>
              <a:rPr lang="en-US" dirty="0" smtClean="0">
                <a:sym typeface="Wingdings"/>
              </a:rPr>
              <a:t> to directories</a:t>
            </a:r>
          </a:p>
          <a:p>
            <a:pPr lvl="1"/>
            <a:endParaRPr lang="en-US" dirty="0" smtClean="0">
              <a:sym typeface="Wingdings"/>
            </a:endParaRPr>
          </a:p>
          <a:p>
            <a:r>
              <a:rPr lang="en-US" dirty="0" smtClean="0">
                <a:sym typeface="Wingdings"/>
              </a:rPr>
              <a:t>Does not need to have an argument </a:t>
            </a:r>
            <a:endParaRPr lang="en-US" dirty="0">
              <a:sym typeface="Wingdings"/>
            </a:endParaRPr>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4</a:t>
            </a:fld>
            <a:endParaRPr lang="en-US"/>
          </a:p>
        </p:txBody>
      </p:sp>
    </p:spTree>
    <p:extLst>
      <p:ext uri="{BB962C8B-B14F-4D97-AF65-F5344CB8AC3E}">
        <p14:creationId xmlns:p14="http://schemas.microsoft.com/office/powerpoint/2010/main" val="1064170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UNIX Commands</a:t>
            </a:r>
            <a:endParaRPr lang="en-US" dirty="0"/>
          </a:p>
        </p:txBody>
      </p:sp>
      <p:sp>
        <p:nvSpPr>
          <p:cNvPr id="3" name="Content Placeholder 2"/>
          <p:cNvSpPr>
            <a:spLocks noGrp="1"/>
          </p:cNvSpPr>
          <p:nvPr>
            <p:ph sz="half" idx="1"/>
          </p:nvPr>
        </p:nvSpPr>
        <p:spPr>
          <a:xfrm>
            <a:off x="237067" y="1825625"/>
            <a:ext cx="5782733" cy="4351338"/>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r>
              <a:rPr lang="en-US" dirty="0" smtClean="0">
                <a:solidFill>
                  <a:srgbClr val="FF0000"/>
                </a:solidFill>
                <a:latin typeface="Courier New"/>
                <a:cs typeface="Courier New"/>
              </a:rPr>
              <a:t>cd</a:t>
            </a:r>
            <a:r>
              <a:rPr lang="en-US" dirty="0" smtClean="0">
                <a:solidFill>
                  <a:srgbClr val="FF0000"/>
                </a:solidFill>
              </a:rPr>
              <a:t> </a:t>
            </a:r>
            <a:r>
              <a:rPr lang="en-US" dirty="0" smtClean="0"/>
              <a:t>= change directory</a:t>
            </a:r>
          </a:p>
          <a:p>
            <a:pPr lvl="1"/>
            <a:r>
              <a:rPr lang="en-US" dirty="0"/>
              <a:t>T</a:t>
            </a:r>
            <a:r>
              <a:rPr lang="en-US" dirty="0" smtClean="0"/>
              <a:t>ake you to a different place within the filesystem.  It is the command you use to move about.</a:t>
            </a:r>
          </a:p>
          <a:p>
            <a:r>
              <a:rPr lang="en-US" dirty="0" smtClean="0">
                <a:solidFill>
                  <a:srgbClr val="FF0000"/>
                </a:solidFill>
                <a:latin typeface="Courier New" charset="0"/>
                <a:ea typeface="Courier New" charset="0"/>
                <a:cs typeface="Courier New" charset="0"/>
              </a:rPr>
              <a:t>ls</a:t>
            </a:r>
            <a:r>
              <a:rPr lang="en-US" dirty="0" smtClean="0">
                <a:solidFill>
                  <a:schemeClr val="tx1"/>
                </a:solidFill>
                <a:cs typeface="Courier New"/>
              </a:rPr>
              <a:t> = list contents of directory</a:t>
            </a:r>
          </a:p>
          <a:p>
            <a:r>
              <a:rPr lang="en-US" dirty="0" err="1" smtClean="0">
                <a:solidFill>
                  <a:srgbClr val="FF0000"/>
                </a:solidFill>
                <a:latin typeface="Courier New"/>
                <a:cs typeface="Courier New"/>
              </a:rPr>
              <a:t>cp</a:t>
            </a:r>
            <a:r>
              <a:rPr lang="en-US" dirty="0" smtClean="0">
                <a:solidFill>
                  <a:srgbClr val="FF0000"/>
                </a:solidFill>
              </a:rPr>
              <a:t> </a:t>
            </a:r>
            <a:r>
              <a:rPr lang="en-US" dirty="0" smtClean="0"/>
              <a:t>= copy </a:t>
            </a:r>
          </a:p>
          <a:p>
            <a:pPr lvl="1"/>
            <a:r>
              <a:rPr lang="en-US" dirty="0" smtClean="0"/>
              <a:t>copy files or whole directories to another location </a:t>
            </a:r>
          </a:p>
          <a:p>
            <a:pPr lvl="1"/>
            <a:r>
              <a:rPr lang="en-US" dirty="0" smtClean="0"/>
              <a:t>finish with </a:t>
            </a:r>
            <a:r>
              <a:rPr lang="en-US" b="1" u="sng" dirty="0" smtClean="0"/>
              <a:t>2 </a:t>
            </a:r>
            <a:r>
              <a:rPr lang="en-US" dirty="0" smtClean="0"/>
              <a:t>copies</a:t>
            </a:r>
          </a:p>
          <a:p>
            <a:pPr marL="457200" lvl="1" indent="0">
              <a:buNone/>
            </a:pPr>
            <a:r>
              <a:rPr lang="en-US" dirty="0">
                <a:latin typeface="Courier New"/>
                <a:cs typeface="Courier New"/>
              </a:rPr>
              <a:t>	</a:t>
            </a:r>
            <a:r>
              <a:rPr lang="en-US" sz="2600" dirty="0" err="1" smtClean="0">
                <a:latin typeface="Courier New"/>
                <a:cs typeface="Courier New"/>
              </a:rPr>
              <a:t>cp</a:t>
            </a:r>
            <a:r>
              <a:rPr lang="en-US" sz="2600" dirty="0" smtClean="0">
                <a:latin typeface="Courier New"/>
                <a:cs typeface="Courier New"/>
              </a:rPr>
              <a:t> </a:t>
            </a:r>
            <a:r>
              <a:rPr lang="en-US" sz="2600" dirty="0" err="1" smtClean="0">
                <a:latin typeface="Courier New"/>
                <a:cs typeface="Courier New"/>
              </a:rPr>
              <a:t>myFile.txt</a:t>
            </a:r>
            <a:r>
              <a:rPr lang="en-US" sz="2600" dirty="0" smtClean="0">
                <a:latin typeface="Courier New"/>
                <a:cs typeface="Courier New"/>
              </a:rPr>
              <a:t> </a:t>
            </a:r>
            <a:r>
              <a:rPr lang="en-US" sz="2600" dirty="0" err="1" smtClean="0">
                <a:latin typeface="Courier New"/>
                <a:cs typeface="Courier New"/>
              </a:rPr>
              <a:t>copyOfMyFiles.txt</a:t>
            </a:r>
            <a:endParaRPr lang="en-US" sz="2000" dirty="0">
              <a:latin typeface="Courier New"/>
              <a:cs typeface="Courier New"/>
            </a:endParaRPr>
          </a:p>
          <a:p>
            <a:r>
              <a:rPr lang="en-US" dirty="0" smtClean="0">
                <a:solidFill>
                  <a:srgbClr val="FF0000"/>
                </a:solidFill>
                <a:latin typeface="Courier New"/>
                <a:cs typeface="Courier New"/>
              </a:rPr>
              <a:t>mv</a:t>
            </a:r>
            <a:r>
              <a:rPr lang="en-US" dirty="0" smtClean="0">
                <a:solidFill>
                  <a:srgbClr val="FF0000"/>
                </a:solidFill>
              </a:rPr>
              <a:t> </a:t>
            </a:r>
            <a:r>
              <a:rPr lang="en-US" dirty="0" smtClean="0"/>
              <a:t>=move</a:t>
            </a:r>
          </a:p>
          <a:p>
            <a:pPr lvl="1"/>
            <a:r>
              <a:rPr lang="en-US" dirty="0" smtClean="0"/>
              <a:t>move files or whole directories to another location </a:t>
            </a:r>
          </a:p>
          <a:p>
            <a:pPr lvl="1"/>
            <a:r>
              <a:rPr lang="en-US" dirty="0" smtClean="0"/>
              <a:t>finish with </a:t>
            </a:r>
            <a:r>
              <a:rPr lang="en-US" b="1" u="sng" dirty="0" smtClean="0"/>
              <a:t>1</a:t>
            </a:r>
            <a:r>
              <a:rPr lang="en-US" dirty="0" smtClean="0"/>
              <a:t> copy  </a:t>
            </a:r>
          </a:p>
          <a:p>
            <a:pPr lvl="1"/>
            <a:r>
              <a:rPr lang="en-US" dirty="0" smtClean="0"/>
              <a:t>rename a file or directory </a:t>
            </a:r>
          </a:p>
          <a:p>
            <a:pPr marL="457200" lvl="1" indent="0">
              <a:buNone/>
            </a:pPr>
            <a:r>
              <a:rPr lang="en-US" dirty="0" smtClean="0">
                <a:latin typeface="Courier New"/>
                <a:cs typeface="Courier New"/>
              </a:rPr>
              <a:t>	</a:t>
            </a:r>
            <a:r>
              <a:rPr lang="en-US" sz="2600" dirty="0" smtClean="0">
                <a:latin typeface="Courier New"/>
                <a:cs typeface="Courier New"/>
              </a:rPr>
              <a:t>mv </a:t>
            </a:r>
            <a:r>
              <a:rPr lang="en-US" sz="2600" dirty="0" err="1" smtClean="0">
                <a:latin typeface="Courier New"/>
                <a:cs typeface="Courier New"/>
              </a:rPr>
              <a:t>myFile.txt</a:t>
            </a:r>
            <a:r>
              <a:rPr lang="en-US" sz="2600" dirty="0" smtClean="0">
                <a:latin typeface="Courier New"/>
                <a:cs typeface="Courier New"/>
              </a:rPr>
              <a:t> </a:t>
            </a:r>
            <a:r>
              <a:rPr lang="en-US" sz="2600" dirty="0" err="1" smtClean="0">
                <a:latin typeface="Courier New"/>
                <a:cs typeface="Courier New"/>
              </a:rPr>
              <a:t>copyOfMyFiles.txt</a:t>
            </a:r>
            <a:endParaRPr lang="en-US" sz="2600" dirty="0" smtClean="0">
              <a:latin typeface="Courier New"/>
              <a:cs typeface="Courier New"/>
            </a:endParaRPr>
          </a:p>
          <a:p>
            <a:r>
              <a:rPr lang="en-US" dirty="0" smtClean="0">
                <a:solidFill>
                  <a:srgbClr val="FF0000"/>
                </a:solidFill>
                <a:latin typeface="Courier New"/>
                <a:cs typeface="Courier New"/>
              </a:rPr>
              <a:t>grep</a:t>
            </a:r>
            <a:r>
              <a:rPr lang="en-US" dirty="0" smtClean="0">
                <a:solidFill>
                  <a:srgbClr val="FF0000"/>
                </a:solidFill>
              </a:rPr>
              <a:t> </a:t>
            </a:r>
            <a:r>
              <a:rPr lang="en-US" dirty="0" smtClean="0"/>
              <a:t>= global regular expression print  -- search for a word in a file</a:t>
            </a:r>
          </a:p>
          <a:p>
            <a:r>
              <a:rPr lang="en-US" dirty="0" smtClean="0">
                <a:solidFill>
                  <a:srgbClr val="FF0000"/>
                </a:solidFill>
                <a:latin typeface="Courier New" charset="0"/>
                <a:ea typeface="Courier New" charset="0"/>
                <a:cs typeface="Courier New" charset="0"/>
              </a:rPr>
              <a:t>tar</a:t>
            </a:r>
            <a:r>
              <a:rPr lang="en-US" dirty="0" smtClean="0"/>
              <a:t> = compress and </a:t>
            </a:r>
            <a:r>
              <a:rPr lang="en-US" dirty="0" err="1" smtClean="0"/>
              <a:t>uncompress</a:t>
            </a:r>
            <a:r>
              <a:rPr lang="en-US" dirty="0" smtClean="0"/>
              <a:t> files</a:t>
            </a:r>
          </a:p>
        </p:txBody>
      </p:sp>
      <p:sp>
        <p:nvSpPr>
          <p:cNvPr id="4" name="Content Placeholder 3"/>
          <p:cNvSpPr>
            <a:spLocks noGrp="1"/>
          </p:cNvSpPr>
          <p:nvPr>
            <p:ph sz="half" idx="2"/>
          </p:nvPr>
        </p:nvSpPr>
        <p:spPr>
          <a:xfrm>
            <a:off x="6172199" y="1825625"/>
            <a:ext cx="5748867" cy="4351338"/>
          </a:xfrm>
        </p:spPr>
        <p:style>
          <a:lnRef idx="2">
            <a:schemeClr val="accent1"/>
          </a:lnRef>
          <a:fillRef idx="1">
            <a:schemeClr val="lt1"/>
          </a:fillRef>
          <a:effectRef idx="0">
            <a:schemeClr val="accent1"/>
          </a:effectRef>
          <a:fontRef idx="minor">
            <a:schemeClr val="dk1"/>
          </a:fontRef>
        </p:style>
        <p:txBody>
          <a:bodyPr>
            <a:noAutofit/>
          </a:bodyPr>
          <a:lstStyle/>
          <a:p>
            <a:r>
              <a:rPr lang="en-US" sz="2000" dirty="0" err="1" smtClean="0">
                <a:solidFill>
                  <a:srgbClr val="FF0000"/>
                </a:solidFill>
                <a:latin typeface="Courier New"/>
                <a:cs typeface="Courier New"/>
              </a:rPr>
              <a:t>mkdir</a:t>
            </a:r>
            <a:r>
              <a:rPr lang="en-US" sz="2000" dirty="0" smtClean="0">
                <a:solidFill>
                  <a:srgbClr val="FF0000"/>
                </a:solidFill>
              </a:rPr>
              <a:t> </a:t>
            </a:r>
            <a:r>
              <a:rPr lang="en-US" sz="2000" dirty="0" smtClean="0"/>
              <a:t>= make new directory</a:t>
            </a:r>
          </a:p>
          <a:p>
            <a:pPr marL="457200" lvl="1" indent="0">
              <a:buNone/>
            </a:pPr>
            <a:r>
              <a:rPr lang="en-US" sz="1600" dirty="0" smtClean="0">
                <a:latin typeface="Courier New"/>
                <a:cs typeface="Courier New"/>
              </a:rPr>
              <a:t>	</a:t>
            </a:r>
            <a:r>
              <a:rPr lang="en-US" sz="1600" dirty="0" err="1" smtClean="0">
                <a:latin typeface="Courier New"/>
                <a:cs typeface="Courier New"/>
              </a:rPr>
              <a:t>mkdir</a:t>
            </a:r>
            <a:r>
              <a:rPr lang="en-US" sz="1600" dirty="0" smtClean="0">
                <a:latin typeface="Courier New"/>
                <a:cs typeface="Courier New"/>
              </a:rPr>
              <a:t> </a:t>
            </a:r>
            <a:r>
              <a:rPr lang="en-US" sz="1600" dirty="0" err="1" smtClean="0">
                <a:latin typeface="Courier New"/>
                <a:cs typeface="Courier New"/>
              </a:rPr>
              <a:t>newDirectory</a:t>
            </a:r>
            <a:endParaRPr lang="en-US" sz="1600" dirty="0" smtClean="0">
              <a:latin typeface="Courier New"/>
              <a:cs typeface="Courier New"/>
            </a:endParaRPr>
          </a:p>
          <a:p>
            <a:r>
              <a:rPr lang="en-US" sz="2000" dirty="0" smtClean="0">
                <a:solidFill>
                  <a:srgbClr val="FF0000"/>
                </a:solidFill>
                <a:latin typeface="Courier New"/>
                <a:cs typeface="Courier New"/>
              </a:rPr>
              <a:t>more </a:t>
            </a:r>
            <a:r>
              <a:rPr lang="en-US" sz="2000" dirty="0" smtClean="0">
                <a:cs typeface="Courier New"/>
              </a:rPr>
              <a:t>= read/look at file</a:t>
            </a:r>
          </a:p>
          <a:p>
            <a:r>
              <a:rPr lang="en-US" sz="2000" dirty="0" smtClean="0">
                <a:solidFill>
                  <a:srgbClr val="FF0000"/>
                </a:solidFill>
                <a:latin typeface="Courier New"/>
                <a:cs typeface="Courier New"/>
              </a:rPr>
              <a:t>head</a:t>
            </a:r>
            <a:r>
              <a:rPr lang="en-US" sz="2000" dirty="0" smtClean="0">
                <a:latin typeface="Courier New"/>
                <a:cs typeface="Courier New"/>
              </a:rPr>
              <a:t> </a:t>
            </a:r>
            <a:r>
              <a:rPr lang="en-US" sz="2000" dirty="0" smtClean="0">
                <a:cs typeface="Courier New"/>
              </a:rPr>
              <a:t>= look at top of file (default is 10 rows)</a:t>
            </a:r>
          </a:p>
          <a:p>
            <a:r>
              <a:rPr lang="en-US" sz="2000" dirty="0" smtClean="0">
                <a:solidFill>
                  <a:srgbClr val="FF0000"/>
                </a:solidFill>
                <a:latin typeface="Courier New"/>
                <a:cs typeface="Courier New"/>
              </a:rPr>
              <a:t>tail</a:t>
            </a:r>
            <a:r>
              <a:rPr lang="en-US" sz="2000" dirty="0" smtClean="0">
                <a:latin typeface="Courier New"/>
                <a:cs typeface="Courier New"/>
              </a:rPr>
              <a:t> </a:t>
            </a:r>
            <a:r>
              <a:rPr lang="en-US" sz="2000" dirty="0" smtClean="0">
                <a:cs typeface="Courier New"/>
              </a:rPr>
              <a:t>= look at bottom of file (default is 10 rows)</a:t>
            </a:r>
          </a:p>
          <a:p>
            <a:r>
              <a:rPr lang="en-US" sz="2000" dirty="0" err="1" smtClean="0">
                <a:solidFill>
                  <a:srgbClr val="FF0000"/>
                </a:solidFill>
                <a:latin typeface="Courier New"/>
                <a:cs typeface="Courier New"/>
              </a:rPr>
              <a:t>wc</a:t>
            </a:r>
            <a:r>
              <a:rPr lang="en-US" sz="2000" dirty="0" smtClean="0">
                <a:solidFill>
                  <a:srgbClr val="FF0000"/>
                </a:solidFill>
              </a:rPr>
              <a:t> </a:t>
            </a:r>
            <a:r>
              <a:rPr lang="en-US" sz="2000" dirty="0" smtClean="0"/>
              <a:t>= word count --  count characters</a:t>
            </a:r>
          </a:p>
          <a:p>
            <a:r>
              <a:rPr lang="en-US" sz="2000" dirty="0" smtClean="0">
                <a:solidFill>
                  <a:srgbClr val="FF0000"/>
                </a:solidFill>
                <a:latin typeface="Courier New"/>
                <a:cs typeface="Courier New"/>
              </a:rPr>
              <a:t>sort</a:t>
            </a:r>
            <a:r>
              <a:rPr lang="en-US" sz="2000" dirty="0" smtClean="0">
                <a:solidFill>
                  <a:srgbClr val="FF0000"/>
                </a:solidFill>
              </a:rPr>
              <a:t> </a:t>
            </a:r>
            <a:r>
              <a:rPr lang="en-US" sz="2000" dirty="0" smtClean="0"/>
              <a:t>= sort a file on a column </a:t>
            </a:r>
          </a:p>
          <a:p>
            <a:pPr lvl="1"/>
            <a:r>
              <a:rPr lang="en-US" sz="1600" dirty="0" smtClean="0"/>
              <a:t>either numerically or alphabetically</a:t>
            </a:r>
          </a:p>
          <a:p>
            <a:pPr marL="457200" lvl="1" indent="0">
              <a:buNone/>
            </a:pPr>
            <a:r>
              <a:rPr lang="en-US" sz="1600" dirty="0" smtClean="0">
                <a:latin typeface="Courier New"/>
                <a:cs typeface="Courier New"/>
              </a:rPr>
              <a:t>	sort –k 2,2 </a:t>
            </a:r>
            <a:r>
              <a:rPr lang="en-US" sz="1600" dirty="0" err="1" smtClean="0">
                <a:latin typeface="Courier New"/>
                <a:cs typeface="Courier New"/>
              </a:rPr>
              <a:t>myFile.txt</a:t>
            </a:r>
            <a:endParaRPr lang="en-US" sz="1600" dirty="0" smtClean="0">
              <a:latin typeface="Courier New"/>
              <a:cs typeface="Courier New"/>
            </a:endParaRPr>
          </a:p>
          <a:p>
            <a:r>
              <a:rPr lang="en-US" sz="2000" dirty="0" smtClean="0">
                <a:solidFill>
                  <a:srgbClr val="FF0000"/>
                </a:solidFill>
                <a:latin typeface="Courier New"/>
                <a:cs typeface="Courier New"/>
              </a:rPr>
              <a:t>cut</a:t>
            </a:r>
            <a:r>
              <a:rPr lang="en-US" sz="2000" dirty="0" smtClean="0">
                <a:solidFill>
                  <a:srgbClr val="FF0000"/>
                </a:solidFill>
              </a:rPr>
              <a:t> </a:t>
            </a:r>
            <a:r>
              <a:rPr lang="en-US" sz="2000" dirty="0" smtClean="0"/>
              <a:t>= selects and prints columns of data from a file </a:t>
            </a:r>
          </a:p>
          <a:p>
            <a:pPr marL="457200" lvl="1" indent="0">
              <a:buNone/>
            </a:pPr>
            <a:r>
              <a:rPr lang="en-US" sz="1600" dirty="0" smtClean="0">
                <a:latin typeface="Courier New"/>
                <a:cs typeface="Courier New"/>
              </a:rPr>
              <a:t>	cut –f 2 </a:t>
            </a:r>
            <a:r>
              <a:rPr lang="en-US" sz="1600" dirty="0" err="1" smtClean="0">
                <a:latin typeface="Courier New"/>
                <a:cs typeface="Courier New"/>
              </a:rPr>
              <a:t>myFile.txt</a:t>
            </a:r>
            <a:endParaRPr lang="en-US" sz="1600" dirty="0" smtClean="0">
              <a:latin typeface="Courier New"/>
              <a:cs typeface="Courier New"/>
            </a:endParaRPr>
          </a:p>
        </p:txBody>
      </p:sp>
      <p:sp>
        <p:nvSpPr>
          <p:cNvPr id="7" name="Footer Placeholder 6"/>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8" name="Slide Number Placeholder 7"/>
          <p:cNvSpPr>
            <a:spLocks noGrp="1"/>
          </p:cNvSpPr>
          <p:nvPr>
            <p:ph type="sldNum" sz="quarter" idx="12"/>
          </p:nvPr>
        </p:nvSpPr>
        <p:spPr/>
        <p:txBody>
          <a:bodyPr/>
          <a:lstStyle/>
          <a:p>
            <a:fld id="{9610F260-CBEB-9443-8314-74D0579FA2A2}" type="slidenum">
              <a:rPr lang="en-US" smtClean="0"/>
              <a:t>40</a:t>
            </a:fld>
            <a:endParaRPr lang="en-US"/>
          </a:p>
        </p:txBody>
      </p:sp>
    </p:spTree>
    <p:extLst>
      <p:ext uri="{BB962C8B-B14F-4D97-AF65-F5344CB8AC3E}">
        <p14:creationId xmlns:p14="http://schemas.microsoft.com/office/powerpoint/2010/main" val="2007611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838200" y="4310743"/>
            <a:ext cx="10515600" cy="1866220"/>
          </a:xfrm>
        </p:spPr>
        <p:txBody>
          <a:bodyPr/>
          <a:lstStyle/>
          <a:p>
            <a:endParaRPr lang="en-US" dirty="0"/>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41</a:t>
            </a:fld>
            <a:endParaRPr lang="en-US"/>
          </a:p>
        </p:txBody>
      </p:sp>
      <p:sp>
        <p:nvSpPr>
          <p:cNvPr id="6" name="Rectangle 5"/>
          <p:cNvSpPr/>
          <p:nvPr/>
        </p:nvSpPr>
        <p:spPr>
          <a:xfrm>
            <a:off x="838200" y="2047357"/>
            <a:ext cx="10515600" cy="1754326"/>
          </a:xfrm>
          <a:prstGeom prst="rect">
            <a:avLst/>
          </a:prstGeom>
          <a:ln w="38100">
            <a:solidFill>
              <a:srgbClr val="FF0000"/>
            </a:solidFill>
          </a:ln>
        </p:spPr>
        <p:txBody>
          <a:bodyPr wrap="square">
            <a:spAutoFit/>
          </a:bodyPr>
          <a:lstStyle/>
          <a:p>
            <a:r>
              <a:rPr lang="en-US" sz="3600" dirty="0"/>
              <a:t>Do not use spaces, quotes, </a:t>
            </a:r>
            <a:r>
              <a:rPr lang="en-US" sz="3600" dirty="0" smtClean="0"/>
              <a:t>special characters, or </a:t>
            </a:r>
            <a:r>
              <a:rPr lang="en-US" sz="3600" dirty="0"/>
              <a:t>wildcard characters such as ‘*’ or ‘?’ in filenames, as it complicates variable expansion.</a:t>
            </a:r>
          </a:p>
        </p:txBody>
      </p:sp>
    </p:spTree>
    <p:extLst>
      <p:ext uri="{BB962C8B-B14F-4D97-AF65-F5344CB8AC3E}">
        <p14:creationId xmlns:p14="http://schemas.microsoft.com/office/powerpoint/2010/main" val="32038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parameters</a:t>
            </a:r>
            <a:endParaRPr lang="en-US" dirty="0"/>
          </a:p>
        </p:txBody>
      </p:sp>
      <p:sp>
        <p:nvSpPr>
          <p:cNvPr id="3" name="Content Placeholder 2"/>
          <p:cNvSpPr>
            <a:spLocks noGrp="1"/>
          </p:cNvSpPr>
          <p:nvPr>
            <p:ph idx="1"/>
          </p:nvPr>
        </p:nvSpPr>
        <p:spPr/>
        <p:txBody>
          <a:bodyPr/>
          <a:lstStyle/>
          <a:p>
            <a:r>
              <a:rPr lang="en-US" dirty="0" smtClean="0"/>
              <a:t>Combined </a:t>
            </a:r>
            <a:r>
              <a:rPr lang="en-US" dirty="0"/>
              <a:t>with a single - and no spaces between </a:t>
            </a:r>
            <a:r>
              <a:rPr lang="en-US" dirty="0" smtClean="0"/>
              <a:t>parameters</a:t>
            </a:r>
            <a:r>
              <a:rPr lang="en-US" dirty="0"/>
              <a:t> </a:t>
            </a:r>
          </a:p>
          <a:p>
            <a:endParaRPr lang="en-US" dirty="0" smtClean="0"/>
          </a:p>
          <a:p>
            <a:r>
              <a:rPr lang="en-US" dirty="0" smtClean="0">
                <a:latin typeface="Courier New" charset="0"/>
                <a:ea typeface="Courier New" charset="0"/>
                <a:cs typeface="Courier New" charset="0"/>
              </a:rPr>
              <a:t>ls </a:t>
            </a:r>
            <a:r>
              <a:rPr lang="en-US" dirty="0">
                <a:latin typeface="Courier New" charset="0"/>
                <a:ea typeface="Courier New" charset="0"/>
                <a:cs typeface="Courier New" charset="0"/>
              </a:rPr>
              <a:t>-F -a</a:t>
            </a:r>
            <a:r>
              <a:rPr lang="en-US" dirty="0"/>
              <a:t> </a:t>
            </a:r>
            <a:r>
              <a:rPr lang="en-US" dirty="0" smtClean="0"/>
              <a:t> </a:t>
            </a:r>
            <a:r>
              <a:rPr lang="en-US" dirty="0" smtClean="0"/>
              <a:t>          </a:t>
            </a:r>
            <a:r>
              <a:rPr lang="en-US" dirty="0" smtClean="0"/>
              <a:t>is </a:t>
            </a:r>
            <a:r>
              <a:rPr lang="en-US" dirty="0"/>
              <a:t>equivalent </a:t>
            </a:r>
            <a:r>
              <a:rPr lang="en-US" dirty="0" smtClean="0"/>
              <a:t>to           </a:t>
            </a:r>
            <a:r>
              <a:rPr lang="en-US" dirty="0" smtClean="0">
                <a:latin typeface="Courier New" charset="0"/>
                <a:ea typeface="Courier New" charset="0"/>
                <a:cs typeface="Courier New" charset="0"/>
              </a:rPr>
              <a:t>ls </a:t>
            </a:r>
            <a:r>
              <a:rPr lang="en-US" dirty="0">
                <a:latin typeface="Courier New" charset="0"/>
                <a:ea typeface="Courier New" charset="0"/>
                <a:cs typeface="Courier New" charset="0"/>
              </a:rPr>
              <a:t>-Fa</a:t>
            </a:r>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5</a:t>
            </a:fld>
            <a:endParaRPr lang="en-US"/>
          </a:p>
        </p:txBody>
      </p:sp>
    </p:spTree>
    <p:extLst>
      <p:ext uri="{BB962C8B-B14F-4D97-AF65-F5344CB8AC3E}">
        <p14:creationId xmlns:p14="http://schemas.microsoft.com/office/powerpoint/2010/main" val="126179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r>
              <a:rPr lang="en-US" dirty="0" smtClean="0"/>
              <a:t>List files in your Documents folder</a:t>
            </a:r>
            <a:endParaRPr lang="en-US" dirty="0"/>
          </a:p>
        </p:txBody>
      </p:sp>
      <p:sp>
        <p:nvSpPr>
          <p:cNvPr id="6" name="Footer Placeholder 5"/>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6</a:t>
            </a:fld>
            <a:endParaRPr lang="en-US"/>
          </a:p>
        </p:txBody>
      </p:sp>
    </p:spTree>
    <p:extLst>
      <p:ext uri="{BB962C8B-B14F-4D97-AF65-F5344CB8AC3E}">
        <p14:creationId xmlns:p14="http://schemas.microsoft.com/office/powerpoint/2010/main" val="63728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Command </a:t>
            </a:r>
            <a:r>
              <a:rPr lang="en-US" sz="3200" dirty="0"/>
              <a:t>recall and </a:t>
            </a:r>
            <a:r>
              <a:rPr lang="en-US" sz="3200" dirty="0" smtClean="0"/>
              <a:t>Command </a:t>
            </a:r>
            <a:r>
              <a:rPr lang="en-US" sz="3200" dirty="0"/>
              <a:t>line completion</a:t>
            </a:r>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Unix/Linux permits access to previously typed commands using the cursor (arrow) keys.  </a:t>
            </a:r>
          </a:p>
          <a:p>
            <a:pPr lvl="1"/>
            <a:r>
              <a:rPr lang="en-US" dirty="0" smtClean="0"/>
              <a:t>Used commonly to re-edit failed commands</a:t>
            </a:r>
          </a:p>
          <a:p>
            <a:pPr marL="457200" lvl="1" indent="0">
              <a:buNone/>
            </a:pPr>
            <a:r>
              <a:rPr lang="en-US" dirty="0" smtClean="0"/>
              <a:t>	↑(previous) </a:t>
            </a:r>
          </a:p>
          <a:p>
            <a:pPr marL="457200" lvl="1" indent="0">
              <a:buNone/>
            </a:pPr>
            <a:r>
              <a:rPr lang="en-US" dirty="0" smtClean="0">
                <a:latin typeface="Wingdings 3" charset="2"/>
                <a:cs typeface="Wingdings 3" charset="2"/>
              </a:rPr>
              <a:t>	↓</a:t>
            </a:r>
            <a:r>
              <a:rPr lang="en-US" dirty="0" smtClean="0"/>
              <a:t> (next) </a:t>
            </a:r>
          </a:p>
          <a:p>
            <a:pPr marL="457200" lvl="1" indent="0">
              <a:buNone/>
            </a:pPr>
            <a:r>
              <a:rPr lang="en-US" dirty="0" smtClean="0"/>
              <a:t>	←(left to edit) </a:t>
            </a:r>
          </a:p>
          <a:p>
            <a:pPr marL="457200" lvl="1" indent="0">
              <a:buNone/>
            </a:pPr>
            <a:r>
              <a:rPr lang="en-US" dirty="0" smtClean="0">
                <a:latin typeface="Wingdings 3" charset="2"/>
                <a:cs typeface="Wingdings 3" charset="2"/>
              </a:rPr>
              <a:t>	→</a:t>
            </a:r>
            <a:r>
              <a:rPr lang="en-US" dirty="0" smtClean="0"/>
              <a:t> (right to edit)</a:t>
            </a:r>
          </a:p>
          <a:p>
            <a:pPr lvl="1">
              <a:buFont typeface="Wingdings 3" charset="0"/>
              <a:buChar char="h"/>
            </a:pPr>
            <a:endParaRPr lang="en-US" dirty="0" smtClean="0"/>
          </a:p>
          <a:p>
            <a:r>
              <a:rPr lang="en-US" dirty="0" smtClean="0"/>
              <a:t>Move </a:t>
            </a:r>
            <a:r>
              <a:rPr lang="en-US" dirty="0"/>
              <a:t>to the </a:t>
            </a:r>
            <a:r>
              <a:rPr lang="en-US" dirty="0" smtClean="0"/>
              <a:t>start of </a:t>
            </a:r>
            <a:r>
              <a:rPr lang="en-US" dirty="0"/>
              <a:t>a line </a:t>
            </a:r>
            <a:r>
              <a:rPr lang="en-US" dirty="0" smtClean="0">
                <a:sym typeface="Wingdings"/>
              </a:rPr>
              <a:t> </a:t>
            </a:r>
            <a:r>
              <a:rPr lang="en-US" dirty="0" smtClean="0">
                <a:latin typeface="Courier New" charset="0"/>
                <a:ea typeface="Courier New" charset="0"/>
                <a:cs typeface="Courier New" charset="0"/>
              </a:rPr>
              <a:t>Ctrl-A</a:t>
            </a:r>
            <a:r>
              <a:rPr lang="en-US" dirty="0"/>
              <a:t> </a:t>
            </a:r>
            <a:endParaRPr lang="en-US" dirty="0" smtClean="0"/>
          </a:p>
          <a:p>
            <a:r>
              <a:rPr lang="en-US" dirty="0" smtClean="0"/>
              <a:t>Move to </a:t>
            </a:r>
            <a:r>
              <a:rPr lang="en-US" dirty="0"/>
              <a:t>the end </a:t>
            </a:r>
            <a:r>
              <a:rPr lang="en-US" dirty="0" smtClean="0"/>
              <a:t>of a line </a:t>
            </a:r>
            <a:r>
              <a:rPr lang="en-US" dirty="0" smtClean="0">
                <a:sym typeface="Wingdings"/>
              </a:rPr>
              <a:t> </a:t>
            </a:r>
            <a:r>
              <a:rPr lang="en-US" dirty="0" smtClean="0">
                <a:latin typeface="Courier New" charset="0"/>
                <a:ea typeface="Courier New" charset="0"/>
                <a:cs typeface="Courier New" charset="0"/>
              </a:rPr>
              <a:t>Ctrl-E</a:t>
            </a:r>
            <a:endParaRPr lang="en-US" dirty="0">
              <a:latin typeface="Courier New" charset="0"/>
              <a:ea typeface="Courier New" charset="0"/>
              <a:cs typeface="Courier New" charset="0"/>
            </a:endParaRPr>
          </a:p>
          <a:p>
            <a:pPr>
              <a:buFont typeface="Wingdings 3" charset="0"/>
              <a:buChar char="h"/>
            </a:pPr>
            <a:endParaRPr lang="en-US" dirty="0" smtClean="0"/>
          </a:p>
        </p:txBody>
      </p:sp>
      <p:sp>
        <p:nvSpPr>
          <p:cNvPr id="7" name="Footer Placeholder 6"/>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8" name="Slide Number Placeholder 7"/>
          <p:cNvSpPr>
            <a:spLocks noGrp="1"/>
          </p:cNvSpPr>
          <p:nvPr>
            <p:ph type="sldNum" sz="quarter" idx="12"/>
          </p:nvPr>
        </p:nvSpPr>
        <p:spPr/>
        <p:txBody>
          <a:bodyPr/>
          <a:lstStyle/>
          <a:p>
            <a:fld id="{5FCC8669-9227-254B-8F8A-9FF77B543902}" type="slidenum">
              <a:rPr lang="en-US" smtClean="0"/>
              <a:t>7</a:t>
            </a:fld>
            <a:endParaRPr lang="en-US"/>
          </a:p>
        </p:txBody>
      </p:sp>
    </p:spTree>
    <p:extLst>
      <p:ext uri="{BB962C8B-B14F-4D97-AF65-F5344CB8AC3E}">
        <p14:creationId xmlns:p14="http://schemas.microsoft.com/office/powerpoint/2010/main" val="762851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a:bodyPr>
          <a:lstStyle/>
          <a:p>
            <a:r>
              <a:rPr lang="en-US" dirty="0">
                <a:latin typeface="Courier New" charset="0"/>
                <a:ea typeface="Courier New" charset="0"/>
                <a:cs typeface="Courier New" charset="0"/>
              </a:rPr>
              <a:t>h</a:t>
            </a:r>
            <a:r>
              <a:rPr lang="en-US" dirty="0" smtClean="0">
                <a:latin typeface="Courier New" charset="0"/>
                <a:ea typeface="Courier New" charset="0"/>
                <a:cs typeface="Courier New" charset="0"/>
              </a:rPr>
              <a:t>istory</a:t>
            </a:r>
            <a:r>
              <a:rPr lang="en-US" dirty="0" smtClean="0"/>
              <a:t> </a:t>
            </a:r>
            <a:r>
              <a:rPr lang="en-US" dirty="0" smtClean="0">
                <a:sym typeface="Wingdings"/>
              </a:rPr>
              <a:t> get a list of the last few hundred commands</a:t>
            </a:r>
          </a:p>
          <a:p>
            <a:pPr lvl="1"/>
            <a:r>
              <a:rPr lang="en-US" dirty="0"/>
              <a:t>!number to repeat a command by </a:t>
            </a:r>
            <a:r>
              <a:rPr lang="en-US" dirty="0" smtClean="0"/>
              <a:t>number</a:t>
            </a:r>
            <a:endParaRPr lang="en-US" b="1" dirty="0">
              <a:sym typeface="Wingdings"/>
            </a:endParaRPr>
          </a:p>
          <a:p>
            <a:endParaRPr lang="en-US" dirty="0" smtClean="0">
              <a:sym typeface="Wingdings"/>
            </a:endParaRPr>
          </a:p>
          <a:p>
            <a:r>
              <a:rPr lang="en-US" dirty="0" smtClean="0"/>
              <a:t>Options:</a:t>
            </a:r>
          </a:p>
          <a:p>
            <a:pPr lvl="1"/>
            <a:r>
              <a:rPr lang="en-US" dirty="0" smtClean="0">
                <a:latin typeface="Courier New" charset="0"/>
                <a:ea typeface="Courier New" charset="0"/>
                <a:cs typeface="Courier New" charset="0"/>
              </a:rPr>
              <a:t>Ctrl-R</a:t>
            </a:r>
            <a:r>
              <a:rPr lang="en-US" dirty="0"/>
              <a:t> </a:t>
            </a:r>
            <a:r>
              <a:rPr lang="en-US" dirty="0" smtClean="0">
                <a:sym typeface="Wingdings"/>
              </a:rPr>
              <a:t> </a:t>
            </a:r>
            <a:r>
              <a:rPr lang="en-US" dirty="0" smtClean="0"/>
              <a:t>history </a:t>
            </a:r>
            <a:r>
              <a:rPr lang="en-US" dirty="0"/>
              <a:t>search mode </a:t>
            </a:r>
            <a:endParaRPr lang="en-US" dirty="0" smtClean="0"/>
          </a:p>
          <a:p>
            <a:pPr lvl="2"/>
            <a:r>
              <a:rPr lang="en-US" dirty="0" smtClean="0"/>
              <a:t>looks </a:t>
            </a:r>
            <a:r>
              <a:rPr lang="en-US" dirty="0"/>
              <a:t>for matches to the text you enter </a:t>
            </a:r>
            <a:r>
              <a:rPr lang="en-US" dirty="0" smtClean="0"/>
              <a:t>next</a:t>
            </a:r>
          </a:p>
          <a:p>
            <a:pPr lvl="2"/>
            <a:r>
              <a:rPr lang="en-US" dirty="0" smtClean="0"/>
              <a:t>Press</a:t>
            </a:r>
            <a:r>
              <a:rPr lang="en-US" dirty="0"/>
              <a:t> Ctrl-R again to cycle through </a:t>
            </a:r>
            <a:r>
              <a:rPr lang="en-US" dirty="0" smtClean="0"/>
              <a:t>matches</a:t>
            </a:r>
            <a:endParaRPr lang="en-US" dirty="0"/>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8</a:t>
            </a:fld>
            <a:endParaRPr lang="en-US"/>
          </a:p>
        </p:txBody>
      </p:sp>
    </p:spTree>
    <p:extLst>
      <p:ext uri="{BB962C8B-B14F-4D97-AF65-F5344CB8AC3E}">
        <p14:creationId xmlns:p14="http://schemas.microsoft.com/office/powerpoint/2010/main" val="169381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completion</a:t>
            </a:r>
            <a:endParaRPr lang="en-US" dirty="0"/>
          </a:p>
        </p:txBody>
      </p:sp>
      <p:sp>
        <p:nvSpPr>
          <p:cNvPr id="3" name="Content Placeholder 2"/>
          <p:cNvSpPr>
            <a:spLocks noGrp="1"/>
          </p:cNvSpPr>
          <p:nvPr>
            <p:ph idx="1"/>
          </p:nvPr>
        </p:nvSpPr>
        <p:spPr/>
        <p:txBody>
          <a:bodyPr/>
          <a:lstStyle/>
          <a:p>
            <a:r>
              <a:rPr lang="en-US" dirty="0"/>
              <a:t>The </a:t>
            </a:r>
            <a:r>
              <a:rPr lang="en-US" b="1" u="sng" dirty="0"/>
              <a:t>Tab</a:t>
            </a:r>
            <a:r>
              <a:rPr lang="en-US" dirty="0"/>
              <a:t> key can be used to autocomplete </a:t>
            </a:r>
          </a:p>
          <a:p>
            <a:pPr lvl="1"/>
            <a:r>
              <a:rPr lang="en-US" dirty="0"/>
              <a:t>Used commonly for ‘lazy’ typing</a:t>
            </a:r>
          </a:p>
          <a:p>
            <a:endParaRPr lang="en-US" dirty="0" smtClean="0"/>
          </a:p>
          <a:p>
            <a:r>
              <a:rPr lang="en-US" dirty="0" smtClean="0"/>
              <a:t>Terminal does </a:t>
            </a:r>
            <a:r>
              <a:rPr lang="en-US" dirty="0"/>
              <a:t>most of the work </a:t>
            </a:r>
            <a:r>
              <a:rPr lang="en-US" dirty="0" smtClean="0"/>
              <a:t>with file and directory names with </a:t>
            </a:r>
            <a:r>
              <a:rPr lang="en-US" b="1" dirty="0" smtClean="0"/>
              <a:t>tab completion</a:t>
            </a:r>
          </a:p>
          <a:p>
            <a:endParaRPr lang="en-US" b="1" dirty="0"/>
          </a:p>
          <a:p>
            <a:r>
              <a:rPr lang="en-US" dirty="0" smtClean="0"/>
              <a:t>If there are more than 1 possibility, </a:t>
            </a:r>
            <a:r>
              <a:rPr lang="en-US" dirty="0"/>
              <a:t>pressing </a:t>
            </a:r>
            <a:r>
              <a:rPr lang="en-US" b="1" dirty="0"/>
              <a:t>tab</a:t>
            </a:r>
            <a:r>
              <a:rPr lang="en-US" dirty="0"/>
              <a:t> twice brings up a list of all </a:t>
            </a:r>
            <a:r>
              <a:rPr lang="en-US"/>
              <a:t>the </a:t>
            </a:r>
            <a:r>
              <a:rPr lang="en-US" smtClean="0"/>
              <a:t>possibilities </a:t>
            </a:r>
            <a:endParaRPr lang="en-US" dirty="0"/>
          </a:p>
        </p:txBody>
      </p:sp>
      <p:sp>
        <p:nvSpPr>
          <p:cNvPr id="4" name="Footer Placeholder 3"/>
          <p:cNvSpPr>
            <a:spLocks noGrp="1"/>
          </p:cNvSpPr>
          <p:nvPr>
            <p:ph type="ftr" sz="quarter" idx="11"/>
          </p:nvPr>
        </p:nvSpPr>
        <p:spPr/>
        <p:txBody>
          <a:bodyPr/>
          <a:lstStyle/>
          <a:p>
            <a:r>
              <a:rPr lang="en-US" smtClean="0"/>
              <a:t>General UNIX Commands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9</a:t>
            </a:fld>
            <a:endParaRPr lang="en-US"/>
          </a:p>
        </p:txBody>
      </p:sp>
    </p:spTree>
    <p:extLst>
      <p:ext uri="{BB962C8B-B14F-4D97-AF65-F5344CB8AC3E}">
        <p14:creationId xmlns:p14="http://schemas.microsoft.com/office/powerpoint/2010/main" val="887093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1600</Words>
  <Application>Microsoft Macintosh PowerPoint</Application>
  <PresentationFormat>Widescreen</PresentationFormat>
  <Paragraphs>360</Paragraphs>
  <Slides>41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Calibri</vt:lpstr>
      <vt:lpstr>Calibri Light</vt:lpstr>
      <vt:lpstr>Courier New</vt:lpstr>
      <vt:lpstr>Helvetica Neue</vt:lpstr>
      <vt:lpstr>Wingdings</vt:lpstr>
      <vt:lpstr>Wingdings 3</vt:lpstr>
      <vt:lpstr>Arial</vt:lpstr>
      <vt:lpstr>Office Theme</vt:lpstr>
      <vt:lpstr>General UNIX Commands</vt:lpstr>
      <vt:lpstr>Learning Objectives</vt:lpstr>
      <vt:lpstr>Last Time</vt:lpstr>
      <vt:lpstr>List files in directory</vt:lpstr>
      <vt:lpstr>Multiple parameters</vt:lpstr>
      <vt:lpstr>PRACTICAL</vt:lpstr>
      <vt:lpstr>Command recall and Command line completion</vt:lpstr>
      <vt:lpstr>History</vt:lpstr>
      <vt:lpstr>TAB completion</vt:lpstr>
      <vt:lpstr>PRACTICAL</vt:lpstr>
      <vt:lpstr>Making new directories</vt:lpstr>
      <vt:lpstr>Good file naming practice</vt:lpstr>
      <vt:lpstr>PRACTICAL</vt:lpstr>
      <vt:lpstr>Making new files</vt:lpstr>
      <vt:lpstr>UNIX based text editors</vt:lpstr>
      <vt:lpstr>Text editors</vt:lpstr>
      <vt:lpstr>PRACTICAL</vt:lpstr>
      <vt:lpstr>. means a lot of things in UNIX</vt:lpstr>
      <vt:lpstr>PRACTICAL</vt:lpstr>
      <vt:lpstr>Copying and Moving files</vt:lpstr>
      <vt:lpstr>Deleting</vt:lpstr>
      <vt:lpstr>PRACTICAL</vt:lpstr>
      <vt:lpstr>Reading files</vt:lpstr>
      <vt:lpstr>PRACTICAL</vt:lpstr>
      <vt:lpstr>Reading part of files</vt:lpstr>
      <vt:lpstr>PRACTICAL</vt:lpstr>
      <vt:lpstr>Counting lines in a file</vt:lpstr>
      <vt:lpstr>PRACTICAL</vt:lpstr>
      <vt:lpstr>Sort a file</vt:lpstr>
      <vt:lpstr>PRACTICAL</vt:lpstr>
      <vt:lpstr>Copy and paste columns from a file</vt:lpstr>
      <vt:lpstr>PRACTICAL</vt:lpstr>
      <vt:lpstr>Compressed files</vt:lpstr>
      <vt:lpstr>PRACTICAL</vt:lpstr>
      <vt:lpstr>Stop jobs</vt:lpstr>
      <vt:lpstr>PRACTICAL</vt:lpstr>
      <vt:lpstr>Download stuff from the web </vt:lpstr>
      <vt:lpstr>PRACTICAL</vt:lpstr>
      <vt:lpstr>Wrapping Up</vt:lpstr>
      <vt:lpstr>Useful UNIX Commands</vt:lpstr>
      <vt:lpstr>REMEMBER</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UNIX Commands</dc:title>
  <dc:creator>Microsoft Office User</dc:creator>
  <cp:lastModifiedBy>Microsoft Office User</cp:lastModifiedBy>
  <cp:revision>11</cp:revision>
  <dcterms:created xsi:type="dcterms:W3CDTF">2017-06-19T15:46:04Z</dcterms:created>
  <dcterms:modified xsi:type="dcterms:W3CDTF">2017-08-08T16:07:35Z</dcterms:modified>
</cp:coreProperties>
</file>