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64" r:id="rId3"/>
    <p:sldId id="266" r:id="rId4"/>
    <p:sldId id="265" r:id="rId5"/>
    <p:sldId id="349" r:id="rId6"/>
    <p:sldId id="329" r:id="rId7"/>
    <p:sldId id="330" r:id="rId8"/>
    <p:sldId id="331" r:id="rId9"/>
    <p:sldId id="332" r:id="rId10"/>
    <p:sldId id="351" r:id="rId11"/>
    <p:sldId id="333" r:id="rId12"/>
    <p:sldId id="334" r:id="rId13"/>
    <p:sldId id="335" r:id="rId14"/>
    <p:sldId id="336" r:id="rId15"/>
    <p:sldId id="337" r:id="rId16"/>
    <p:sldId id="350" r:id="rId17"/>
    <p:sldId id="338" r:id="rId18"/>
    <p:sldId id="352" r:id="rId19"/>
    <p:sldId id="339" r:id="rId20"/>
    <p:sldId id="294" r:id="rId21"/>
    <p:sldId id="277" r:id="rId22"/>
    <p:sldId id="278" r:id="rId23"/>
    <p:sldId id="289" r:id="rId24"/>
    <p:sldId id="283" r:id="rId25"/>
    <p:sldId id="284" r:id="rId26"/>
    <p:sldId id="285" r:id="rId27"/>
    <p:sldId id="295" r:id="rId28"/>
    <p:sldId id="259" r:id="rId29"/>
    <p:sldId id="279" r:id="rId30"/>
    <p:sldId id="286" r:id="rId31"/>
    <p:sldId id="281" r:id="rId32"/>
    <p:sldId id="282" r:id="rId33"/>
    <p:sldId id="287" r:id="rId34"/>
    <p:sldId id="280" r:id="rId35"/>
    <p:sldId id="296" r:id="rId36"/>
    <p:sldId id="290" r:id="rId37"/>
    <p:sldId id="299" r:id="rId38"/>
    <p:sldId id="300" r:id="rId39"/>
    <p:sldId id="301" r:id="rId40"/>
    <p:sldId id="302" r:id="rId41"/>
    <p:sldId id="297" r:id="rId42"/>
    <p:sldId id="303" r:id="rId43"/>
    <p:sldId id="267" r:id="rId44"/>
    <p:sldId id="304" r:id="rId45"/>
    <p:sldId id="268" r:id="rId46"/>
    <p:sldId id="307" r:id="rId47"/>
    <p:sldId id="269" r:id="rId48"/>
    <p:sldId id="270" r:id="rId49"/>
    <p:sldId id="319" r:id="rId50"/>
    <p:sldId id="312" r:id="rId51"/>
    <p:sldId id="316" r:id="rId52"/>
    <p:sldId id="314" r:id="rId53"/>
    <p:sldId id="271" r:id="rId54"/>
    <p:sldId id="313" r:id="rId55"/>
    <p:sldId id="315" r:id="rId56"/>
    <p:sldId id="317" r:id="rId57"/>
    <p:sldId id="318" r:id="rId58"/>
    <p:sldId id="306" r:id="rId59"/>
    <p:sldId id="305" r:id="rId60"/>
    <p:sldId id="273" r:id="rId61"/>
    <p:sldId id="363" r:id="rId62"/>
    <p:sldId id="361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B7AE9-7315-9D46-928E-DA5E1010BDA9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1EA26-0D52-3B46-9A71-89EFFCAE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1EA26-0D52-3B46-9A71-89EFFCAE3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1EA26-0D52-3B46-9A71-89EFFCAE3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F4-7C6B-8847-B98B-DFBE1475756E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11B-20FD-164E-BC67-D6E89D30CB50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9596-88D4-B741-829C-30E4D3967DEB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D8A2-E922-8248-BCB5-069A76B1DA69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521-5B95-BF44-A67D-44FDDFE3DD5C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B860-82B3-B843-988E-FA7DF70C8F1C}" type="datetime1">
              <a:rPr lang="en-GB" smtClean="0"/>
              <a:t>26/04/2017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0035-944C-0343-9136-4D43F3DD5AE9}" type="datetime1">
              <a:rPr lang="en-GB" smtClean="0"/>
              <a:t>26/04/2017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CF5-EBB1-C448-8DBE-77E0D1C35EE8}" type="datetime1">
              <a:rPr lang="en-GB" smtClean="0"/>
              <a:t>26/04/2017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6436-2065-A347-8B7E-5946F6F1C5E1}" type="datetime1">
              <a:rPr lang="en-GB" smtClean="0"/>
              <a:t>26/04/2017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9EC9-8385-764A-BBF3-8C864FC7C91F}" type="datetime1">
              <a:rPr lang="en-GB" smtClean="0"/>
              <a:t>26/04/2017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01A-7FB1-4947-BDC8-968257EB9FF4}" type="datetime1">
              <a:rPr lang="en-GB" smtClean="0"/>
              <a:t>26/04/2017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C44D-6A51-CF4A-9D3A-A26EACA85BA5}" type="datetime1">
              <a:rPr lang="en-GB" smtClean="0"/>
              <a:t>26/04/2017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0C5E-799F-4848-A3A4-99D076B6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-carpentry.org/lessons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Awk.html" TargetMode="External"/><Relationship Id="rId4" Type="http://schemas.openxmlformats.org/officeDocument/2006/relationships/hyperlink" Target="https://www.gnu.org/software/gawk/manual/gaw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aw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LDP/abs/html/special-chars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Pipes, Loops,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Advanced Research Computing Skills</a:t>
            </a:r>
          </a:p>
          <a:p>
            <a:endParaRPr lang="en-US" dirty="0"/>
          </a:p>
          <a:p>
            <a:r>
              <a:rPr lang="en-US" dirty="0"/>
              <a:t>Katherine Tansey, </a:t>
            </a:r>
            <a:r>
              <a:rPr lang="en-US" dirty="0" smtClean="0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wildcard*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dirty="0" smtClean="0"/>
              <a:t> </a:t>
            </a:r>
            <a:r>
              <a:rPr lang="en-US" i="1" dirty="0"/>
              <a:t>only</a:t>
            </a:r>
            <a:r>
              <a:rPr lang="en-US" dirty="0"/>
              <a:t> matches a single </a:t>
            </a:r>
            <a:r>
              <a:rPr lang="en-US" dirty="0" smtClean="0"/>
              <a:t>character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?.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txt</a:t>
            </a:r>
          </a:p>
          <a:p>
            <a:pPr lvl="1"/>
            <a:r>
              <a:rPr lang="en-US" i="1" dirty="0" smtClean="0"/>
              <a:t>ONLY</a:t>
            </a:r>
            <a:r>
              <a:rPr lang="en-US" dirty="0" smtClean="0"/>
              <a:t> matches files with 1 character before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For example: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1.txt,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Will </a:t>
            </a:r>
            <a:r>
              <a:rPr lang="en-US" i="1" dirty="0" smtClean="0">
                <a:ea typeface="Courier New" charset="0"/>
                <a:cs typeface="Courier New" charset="0"/>
              </a:rPr>
              <a:t>NOT</a:t>
            </a:r>
            <a:r>
              <a:rPr lang="en-US" dirty="0" smtClean="0">
                <a:ea typeface="Courier New" charset="0"/>
                <a:cs typeface="Courier New" charset="0"/>
              </a:rPr>
              <a:t> match anything with more than 1 character before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For example: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match.txt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Limited utility,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dirty="0" smtClean="0">
                <a:ea typeface="Courier New" charset="0"/>
                <a:cs typeface="Courier New" charset="0"/>
              </a:rPr>
              <a:t>is much more powerful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 </a:t>
            </a:r>
          </a:p>
          <a:p>
            <a:pPr lvl="1"/>
            <a:r>
              <a:rPr lang="en-US" dirty="0" smtClean="0"/>
              <a:t>Look for things that match what is listed between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[KT].txt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Matches either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dirty="0" smtClean="0">
                <a:ea typeface="Courier New" charset="0"/>
                <a:cs typeface="Courier New" charset="0"/>
              </a:rPr>
              <a:t> 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*[KT].txt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 any file that ends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K.txt</a:t>
            </a:r>
            <a:r>
              <a:rPr lang="en-US" dirty="0" smtClean="0">
                <a:ea typeface="Courier New" charset="0"/>
                <a:cs typeface="Courier New" charset="0"/>
              </a:rPr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any number of wildcards at a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get more complicated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StartName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MiddleCharacters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MiddleCharacter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Expands </a:t>
            </a:r>
            <a:r>
              <a:rPr lang="en-US" dirty="0"/>
              <a:t>the wildcard to create a list of matching filenames </a:t>
            </a:r>
            <a:r>
              <a:rPr lang="en-US" i="1" dirty="0"/>
              <a:t>before</a:t>
            </a:r>
            <a:r>
              <a:rPr lang="en-US" dirty="0"/>
              <a:t> running the command that was asked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8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creative with wildcarding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Searching – </a:t>
            </a:r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sz="4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4280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grep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global regular expression print</a:t>
            </a:r>
          </a:p>
          <a:p>
            <a:pPr lvl="1"/>
            <a:r>
              <a:rPr lang="en-US" dirty="0" smtClean="0"/>
              <a:t>Search for a word in a file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grep ‘apple’ </a:t>
            </a:r>
            <a:r>
              <a:rPr lang="en-US" dirty="0" err="1" smtClean="0">
                <a:latin typeface="Courier New"/>
                <a:cs typeface="Courier New"/>
              </a:rPr>
              <a:t>myFile.txt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Find and print lines in file that match a pattern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Extremely powerful and has many many many options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-w </a:t>
            </a:r>
            <a:r>
              <a:rPr lang="en-US" dirty="0" smtClean="0">
                <a:sym typeface="Wingdings"/>
              </a:rPr>
              <a:t> limits matches to words</a:t>
            </a:r>
            <a:endParaRPr lang="en-US" dirty="0" smtClean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-n </a:t>
            </a:r>
            <a:r>
              <a:rPr lang="en-US" dirty="0" smtClean="0">
                <a:sym typeface="Wingdings"/>
              </a:rPr>
              <a:t> include line number in output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case insensitive 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-v </a:t>
            </a:r>
            <a:r>
              <a:rPr lang="en-US" dirty="0" smtClean="0">
                <a:sym typeface="Wingdings"/>
              </a:rPr>
              <a:t> output lines that </a:t>
            </a:r>
            <a:r>
              <a:rPr lang="en-US" i="1" u="sng" dirty="0" smtClean="0">
                <a:sym typeface="Wingdings"/>
              </a:rPr>
              <a:t>do not</a:t>
            </a:r>
            <a:r>
              <a:rPr lang="en-US" dirty="0" smtClean="0">
                <a:sym typeface="Wingdings"/>
              </a:rPr>
              <a:t> match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-f </a:t>
            </a:r>
            <a:r>
              <a:rPr lang="en-US" dirty="0" smtClean="0">
                <a:sym typeface="Wingdings"/>
              </a:rPr>
              <a:t> get pattern from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Searching the contents of a file (</a:t>
            </a:r>
            <a:r>
              <a:rPr lang="en-US" dirty="0" smtClean="0">
                <a:latin typeface="Courier New"/>
                <a:cs typeface="Courier New"/>
              </a:rPr>
              <a:t>grep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can include wildcards</a:t>
            </a:r>
          </a:p>
          <a:p>
            <a:r>
              <a:rPr lang="en-US" dirty="0" smtClean="0"/>
              <a:t>Pattern options :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to the start of a line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to the end of a line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a single character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zero or more characters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specify that the character at that position can be any one character found within the bracket </a:t>
            </a:r>
            <a:r>
              <a:rPr lang="en-US" dirty="0" smtClean="0"/>
              <a:t>group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]p” </a:t>
            </a:r>
            <a:r>
              <a:rPr lang="en-US" dirty="0" smtClean="0"/>
              <a:t>matches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“tap” </a:t>
            </a:r>
            <a:r>
              <a:rPr lang="en-US" dirty="0" smtClean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“top”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can all be combined together!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293" y="494520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www.digitalocean.com</a:t>
            </a:r>
            <a:r>
              <a:rPr lang="en-US" dirty="0"/>
              <a:t>/community/tutorials/using-grep-regular-expressions-to-search-for-text-patterns-in-linux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6665" y="494520"/>
            <a:ext cx="175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Many many more examples</a:t>
            </a:r>
            <a:endParaRPr lang="en-US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5257800" y="817686"/>
            <a:ext cx="65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5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grep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Grep and regular expressions can be very powerful</a:t>
            </a:r>
          </a:p>
          <a:p>
            <a:r>
              <a:rPr lang="en-US" dirty="0" smtClean="0"/>
              <a:t>LOTS of options </a:t>
            </a:r>
          </a:p>
          <a:p>
            <a:r>
              <a:rPr lang="en-US" dirty="0" smtClean="0"/>
              <a:t>LOTS of possibilities </a:t>
            </a:r>
          </a:p>
          <a:p>
            <a:endParaRPr lang="en-US" dirty="0" smtClean="0"/>
          </a:p>
          <a:p>
            <a:r>
              <a:rPr lang="en-US" dirty="0" smtClean="0"/>
              <a:t>Regular expressions are used in R and python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Handy to learn as useful in other programming languages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creative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err="1" smtClean="0"/>
              <a:t>awk</a:t>
            </a:r>
            <a:r>
              <a:rPr lang="en-US" cap="all" dirty="0" smtClean="0"/>
              <a:t>/</a:t>
            </a:r>
            <a:r>
              <a:rPr lang="en-US" cap="all" dirty="0" err="1" smtClean="0"/>
              <a:t>sed</a:t>
            </a:r>
            <a:endParaRPr lang="en-US" sz="2200" b="1" cap="all" dirty="0"/>
          </a:p>
          <a:p>
            <a:r>
              <a:rPr lang="en-US" dirty="0"/>
              <a:t>Finding things</a:t>
            </a:r>
          </a:p>
          <a:p>
            <a:pPr lvl="1"/>
            <a:r>
              <a:rPr lang="en-US" cap="all" dirty="0" smtClean="0"/>
              <a:t>grep</a:t>
            </a:r>
            <a:endParaRPr lang="en-US" b="1" cap="all" dirty="0"/>
          </a:p>
          <a:p>
            <a:pPr lvl="1"/>
            <a:r>
              <a:rPr lang="en-US" cap="all" dirty="0"/>
              <a:t>wildcard</a:t>
            </a:r>
            <a:endParaRPr lang="en-US" b="1" cap="all" dirty="0"/>
          </a:p>
          <a:p>
            <a:r>
              <a:rPr lang="en-US" cap="all" dirty="0"/>
              <a:t>Pipes, chaining and Filters</a:t>
            </a:r>
            <a:endParaRPr lang="en-US" sz="2200" b="1" cap="all" dirty="0"/>
          </a:p>
          <a:p>
            <a:r>
              <a:rPr lang="en-US" cap="all" dirty="0"/>
              <a:t>Looping over files</a:t>
            </a:r>
            <a:endParaRPr lang="en-US" sz="2200" b="1" cap="all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2694" y="4737849"/>
            <a:ext cx="5670176" cy="781708"/>
            <a:chOff x="712694" y="4737849"/>
            <a:chExt cx="5670176" cy="781708"/>
          </a:xfrm>
        </p:grpSpPr>
        <p:sp>
          <p:nvSpPr>
            <p:cNvPr id="6" name="Right Brace 5"/>
            <p:cNvSpPr/>
            <p:nvPr/>
          </p:nvSpPr>
          <p:spPr>
            <a:xfrm rot="5400000">
              <a:off x="1212477" y="4238066"/>
              <a:ext cx="412376" cy="1411941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613212" y="4374778"/>
              <a:ext cx="412376" cy="1138517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4921624" y="3688979"/>
              <a:ext cx="412376" cy="2510116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306" y="5150225"/>
              <a:ext cx="1196788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Command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3138" y="5150225"/>
              <a:ext cx="692523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Input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6775" y="5150225"/>
              <a:ext cx="872378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edirect</a:t>
            </a:r>
            <a:r>
              <a:rPr lang="en-US" dirty="0"/>
              <a:t> the command’s output to a file instead of printing it to the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There is no screen output</a:t>
            </a:r>
          </a:p>
          <a:p>
            <a:pPr lvl="1"/>
            <a:r>
              <a:rPr lang="en-US" dirty="0" smtClean="0"/>
              <a:t>Terminal will </a:t>
            </a:r>
            <a:r>
              <a:rPr lang="en-US" dirty="0"/>
              <a:t>create the file if it </a:t>
            </a:r>
            <a:r>
              <a:rPr lang="en-US" dirty="0" smtClean="0"/>
              <a:t>does not exist</a:t>
            </a:r>
          </a:p>
          <a:p>
            <a:pPr lvl="1"/>
            <a:r>
              <a:rPr lang="en-US" i="1" dirty="0"/>
              <a:t>If the file exists, it will be silently </a:t>
            </a:r>
            <a:r>
              <a:rPr lang="en-US" i="1" dirty="0" smtClean="0"/>
              <a:t>overwritten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*.txt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lengths.txt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bad idea to try </a:t>
            </a:r>
            <a:r>
              <a:rPr lang="en-US" dirty="0" smtClean="0"/>
              <a:t>overwrite files </a:t>
            </a:r>
          </a:p>
          <a:p>
            <a:pPr lvl="1"/>
            <a:r>
              <a:rPr lang="en-US" dirty="0" smtClean="0"/>
              <a:t>Redirecting </a:t>
            </a:r>
            <a:r>
              <a:rPr lang="en-US" dirty="0"/>
              <a:t>the output of a command that operates on a file to the same </a:t>
            </a:r>
            <a:r>
              <a:rPr lang="en-US" dirty="0" smtClean="0"/>
              <a:t>file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ort –n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May give incorrect </a:t>
            </a:r>
            <a:r>
              <a:rPr lang="en-US" dirty="0"/>
              <a:t>results </a:t>
            </a:r>
            <a:endParaRPr lang="en-US" dirty="0" smtClean="0"/>
          </a:p>
          <a:p>
            <a:r>
              <a:rPr lang="en-US" b="1" dirty="0" smtClean="0"/>
              <a:t>May delete </a:t>
            </a:r>
            <a:r>
              <a:rPr lang="en-US" b="1" dirty="0"/>
              <a:t>the contents </a:t>
            </a:r>
            <a:r>
              <a:rPr lang="en-US" b="1" dirty="0" smtClean="0"/>
              <a:t>of the file!</a:t>
            </a:r>
          </a:p>
          <a:p>
            <a:endParaRPr lang="en-US" b="1" dirty="0"/>
          </a:p>
          <a:p>
            <a:r>
              <a:rPr lang="en-US" dirty="0" smtClean="0"/>
              <a:t>Best to always have the output filename be different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 –n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myFile_sorted.txt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0587" y="3845859"/>
            <a:ext cx="5334001" cy="546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</a:p>
          <a:p>
            <a:pPr lvl="1"/>
            <a:r>
              <a:rPr lang="en-US" dirty="0" smtClean="0"/>
              <a:t>Redirects </a:t>
            </a:r>
            <a:r>
              <a:rPr lang="en-US" dirty="0"/>
              <a:t>output to a file appending the redirected output at the </a:t>
            </a:r>
            <a:r>
              <a:rPr lang="en-US" dirty="0" smtClean="0"/>
              <a:t>end</a:t>
            </a:r>
          </a:p>
          <a:p>
            <a:pPr lvl="1"/>
            <a:r>
              <a:rPr lang="en-US" b="1" dirty="0" smtClean="0"/>
              <a:t>DOES NOT </a:t>
            </a:r>
            <a:r>
              <a:rPr lang="en-US" dirty="0" smtClean="0"/>
              <a:t>overwrite the exists file</a:t>
            </a:r>
          </a:p>
          <a:p>
            <a:pPr lvl="1"/>
            <a:r>
              <a:rPr lang="en-US" i="1" dirty="0" smtClean="0"/>
              <a:t>Appends </a:t>
            </a:r>
            <a:r>
              <a:rPr lang="en-US" dirty="0" smtClean="0"/>
              <a:t>to the file</a:t>
            </a:r>
          </a:p>
          <a:p>
            <a:pPr lvl="1"/>
            <a:endParaRPr lang="en-US" dirty="0"/>
          </a:p>
          <a:p>
            <a:r>
              <a:rPr lang="en-US" dirty="0" smtClean="0"/>
              <a:t>Can be lead EASILY to data duplication</a:t>
            </a:r>
          </a:p>
          <a:p>
            <a:pPr lvl="1"/>
            <a:r>
              <a:rPr lang="en-US" dirty="0" smtClean="0"/>
              <a:t>Write an output to </a:t>
            </a:r>
            <a:r>
              <a:rPr lang="en-US" dirty="0" err="1" smtClean="0"/>
              <a:t>FileXX</a:t>
            </a:r>
            <a:r>
              <a:rPr lang="en-US" dirty="0" smtClean="0"/>
              <a:t> using &gt;&gt;  </a:t>
            </a:r>
            <a:r>
              <a:rPr lang="en-US" dirty="0" smtClean="0">
                <a:sym typeface="Wingdings"/>
              </a:rPr>
              <a:t> notice error in command  correct error  re-run command writing out to </a:t>
            </a:r>
            <a:r>
              <a:rPr lang="en-US" dirty="0" err="1"/>
              <a:t>FileXX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using &gt;&gt;</a:t>
            </a:r>
          </a:p>
          <a:p>
            <a:pPr lvl="1"/>
            <a:r>
              <a:rPr lang="en-US" dirty="0" smtClean="0">
                <a:sym typeface="Wingdings"/>
              </a:rPr>
              <a:t>Never removed the first </a:t>
            </a:r>
            <a:r>
              <a:rPr lang="en-US" dirty="0" err="1" smtClean="0">
                <a:sym typeface="Wingdings"/>
              </a:rPr>
              <a:t>FileXX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All data written the first time is still in the file when the command is written a second time!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outputs to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5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edirect a programs input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read from a file instead of from standard </a:t>
            </a:r>
            <a:r>
              <a:rPr lang="en-US" dirty="0" smtClean="0"/>
              <a:t>input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 gets a command line parameter telling it what file to open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 </a:t>
            </a:r>
            <a:r>
              <a:rPr lang="en-US" dirty="0" smtClean="0"/>
              <a:t>does not </a:t>
            </a:r>
            <a:r>
              <a:rPr lang="en-US" dirty="0"/>
              <a:t>have any command line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from standard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Sending the </a:t>
            </a:r>
            <a:r>
              <a:rPr lang="en-US" dirty="0"/>
              <a:t>contents of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/>
              <a:t> to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standard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input 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1825625"/>
            <a:ext cx="10515600" cy="4351338"/>
          </a:xfrm>
        </p:spPr>
        <p:txBody>
          <a:bodyPr/>
          <a:lstStyle/>
          <a:p>
            <a:r>
              <a:rPr lang="hr-HR" dirty="0" smtClean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hr-HR" dirty="0" smtClean="0">
                <a:ea typeface="Courier New" charset="0"/>
                <a:cs typeface="Courier New" charset="0"/>
                <a:sym typeface="Wingdings"/>
              </a:rPr>
              <a:t> pipe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the </a:t>
            </a:r>
            <a:r>
              <a:rPr lang="en-US" i="1" dirty="0"/>
              <a:t>standard output</a:t>
            </a:r>
            <a:r>
              <a:rPr lang="en-US" dirty="0"/>
              <a:t> from one command to the </a:t>
            </a:r>
            <a:r>
              <a:rPr lang="en-US" i="1" dirty="0"/>
              <a:t>standard input</a:t>
            </a:r>
            <a:r>
              <a:rPr lang="en-US" dirty="0"/>
              <a:t> of another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output of the command on the left as the input to the command on the right. 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-l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*.txt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| sort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–n</a:t>
            </a:r>
          </a:p>
          <a:p>
            <a:pPr marL="457200" lvl="1" indent="0">
              <a:buNone/>
            </a:pP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-l </a:t>
            </a:r>
            <a:r>
              <a:rPr lang="hr-HR" sz="2800" dirty="0" smtClean="0">
                <a:latin typeface="Courier New" charset="0"/>
                <a:ea typeface="Courier New" charset="0"/>
                <a:cs typeface="Courier New" charset="0"/>
              </a:rPr>
              <a:t>*.</a:t>
            </a:r>
            <a:r>
              <a:rPr lang="hr-HR" sz="2800" dirty="0" err="1" smtClean="0">
                <a:latin typeface="Courier New" charset="0"/>
                <a:ea typeface="Courier New" charset="0"/>
                <a:cs typeface="Courier New" charset="0"/>
              </a:rPr>
              <a:t>txt</a:t>
            </a:r>
            <a:r>
              <a:rPr lang="hr-HR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sort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1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20516" y="3313884"/>
            <a:ext cx="11236767" cy="1080000"/>
            <a:chOff x="389964" y="2763978"/>
            <a:chExt cx="11236767" cy="1080000"/>
          </a:xfrm>
        </p:grpSpPr>
        <p:sp>
          <p:nvSpPr>
            <p:cNvPr id="10" name="Rectangle 9"/>
            <p:cNvSpPr/>
            <p:nvPr/>
          </p:nvSpPr>
          <p:spPr>
            <a:xfrm>
              <a:off x="9466731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Output to Screen</a:t>
              </a:r>
              <a:endParaRPr lang="en-US" sz="3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9964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w</a:t>
              </a:r>
              <a:r>
                <a:rPr lang="en-US" sz="3200" dirty="0" err="1" smtClean="0"/>
                <a:t>c</a:t>
              </a:r>
              <a:r>
                <a:rPr lang="en-US" sz="3200" dirty="0" smtClean="0"/>
                <a:t> –l *.txt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41142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head –n 1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5553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sort –n </a:t>
              </a:r>
              <a:endParaRPr lang="en-US" sz="32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49964" y="3052966"/>
              <a:ext cx="432000" cy="502024"/>
            </a:xfrm>
            <a:prstGeom prst="rightArrow">
              <a:avLst/>
            </a:prstGeom>
            <a:solidFill>
              <a:schemeClr val="accent2"/>
            </a:solidFill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981964" y="3052966"/>
              <a:ext cx="432000" cy="502024"/>
            </a:xfrm>
            <a:prstGeom prst="rightArrow">
              <a:avLst/>
            </a:prstGeom>
            <a:solidFill>
              <a:schemeClr val="accent3"/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577142" y="3052966"/>
              <a:ext cx="432000" cy="502024"/>
            </a:xfrm>
            <a:prstGeom prst="rightArrow">
              <a:avLst/>
            </a:prstGeom>
            <a:solidFill>
              <a:schemeClr val="accent3"/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009142" y="3052966"/>
              <a:ext cx="432000" cy="502024"/>
            </a:xfrm>
            <a:prstGeom prst="rightArrow">
              <a:avLst/>
            </a:prstGeom>
            <a:solidFill>
              <a:schemeClr val="accent6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8602731" y="3052966"/>
              <a:ext cx="432000" cy="502024"/>
            </a:xfrm>
            <a:prstGeom prst="rightArrow">
              <a:avLst/>
            </a:prstGeom>
            <a:solidFill>
              <a:schemeClr val="accent6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9034731" y="3052966"/>
              <a:ext cx="432000" cy="502024"/>
            </a:xfrm>
            <a:prstGeom prst="rightArrow">
              <a:avLst/>
            </a:prstGeom>
            <a:solidFill>
              <a:schemeClr val="accent5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84409" y="2123560"/>
            <a:ext cx="7843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-l *.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txt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sort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1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and use of </a:t>
            </a:r>
            <a:r>
              <a:rPr lang="en-US" dirty="0" err="1" smtClean="0"/>
              <a:t>awk</a:t>
            </a:r>
            <a:r>
              <a:rPr lang="en-US" dirty="0" smtClean="0"/>
              <a:t> and </a:t>
            </a:r>
            <a:r>
              <a:rPr lang="en-US" dirty="0" err="1" smtClean="0"/>
              <a:t>sed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Find files and things in files</a:t>
            </a:r>
          </a:p>
          <a:p>
            <a:r>
              <a:rPr lang="en-US" dirty="0" smtClean="0"/>
              <a:t>Combine commands to increase their utility and accomplish new tasks</a:t>
            </a:r>
          </a:p>
          <a:p>
            <a:r>
              <a:rPr lang="en-US" dirty="0" smtClean="0"/>
              <a:t>Write loops, understanding how they function</a:t>
            </a:r>
            <a:endParaRPr lang="en-US" dirty="0"/>
          </a:p>
          <a:p>
            <a:r>
              <a:rPr lang="en-US" dirty="0" smtClean="0"/>
              <a:t>Understand how to use shell scripts to save and re-use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out piping to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KEY</a:t>
            </a:r>
            <a:r>
              <a:rPr lang="en-US" dirty="0" smtClean="0"/>
              <a:t>: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dirty="0"/>
              <a:t>program that reads lines of text from standard input and writes lines of text to standard output can be </a:t>
            </a:r>
            <a:r>
              <a:rPr lang="en-US" u="sng" dirty="0"/>
              <a:t>combined</a:t>
            </a:r>
            <a:r>
              <a:rPr lang="en-US" dirty="0"/>
              <a:t> with every other program that behaves this </a:t>
            </a:r>
            <a:r>
              <a:rPr lang="en-US" dirty="0" smtClean="0"/>
              <a:t>way</a:t>
            </a:r>
          </a:p>
          <a:p>
            <a:endParaRPr lang="en-US" dirty="0" smtClean="0"/>
          </a:p>
          <a:p>
            <a:r>
              <a:rPr lang="en-US" dirty="0" smtClean="0"/>
              <a:t>Very powerful way to work</a:t>
            </a:r>
          </a:p>
          <a:p>
            <a:pPr lvl="1"/>
            <a:r>
              <a:rPr lang="en-US" dirty="0" smtClean="0"/>
              <a:t>Allows everyone to </a:t>
            </a:r>
            <a:r>
              <a:rPr lang="en-US" dirty="0"/>
              <a:t>put those programs into pipes </a:t>
            </a:r>
            <a:endParaRPr lang="en-US" dirty="0" smtClean="0"/>
          </a:p>
          <a:p>
            <a:pPr lvl="1"/>
            <a:r>
              <a:rPr lang="en-US" dirty="0" smtClean="0"/>
              <a:t>Multiples utility</a:t>
            </a:r>
          </a:p>
          <a:p>
            <a:pPr lvl="1"/>
            <a:endParaRPr lang="en-US" dirty="0" smtClean="0"/>
          </a:p>
          <a:p>
            <a:r>
              <a:rPr lang="en-US" dirty="0"/>
              <a:t>Can </a:t>
            </a:r>
            <a:r>
              <a:rPr lang="en-US" i="1" u="sng" dirty="0"/>
              <a:t>and should</a:t>
            </a:r>
            <a:r>
              <a:rPr lang="en-US" dirty="0"/>
              <a:t> write programs this way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8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9964" y="3483519"/>
            <a:ext cx="11236767" cy="1080000"/>
            <a:chOff x="389964" y="2763978"/>
            <a:chExt cx="11236767" cy="1080000"/>
          </a:xfrm>
        </p:grpSpPr>
        <p:sp>
          <p:nvSpPr>
            <p:cNvPr id="10" name="Rectangle 9"/>
            <p:cNvSpPr/>
            <p:nvPr/>
          </p:nvSpPr>
          <p:spPr>
            <a:xfrm>
              <a:off x="9466731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Output written to </a:t>
              </a:r>
              <a:r>
                <a:rPr lang="en-US" sz="2400" dirty="0" err="1" smtClean="0"/>
                <a:t>newFile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9964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w</a:t>
              </a:r>
              <a:r>
                <a:rPr lang="en-US" sz="3200" dirty="0" err="1" smtClean="0"/>
                <a:t>c</a:t>
              </a:r>
              <a:r>
                <a:rPr lang="en-US" sz="3200" dirty="0" smtClean="0"/>
                <a:t> –l *.txt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41142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head –n 1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5553" y="2763978"/>
              <a:ext cx="2160000" cy="108000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sort –n </a:t>
              </a:r>
              <a:endParaRPr lang="en-US" sz="32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49964" y="3052966"/>
              <a:ext cx="432000" cy="502024"/>
            </a:xfrm>
            <a:prstGeom prst="rightArrow">
              <a:avLst/>
            </a:prstGeom>
            <a:solidFill>
              <a:schemeClr val="accent2"/>
            </a:solidFill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981964" y="3052966"/>
              <a:ext cx="432000" cy="502024"/>
            </a:xfrm>
            <a:prstGeom prst="rightArrow">
              <a:avLst/>
            </a:prstGeom>
            <a:solidFill>
              <a:schemeClr val="accent3"/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577142" y="3052966"/>
              <a:ext cx="432000" cy="502024"/>
            </a:xfrm>
            <a:prstGeom prst="rightArrow">
              <a:avLst/>
            </a:prstGeom>
            <a:solidFill>
              <a:schemeClr val="accent3"/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009142" y="3052966"/>
              <a:ext cx="432000" cy="502024"/>
            </a:xfrm>
            <a:prstGeom prst="rightArrow">
              <a:avLst/>
            </a:prstGeom>
            <a:solidFill>
              <a:schemeClr val="accent6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8602731" y="3052966"/>
              <a:ext cx="432000" cy="502024"/>
            </a:xfrm>
            <a:prstGeom prst="rightArrow">
              <a:avLst/>
            </a:prstGeom>
            <a:solidFill>
              <a:schemeClr val="accent6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9034731" y="3052966"/>
              <a:ext cx="432000" cy="502024"/>
            </a:xfrm>
            <a:prstGeom prst="rightArrow">
              <a:avLst/>
            </a:prstGeom>
            <a:solidFill>
              <a:schemeClr val="accent5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2353" y="2123560"/>
            <a:ext cx="10035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-l *.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txt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sort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| </a:t>
            </a:r>
            <a:r>
              <a:rPr lang="hr-HR" sz="2800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hr-HR" sz="2800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hr-HR" sz="2800" dirty="0" smtClean="0">
                <a:latin typeface="Courier New" charset="0"/>
                <a:ea typeface="Courier New" charset="0"/>
                <a:cs typeface="Courier New" charset="0"/>
              </a:rPr>
              <a:t>1 &gt; </a:t>
            </a:r>
            <a:r>
              <a:rPr lang="hr-HR" sz="2800" dirty="0" err="1" smtClean="0">
                <a:latin typeface="Courier New" charset="0"/>
                <a:ea typeface="Courier New" charset="0"/>
                <a:cs typeface="Courier New" charset="0"/>
              </a:rPr>
              <a:t>newFile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out piping to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3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like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 or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Transform a </a:t>
            </a:r>
            <a:r>
              <a:rPr lang="en-US" dirty="0"/>
              <a:t>stream of input into a stream of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/>
              <a:t>Almost all </a:t>
            </a:r>
            <a:r>
              <a:rPr lang="en-US" dirty="0" smtClean="0"/>
              <a:t>Unix commands can </a:t>
            </a:r>
            <a:r>
              <a:rPr lang="en-US" dirty="0"/>
              <a:t>work this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from standard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Do </a:t>
            </a:r>
            <a:r>
              <a:rPr lang="en-US" dirty="0"/>
              <a:t>something with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W</a:t>
            </a:r>
            <a:r>
              <a:rPr lang="en-US" dirty="0" smtClean="0"/>
              <a:t>rite </a:t>
            </a:r>
            <a:r>
              <a:rPr lang="en-US" dirty="0"/>
              <a:t>to standard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LAZY!</a:t>
            </a:r>
          </a:p>
          <a:p>
            <a:pPr lvl="1"/>
            <a:r>
              <a:rPr lang="en-US" dirty="0" smtClean="0"/>
              <a:t>Reduce the amount of typing </a:t>
            </a:r>
          </a:p>
          <a:p>
            <a:pPr lvl="1"/>
            <a:r>
              <a:rPr lang="en-US" dirty="0" smtClean="0"/>
              <a:t>Eliminate the incredibly boringness of repetitive tasks</a:t>
            </a:r>
          </a:p>
          <a:p>
            <a:endParaRPr lang="en-US" dirty="0"/>
          </a:p>
          <a:p>
            <a:r>
              <a:rPr lang="en-US" dirty="0" smtClean="0"/>
              <a:t>Essential to </a:t>
            </a:r>
            <a:r>
              <a:rPr lang="en-US" dirty="0"/>
              <a:t>productivity improvements through </a:t>
            </a:r>
            <a:r>
              <a:rPr lang="en-US" dirty="0" smtClean="0"/>
              <a:t>automation</a:t>
            </a:r>
          </a:p>
          <a:p>
            <a:r>
              <a:rPr lang="en-US" dirty="0" smtClean="0"/>
              <a:t>Allow execution of </a:t>
            </a:r>
            <a:r>
              <a:rPr lang="en-US" dirty="0"/>
              <a:t>commands repetitively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8322"/>
            <a:ext cx="10515600" cy="30680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 smtClean="0"/>
              <a:t> repeat commands once </a:t>
            </a:r>
            <a:r>
              <a:rPr lang="en-US" dirty="0"/>
              <a:t>for each thing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dirty="0"/>
              <a:t> a </a:t>
            </a:r>
            <a:r>
              <a:rPr lang="en-US" dirty="0" smtClean="0"/>
              <a:t>list</a:t>
            </a:r>
          </a:p>
          <a:p>
            <a:r>
              <a:rPr lang="en-US" dirty="0"/>
              <a:t>For each iteration, the </a:t>
            </a:r>
            <a:r>
              <a:rPr lang="en-US" dirty="0" smtClean="0"/>
              <a:t>items in the list are </a:t>
            </a:r>
            <a:r>
              <a:rPr lang="en-US" dirty="0"/>
              <a:t>sequentially assigned to the </a:t>
            </a:r>
            <a:r>
              <a:rPr lang="en-US" b="1" dirty="0" smtClean="0"/>
              <a:t>variable </a:t>
            </a:r>
            <a:r>
              <a:rPr lang="en-US" dirty="0" smtClean="0"/>
              <a:t>(here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filename</a:t>
            </a:r>
            <a:r>
              <a:rPr lang="en-US" dirty="0" smtClean="0"/>
              <a:t>)</a:t>
            </a:r>
            <a:r>
              <a:rPr lang="en-US" dirty="0"/>
              <a:t> and the commands inside the loop are executed before moving on to the next </a:t>
            </a:r>
            <a:r>
              <a:rPr lang="en-US" dirty="0" smtClean="0"/>
              <a:t>item in </a:t>
            </a:r>
            <a:r>
              <a:rPr lang="en-US" dirty="0"/>
              <a:t>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Inside </a:t>
            </a:r>
            <a:r>
              <a:rPr lang="en-US" dirty="0"/>
              <a:t>the loop, </a:t>
            </a:r>
            <a:r>
              <a:rPr lang="en-US" dirty="0" smtClean="0"/>
              <a:t>variable </a:t>
            </a:r>
            <a:r>
              <a:rPr lang="en-US" dirty="0"/>
              <a:t>value </a:t>
            </a:r>
            <a:r>
              <a:rPr lang="en-US" dirty="0" smtClean="0"/>
              <a:t>has a</a:t>
            </a:r>
            <a:r>
              <a:rPr lang="en-US" dirty="0"/>
              <a:t> $ in front of </a:t>
            </a:r>
            <a:r>
              <a:rPr lang="en-US" dirty="0" smtClean="0"/>
              <a:t>it 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$</a:t>
            </a:r>
            <a:r>
              <a:rPr lang="en-US" dirty="0"/>
              <a:t> </a:t>
            </a:r>
            <a:r>
              <a:rPr lang="en-US" dirty="0" smtClean="0">
                <a:sym typeface="Wingdings"/>
              </a:rPr>
              <a:t> indicates a variable </a:t>
            </a:r>
          </a:p>
          <a:p>
            <a:pPr lvl="1"/>
            <a:r>
              <a:rPr lang="en-US" dirty="0" smtClean="0"/>
              <a:t>Substitute it for the item in the list</a:t>
            </a:r>
          </a:p>
          <a:p>
            <a:pPr lvl="1"/>
            <a:r>
              <a:rPr lang="en-US" dirty="0" smtClean="0"/>
              <a:t>Tells UNIX it is not text or another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5438" y="1321411"/>
            <a:ext cx="8776762" cy="181588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filename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head –n 3 $filename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52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9665" y="1726206"/>
            <a:ext cx="7374135" cy="1569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for filename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head –n 3 $filename   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31132" y="1566153"/>
            <a:ext cx="2320048" cy="5068110"/>
            <a:chOff x="1031132" y="1566153"/>
            <a:chExt cx="2320048" cy="5068110"/>
          </a:xfrm>
        </p:grpSpPr>
        <p:sp>
          <p:nvSpPr>
            <p:cNvPr id="13" name="Rounded Rectangle 12"/>
            <p:cNvSpPr/>
            <p:nvPr/>
          </p:nvSpPr>
          <p:spPr>
            <a:xfrm>
              <a:off x="1031132" y="1566153"/>
              <a:ext cx="1780162" cy="690664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</a:t>
              </a:r>
              <a:endParaRPr lang="en-US"/>
            </a:p>
          </p:txBody>
        </p:sp>
        <p:cxnSp>
          <p:nvCxnSpPr>
            <p:cNvPr id="15" name="Straight Arrow Connector 14"/>
            <p:cNvCxnSpPr>
              <a:stCxn id="13" idx="2"/>
              <a:endCxn id="18" idx="0"/>
            </p:cNvCxnSpPr>
            <p:nvPr/>
          </p:nvCxnSpPr>
          <p:spPr>
            <a:xfrm>
              <a:off x="1921213" y="2256817"/>
              <a:ext cx="4864" cy="508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le 17"/>
            <p:cNvSpPr/>
            <p:nvPr/>
          </p:nvSpPr>
          <p:spPr>
            <a:xfrm>
              <a:off x="1157592" y="2765256"/>
              <a:ext cx="1536970" cy="992221"/>
            </a:xfrm>
            <a:prstGeom prst="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New value?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>
              <a:stCxn id="18" idx="3"/>
              <a:endCxn id="26" idx="0"/>
            </p:cNvCxnSpPr>
            <p:nvPr/>
          </p:nvCxnSpPr>
          <p:spPr>
            <a:xfrm flipH="1">
              <a:off x="1921213" y="3757477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094362" y="4445540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Run Commands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7787" y="3922835"/>
              <a:ext cx="583660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cxnSp>
          <p:nvCxnSpPr>
            <p:cNvPr id="30" name="Curved Connector 29"/>
            <p:cNvCxnSpPr>
              <a:stCxn id="26" idx="1"/>
              <a:endCxn id="18" idx="0"/>
            </p:cNvCxnSpPr>
            <p:nvPr/>
          </p:nvCxnSpPr>
          <p:spPr>
            <a:xfrm rot="10800000" flipH="1">
              <a:off x="1094361" y="2765257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1" name="Hexagon 30"/>
            <p:cNvSpPr/>
            <p:nvPr/>
          </p:nvSpPr>
          <p:spPr>
            <a:xfrm>
              <a:off x="1347281" y="5700407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Stop</a:t>
              </a:r>
              <a:endParaRPr lang="en-US"/>
            </a:p>
          </p:txBody>
        </p:sp>
        <p:cxnSp>
          <p:nvCxnSpPr>
            <p:cNvPr id="33" name="Curved Connector 32"/>
            <p:cNvCxnSpPr>
              <a:stCxn id="18" idx="5"/>
              <a:endCxn id="31" idx="0"/>
            </p:cNvCxnSpPr>
            <p:nvPr/>
          </p:nvCxnSpPr>
          <p:spPr>
            <a:xfrm>
              <a:off x="2310320" y="3261367"/>
              <a:ext cx="184825" cy="2905968"/>
            </a:xfrm>
            <a:prstGeom prst="curvedConnector3">
              <a:avLst>
                <a:gd name="adj1" fmla="val 43158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67520" y="3419597"/>
              <a:ext cx="583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45033" y="3795056"/>
            <a:ext cx="622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/>
              <a:t>What ends up being run?</a:t>
            </a:r>
            <a:endParaRPr lang="en-US" sz="3200" dirty="0"/>
          </a:p>
          <a:p>
            <a:pPr lvl="0"/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head –n 3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myFile1.txt </a:t>
            </a:r>
          </a:p>
          <a:p>
            <a:pPr lvl="0"/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head –n 3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myFile2.txt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1580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filename </a:t>
            </a:r>
            <a:r>
              <a:rPr lang="en-US" dirty="0" smtClean="0"/>
              <a:t>==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${filename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lvl="1"/>
            <a:r>
              <a:rPr lang="en-US" dirty="0" smtClean="0"/>
              <a:t>Can use curly </a:t>
            </a:r>
            <a:r>
              <a:rPr lang="en-US" dirty="0"/>
              <a:t>braces </a:t>
            </a:r>
            <a:endParaRPr lang="en-US" dirty="0" smtClean="0"/>
          </a:p>
          <a:p>
            <a:pPr lvl="1"/>
            <a:r>
              <a:rPr lang="en-US" dirty="0" smtClean="0"/>
              <a:t>Can help to more clearly </a:t>
            </a:r>
            <a:r>
              <a:rPr lang="en-US" dirty="0"/>
              <a:t>delimit the variable </a:t>
            </a:r>
            <a:r>
              <a:rPr lang="en-US" dirty="0" smtClean="0"/>
              <a:t>name</a:t>
            </a:r>
          </a:p>
          <a:p>
            <a:pPr lvl="1"/>
            <a:endParaRPr lang="en-US" dirty="0"/>
          </a:p>
          <a:p>
            <a:r>
              <a:rPr lang="en-US" dirty="0" smtClean="0"/>
              <a:t>While writing a loop: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prompt changes from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/>
              <a:t> to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/>
              <a:t>is a reminder that the loop/command is not complete 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dirty="0"/>
              <a:t>can be used to separate two commands written on a single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84" y="513557"/>
            <a:ext cx="69469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98124"/>
            <a:ext cx="986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Last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files and directories using the terminal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ls </a:t>
            </a:r>
          </a:p>
          <a:p>
            <a:r>
              <a:rPr lang="en-US" dirty="0" smtClean="0"/>
              <a:t>Tab completion</a:t>
            </a:r>
          </a:p>
          <a:p>
            <a:r>
              <a:rPr lang="en-US" dirty="0" smtClean="0"/>
              <a:t>Getting help</a:t>
            </a:r>
          </a:p>
          <a:p>
            <a:r>
              <a:rPr lang="en-US" dirty="0" smtClean="0"/>
              <a:t>UNIX text editors</a:t>
            </a:r>
          </a:p>
          <a:p>
            <a:r>
              <a:rPr lang="en-US" dirty="0" smtClean="0"/>
              <a:t>File permissions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commands</a:t>
            </a:r>
          </a:p>
          <a:p>
            <a:pPr lvl="1"/>
            <a:r>
              <a:rPr lang="en-US" dirty="0"/>
              <a:t>head/tail</a:t>
            </a:r>
          </a:p>
          <a:p>
            <a:pPr lvl="1"/>
            <a:r>
              <a:rPr lang="en-US" dirty="0"/>
              <a:t>more/less</a:t>
            </a:r>
          </a:p>
          <a:p>
            <a:pPr lvl="1"/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mv/</a:t>
            </a:r>
            <a:r>
              <a:rPr lang="en-US" dirty="0" err="1"/>
              <a:t>cp</a:t>
            </a:r>
            <a:endParaRPr lang="en-US" dirty="0"/>
          </a:p>
          <a:p>
            <a:pPr lvl="1"/>
            <a:r>
              <a:rPr lang="en-US" dirty="0" smtClean="0"/>
              <a:t>sort/cut</a:t>
            </a:r>
            <a:endParaRPr lang="en-US" dirty="0"/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26" y="3852192"/>
            <a:ext cx="10515600" cy="2504158"/>
          </a:xfrm>
        </p:spPr>
        <p:txBody>
          <a:bodyPr>
            <a:normAutofit/>
          </a:bodyPr>
          <a:lstStyle/>
          <a:p>
            <a:r>
              <a:rPr lang="en-US" dirty="0" smtClean="0"/>
              <a:t>Terminal </a:t>
            </a:r>
            <a:r>
              <a:rPr lang="en-US" b="1" dirty="0" smtClean="0"/>
              <a:t>DOES NOT CARE </a:t>
            </a:r>
            <a:r>
              <a:rPr lang="en-US" dirty="0" smtClean="0"/>
              <a:t>what the variable is called</a:t>
            </a:r>
          </a:p>
          <a:p>
            <a:pPr lvl="1"/>
            <a:r>
              <a:rPr lang="en-US" dirty="0"/>
              <a:t>Programs are only useful if people can understand them</a:t>
            </a:r>
          </a:p>
          <a:p>
            <a:pPr lvl="1"/>
            <a:r>
              <a:rPr lang="en-US" dirty="0" smtClean="0"/>
              <a:t>Meaningless </a:t>
            </a:r>
            <a:r>
              <a:rPr lang="en-US" dirty="0"/>
              <a:t>names </a:t>
            </a:r>
            <a:r>
              <a:rPr lang="en-US" dirty="0" smtClean="0"/>
              <a:t>or </a:t>
            </a:r>
            <a:r>
              <a:rPr lang="en-US" dirty="0"/>
              <a:t>misleading names </a:t>
            </a:r>
            <a:r>
              <a:rPr lang="en-US" dirty="0" smtClean="0"/>
              <a:t>increase confusion</a:t>
            </a:r>
            <a:endParaRPr lang="en-US" dirty="0"/>
          </a:p>
          <a:p>
            <a:r>
              <a:rPr lang="en-US" u="sng" dirty="0" smtClean="0"/>
              <a:t>GOOD PRACTICE: </a:t>
            </a:r>
          </a:p>
          <a:p>
            <a:pPr lvl="1"/>
            <a:r>
              <a:rPr lang="en-US" dirty="0" smtClean="0"/>
              <a:t>Make variables names something logical and related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037" y="1380276"/>
            <a:ext cx="6186309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filename in myFile1.txt myFile2.txt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head –n 3 $filename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620" y="2469971"/>
            <a:ext cx="5109091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x in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head –n 3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$x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4800" y="349362"/>
            <a:ext cx="5109091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head –n 3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297" y="1388971"/>
            <a:ext cx="5724644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rates in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head –n 3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$rates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6771" y="2412817"/>
            <a:ext cx="6032421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heights in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myFile1.txt myFile2.txt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        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head –n 3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$heights 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3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2679" y="1690688"/>
            <a:ext cx="10280378" cy="181588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in {1..22}   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do    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things_rename.$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num.txt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$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num.txt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done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2679" y="3924192"/>
            <a:ext cx="5339923" cy="181588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filename in *.txt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do    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$filename    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done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3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7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files in a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4513" y="3361066"/>
            <a:ext cx="3814864" cy="15696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filename in *.txt </a:t>
            </a:r>
          </a:p>
          <a:p>
            <a:r>
              <a:rPr lang="en-US" sz="2400" dirty="0" smtClean="0"/>
              <a:t>do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cat $</a:t>
            </a:r>
            <a:r>
              <a:rPr lang="en-US" sz="2400" dirty="0"/>
              <a:t> filename </a:t>
            </a:r>
            <a:r>
              <a:rPr lang="en-US" sz="2400" dirty="0" smtClean="0"/>
              <a:t>&gt; </a:t>
            </a:r>
            <a:r>
              <a:rPr lang="en-US" sz="2400" dirty="0" err="1" smtClean="0"/>
              <a:t>filelist.txt</a:t>
            </a:r>
            <a:endParaRPr lang="en-US" sz="2400" dirty="0" smtClean="0"/>
          </a:p>
          <a:p>
            <a:r>
              <a:rPr lang="en-US" sz="2400" dirty="0" smtClean="0"/>
              <a:t>done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70278" y="3361066"/>
            <a:ext cx="3831498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for filename in *.txt </a:t>
            </a:r>
          </a:p>
          <a:p>
            <a:r>
              <a:rPr lang="en-US" sz="2400" dirty="0"/>
              <a:t>do </a:t>
            </a:r>
          </a:p>
          <a:p>
            <a:r>
              <a:rPr lang="en-US" sz="2400" dirty="0"/>
              <a:t>    cat $ filename </a:t>
            </a:r>
            <a:r>
              <a:rPr lang="en-US" sz="2400" dirty="0" smtClean="0"/>
              <a:t>&gt;&gt; </a:t>
            </a:r>
            <a:r>
              <a:rPr lang="en-US" sz="2400" dirty="0" err="1"/>
              <a:t>filelist.txt</a:t>
            </a:r>
            <a:endParaRPr lang="en-US" sz="2400" dirty="0"/>
          </a:p>
          <a:p>
            <a:r>
              <a:rPr lang="en-US" sz="2400" dirty="0"/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932" y="1935442"/>
            <a:ext cx="1090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loop </a:t>
            </a:r>
            <a:r>
              <a:rPr lang="en-US" sz="3200" smtClean="0"/>
              <a:t>will print all the </a:t>
            </a:r>
            <a:r>
              <a:rPr lang="en-US" sz="3200" dirty="0" smtClean="0"/>
              <a:t>text from the txt files into</a:t>
            </a:r>
            <a:r>
              <a:rPr lang="en-US" sz="3200" dirty="0"/>
              <a:t> </a:t>
            </a:r>
            <a:r>
              <a:rPr lang="en-US" sz="3200" dirty="0" err="1" smtClean="0"/>
              <a:t>filelist.txt</a:t>
            </a:r>
            <a:r>
              <a:rPr lang="en-US" sz="3200" dirty="0" smtClean="0"/>
              <a:t>?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645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files in a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814164"/>
            <a:ext cx="3814864" cy="15696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filename in *.txt </a:t>
            </a:r>
          </a:p>
          <a:p>
            <a:r>
              <a:rPr lang="en-US" sz="2400" dirty="0" smtClean="0"/>
              <a:t>do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cat $</a:t>
            </a:r>
            <a:r>
              <a:rPr lang="en-US" sz="2400" dirty="0"/>
              <a:t> filename </a:t>
            </a:r>
            <a:r>
              <a:rPr lang="en-US" sz="2400" dirty="0" smtClean="0"/>
              <a:t>&gt; </a:t>
            </a:r>
            <a:r>
              <a:rPr lang="en-US" sz="2400" dirty="0" err="1" smtClean="0"/>
              <a:t>filelist.txt</a:t>
            </a:r>
            <a:endParaRPr lang="en-US" sz="2400" dirty="0" smtClean="0"/>
          </a:p>
          <a:p>
            <a:r>
              <a:rPr lang="en-US" sz="2400" dirty="0" smtClean="0"/>
              <a:t>done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56010"/>
            <a:ext cx="3831498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for filename in *.txt </a:t>
            </a:r>
          </a:p>
          <a:p>
            <a:r>
              <a:rPr lang="en-US" sz="2400" dirty="0"/>
              <a:t>do </a:t>
            </a:r>
          </a:p>
          <a:p>
            <a:r>
              <a:rPr lang="en-US" sz="2400" dirty="0"/>
              <a:t>    cat $ filename </a:t>
            </a:r>
            <a:r>
              <a:rPr lang="en-US" sz="2400" dirty="0" smtClean="0"/>
              <a:t>&gt;&gt; </a:t>
            </a:r>
            <a:r>
              <a:rPr lang="en-US" sz="2400" dirty="0" err="1"/>
              <a:t>filelist.txt</a:t>
            </a:r>
            <a:endParaRPr lang="en-US" sz="2400" dirty="0"/>
          </a:p>
          <a:p>
            <a:r>
              <a:rPr lang="en-US" sz="2400" dirty="0"/>
              <a:t>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8926" y="2060385"/>
            <a:ext cx="6070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filelist.txt</a:t>
            </a:r>
            <a:r>
              <a:rPr lang="en-US" sz="3200" dirty="0" smtClean="0"/>
              <a:t> gets overwritten on each loop iteration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8926" y="4256010"/>
            <a:ext cx="607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filelist.txt</a:t>
            </a:r>
            <a:r>
              <a:rPr lang="en-US" sz="3200" dirty="0" smtClean="0"/>
              <a:t> contains all </a:t>
            </a:r>
            <a:r>
              <a:rPr lang="en-US" sz="3200" dirty="0"/>
              <a:t>the text from each </a:t>
            </a:r>
            <a:r>
              <a:rPr lang="en-US" sz="3200" dirty="0" smtClean="0"/>
              <a:t>file</a:t>
            </a:r>
          </a:p>
          <a:p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3200" dirty="0"/>
              <a:t> appends to a </a:t>
            </a:r>
            <a:r>
              <a:rPr lang="en-US" sz="3200" dirty="0" smtClean="0"/>
              <a:t>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024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3089"/>
            <a:ext cx="10515600" cy="1643874"/>
          </a:xfrm>
        </p:spPr>
        <p:txBody>
          <a:bodyPr>
            <a:normAutofit/>
          </a:bodyPr>
          <a:lstStyle/>
          <a:p>
            <a:r>
              <a:rPr lang="en-US" dirty="0" smtClean="0"/>
              <a:t>A loop contained within another loop</a:t>
            </a:r>
          </a:p>
          <a:p>
            <a:r>
              <a:rPr lang="en-US" dirty="0" smtClean="0"/>
              <a:t>For each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disease</a:t>
            </a:r>
            <a:r>
              <a:rPr lang="en-US" dirty="0" smtClean="0"/>
              <a:t> in </a:t>
            </a:r>
            <a:r>
              <a:rPr lang="en-US" dirty="0"/>
              <a:t>the outer loop, the inner loop (the nested loop) iterates over the list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numbers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4583" y="1549888"/>
            <a:ext cx="9542833" cy="267765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disease in schizophrenia depression CAD obesity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{1..22}   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do       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$disease.$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num.results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done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0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nested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6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shell scripts?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Save commands repeatedly used in </a:t>
            </a:r>
            <a:r>
              <a:rPr lang="en-US" dirty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Be lazy! </a:t>
            </a:r>
          </a:p>
          <a:p>
            <a:pPr lvl="1"/>
            <a:r>
              <a:rPr lang="en-US" dirty="0" smtClean="0"/>
              <a:t>Save scripts and don’t re-write things you have already written</a:t>
            </a:r>
          </a:p>
          <a:p>
            <a:endParaRPr lang="en-US" dirty="0" smtClean="0"/>
          </a:p>
          <a:p>
            <a:r>
              <a:rPr lang="en-US" dirty="0" smtClean="0"/>
              <a:t>Re-run </a:t>
            </a:r>
            <a:r>
              <a:rPr lang="en-US" dirty="0"/>
              <a:t>all </a:t>
            </a:r>
            <a:r>
              <a:rPr lang="en-US" dirty="0" smtClean="0"/>
              <a:t>those </a:t>
            </a:r>
            <a:r>
              <a:rPr lang="en-US" dirty="0"/>
              <a:t>operations again later </a:t>
            </a:r>
            <a:r>
              <a:rPr lang="en-US" i="1" u="sng" dirty="0"/>
              <a:t>by typing a single </a:t>
            </a:r>
            <a:r>
              <a:rPr lang="en-US" i="1" u="sng" dirty="0" smtClean="0"/>
              <a:t>command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Files are save with the extension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Invoked by running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bash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1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scripts need to be executable </a:t>
            </a:r>
          </a:p>
          <a:p>
            <a:pPr lvl="1"/>
            <a:r>
              <a:rPr lang="en-US" dirty="0" smtClean="0"/>
              <a:t>Executable means the computer knows that it is a script/program</a:t>
            </a:r>
          </a:p>
          <a:p>
            <a:pPr lvl="1"/>
            <a:r>
              <a:rPr lang="en-US" dirty="0" smtClean="0"/>
              <a:t>Something to execute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94698" y="365125"/>
            <a:ext cx="1789324" cy="72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>
                <a:solidFill>
                  <a:srgbClr val="FF0000"/>
                </a:solidFill>
                <a:latin typeface="Courier New"/>
                <a:cs typeface="Courier New"/>
              </a:rPr>
              <a:t>-rw-r--r--</a:t>
            </a:r>
            <a:endParaRPr lang="is-IS" sz="4000" dirty="0">
              <a:latin typeface="Courier New"/>
              <a:cs typeface="Courier New"/>
            </a:endParaRPr>
          </a:p>
          <a:p>
            <a:r>
              <a:rPr lang="is-IS" sz="4000" dirty="0">
                <a:solidFill>
                  <a:srgbClr val="FF0000"/>
                </a:solidFill>
                <a:latin typeface="Courier New"/>
                <a:cs typeface="Courier New"/>
              </a:rPr>
              <a:t>drwx------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01330" y="3708906"/>
            <a:ext cx="5336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 err="1" smtClean="0">
                <a:latin typeface="Courier New"/>
                <a:cs typeface="Courier New"/>
              </a:rPr>
              <a:t>chmod</a:t>
            </a:r>
            <a:r>
              <a:rPr lang="en-US" sz="3200" dirty="0" smtClean="0">
                <a:latin typeface="Courier New"/>
                <a:cs typeface="Courier New"/>
              </a:rPr>
              <a:t> +</a:t>
            </a:r>
            <a:r>
              <a:rPr lang="en-US" sz="3200" dirty="0">
                <a:latin typeface="Courier New"/>
                <a:cs typeface="Courier New"/>
              </a:rPr>
              <a:t>x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scriptname</a:t>
            </a:r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55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5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8089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Arguments are the input for the shell script from the command line</a:t>
            </a:r>
          </a:p>
          <a:p>
            <a:r>
              <a:rPr lang="en-US" dirty="0" smtClean="0"/>
              <a:t>In the code, they look like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“$1”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This means take the first thing after the shell script on the command line and insert it here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bash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input1.txt</a:t>
            </a:r>
          </a:p>
          <a:p>
            <a:pPr lvl="3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input1.txt </a:t>
            </a:r>
            <a:r>
              <a:rPr lang="en-US" dirty="0" smtClean="0">
                <a:ea typeface="Courier New" charset="0"/>
                <a:cs typeface="Courier New" charset="0"/>
              </a:rPr>
              <a:t>replaces every instance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“$1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Can have multiple arguments for one script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input1.txt input2.txt 24 6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input1.txt </a:t>
            </a:r>
            <a:r>
              <a:rPr lang="en-US" dirty="0">
                <a:ea typeface="Courier New" charset="0"/>
                <a:cs typeface="Courier New" charset="0"/>
              </a:rPr>
              <a:t>replaces every instance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“$1”</a:t>
            </a:r>
            <a:r>
              <a:rPr lang="en-US" dirty="0">
                <a:ea typeface="Courier New" charset="0"/>
                <a:cs typeface="Courier New" charset="0"/>
              </a:rPr>
              <a:t> 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3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input2.txt </a:t>
            </a:r>
            <a:r>
              <a:rPr lang="en-US" dirty="0">
                <a:ea typeface="Courier New" charset="0"/>
                <a:cs typeface="Courier New" charset="0"/>
              </a:rPr>
              <a:t>replaces every instance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“$2”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3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24 </a:t>
            </a:r>
            <a:r>
              <a:rPr lang="en-US" dirty="0" smtClean="0">
                <a:ea typeface="Courier New" charset="0"/>
                <a:cs typeface="Courier New" charset="0"/>
              </a:rPr>
              <a:t>replaces </a:t>
            </a:r>
            <a:r>
              <a:rPr lang="en-US" dirty="0">
                <a:ea typeface="Courier New" charset="0"/>
                <a:cs typeface="Courier New" charset="0"/>
              </a:rPr>
              <a:t>every instance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“$3”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3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6 </a:t>
            </a:r>
            <a:r>
              <a:rPr lang="en-US" dirty="0" smtClean="0">
                <a:ea typeface="Courier New" charset="0"/>
                <a:cs typeface="Courier New" charset="0"/>
              </a:rPr>
              <a:t>replaces </a:t>
            </a:r>
            <a:r>
              <a:rPr lang="en-US" dirty="0">
                <a:ea typeface="Courier New" charset="0"/>
                <a:cs typeface="Courier New" charset="0"/>
              </a:rPr>
              <a:t>every instance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“$4”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/>
              <a:t>Arguments in code are surrounded by double 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4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saved as </a:t>
            </a:r>
            <a:r>
              <a:rPr lang="en-US" dirty="0" err="1" smtClean="0"/>
              <a:t>script.sh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rug_use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075"/>
            <a:ext cx="28956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2816606"/>
            <a:ext cx="11292252" cy="181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3" y="4749800"/>
            <a:ext cx="600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Changing argument changes the scripts behavior 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Make universal scripts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“$@” </a:t>
            </a:r>
            <a:r>
              <a:rPr lang="en-US" dirty="0">
                <a:sym typeface="Wingdings"/>
              </a:rPr>
              <a:t> all of the command-line </a:t>
            </a:r>
            <a:r>
              <a:rPr lang="en-US" dirty="0" smtClean="0">
                <a:sym typeface="Wingdings"/>
              </a:rPr>
              <a:t>parameters</a:t>
            </a:r>
          </a:p>
          <a:p>
            <a:pPr lvl="1"/>
            <a:r>
              <a:rPr lang="en-US" dirty="0" smtClean="0">
                <a:sym typeface="Wingdings"/>
              </a:rPr>
              <a:t>Useful when do not know how many files there are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script_name.sh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*.txt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Don’t know how many files end in .txt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1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starts a comment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/>
              <a:t>ignores</a:t>
            </a:r>
            <a:r>
              <a:rPr lang="en-US" dirty="0" smtClean="0"/>
              <a:t> any line starting with 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#</a:t>
            </a:r>
          </a:p>
          <a:p>
            <a:pPr lvl="1"/>
            <a:r>
              <a:rPr lang="en-US" dirty="0" smtClean="0"/>
              <a:t>Used to help yourself and other interpret the code </a:t>
            </a:r>
          </a:p>
          <a:p>
            <a:pPr lvl="1"/>
            <a:endParaRPr lang="en-US" dirty="0"/>
          </a:p>
          <a:p>
            <a:r>
              <a:rPr lang="en-US" dirty="0" smtClean="0"/>
              <a:t>Commenting code is insanely important</a:t>
            </a:r>
          </a:p>
          <a:p>
            <a:pPr lvl="1"/>
            <a:r>
              <a:rPr lang="en-US" dirty="0" smtClean="0"/>
              <a:t>Tells other how to invoke your code</a:t>
            </a:r>
          </a:p>
          <a:p>
            <a:pPr lvl="1"/>
            <a:r>
              <a:rPr lang="en-US" dirty="0" smtClean="0"/>
              <a:t>What part of the code are doing</a:t>
            </a:r>
          </a:p>
          <a:p>
            <a:pPr lvl="1"/>
            <a:r>
              <a:rPr lang="en-US" dirty="0" smtClean="0"/>
              <a:t>Logic/motivation behind methodology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454" y="1690688"/>
            <a:ext cx="2271346" cy="37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26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– a plea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into the habit now of commenting your code</a:t>
            </a:r>
          </a:p>
          <a:p>
            <a:r>
              <a:rPr lang="en-US" dirty="0" smtClean="0"/>
              <a:t>You will save yourself from an absolute world of pain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959100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3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some shell scripts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shell script that is harder then what they have seen and talk it through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0743"/>
            <a:ext cx="10515600" cy="1866220"/>
          </a:xfrm>
        </p:spPr>
        <p:txBody>
          <a:bodyPr/>
          <a:lstStyle/>
          <a:p>
            <a:r>
              <a:rPr lang="en-US" dirty="0"/>
              <a:t>Give files consistent names that are easy to match with wildcard patterns to make it easy to select them for looping.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Shell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669-9227-254B-8F8A-9FF77B543902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047357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49211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pattern that can match any string</a:t>
            </a:r>
          </a:p>
          <a:p>
            <a:r>
              <a:rPr lang="en-US" dirty="0" smtClean="0"/>
              <a:t>Can be used to:</a:t>
            </a:r>
          </a:p>
          <a:p>
            <a:pPr lvl="1"/>
            <a:r>
              <a:rPr lang="en-US" dirty="0" smtClean="0"/>
              <a:t>Search for a pattern within a block of text</a:t>
            </a:r>
          </a:p>
          <a:p>
            <a:pPr lvl="1"/>
            <a:r>
              <a:rPr lang="en-US" dirty="0" smtClean="0"/>
              <a:t>Replace bits of text</a:t>
            </a:r>
          </a:p>
          <a:p>
            <a:pPr lvl="1"/>
            <a:r>
              <a:rPr lang="en-US" dirty="0" smtClean="0"/>
              <a:t>Manipulate strings</a:t>
            </a:r>
          </a:p>
          <a:p>
            <a:endParaRPr lang="en-US" dirty="0"/>
          </a:p>
          <a:p>
            <a:r>
              <a:rPr lang="en-US" dirty="0" smtClean="0"/>
              <a:t>Used with a LOT of different functions</a:t>
            </a:r>
          </a:p>
          <a:p>
            <a:pPr lvl="1"/>
            <a:r>
              <a:rPr lang="en-US" dirty="0" smtClean="0"/>
              <a:t>grep,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Used across a wide variety of programming languages</a:t>
            </a:r>
          </a:p>
          <a:p>
            <a:pPr lvl="1"/>
            <a:r>
              <a:rPr lang="en-US" dirty="0" smtClean="0"/>
              <a:t>UNIX, R, Python, </a:t>
            </a:r>
            <a:r>
              <a:rPr lang="en-US" dirty="0" err="1" smtClean="0"/>
              <a:t>perl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6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/>
              <a:t> matches zero or more characters in a </a:t>
            </a:r>
            <a:r>
              <a:rPr lang="en-US" dirty="0" smtClean="0"/>
              <a:t>filename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redirects </a:t>
            </a:r>
            <a:r>
              <a:rPr lang="en-US" dirty="0"/>
              <a:t>a command’s output to a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pipe: </a:t>
            </a:r>
            <a:r>
              <a:rPr lang="en-US" dirty="0"/>
              <a:t>the output of the first command is used as the input to the </a:t>
            </a:r>
            <a:r>
              <a:rPr lang="en-US" dirty="0" smtClean="0"/>
              <a:t>second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 selects lines in files that match patterns.</a:t>
            </a:r>
          </a:p>
          <a:p>
            <a:r>
              <a:rPr lang="en-US" dirty="0"/>
              <a:t>A for loop repeats commands once for every thing in a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Every for loop needs a variable to refer to the thing it is currently operating </a:t>
            </a:r>
            <a:r>
              <a:rPr lang="en-US" dirty="0" smtClean="0"/>
              <a:t>on</a:t>
            </a:r>
            <a:endParaRPr lang="en-US" dirty="0"/>
          </a:p>
          <a:p>
            <a:r>
              <a:rPr lang="en-US" dirty="0"/>
              <a:t>Use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$name</a:t>
            </a:r>
            <a:r>
              <a:rPr lang="en-US" dirty="0"/>
              <a:t> 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${name} </a:t>
            </a:r>
            <a:r>
              <a:rPr lang="en-US" dirty="0"/>
              <a:t>to expand a variable </a:t>
            </a:r>
            <a:endParaRPr lang="en-US" dirty="0" smtClean="0"/>
          </a:p>
          <a:p>
            <a:r>
              <a:rPr lang="en-US" dirty="0"/>
              <a:t>Save commands in </a:t>
            </a:r>
            <a:r>
              <a:rPr lang="en-US" dirty="0" smtClean="0"/>
              <a:t>shell scripts </a:t>
            </a:r>
            <a:r>
              <a:rPr lang="en-US" dirty="0"/>
              <a:t>for </a:t>
            </a:r>
            <a:r>
              <a:rPr lang="en-US" dirty="0" smtClean="0"/>
              <a:t>re-use</a:t>
            </a:r>
            <a:endParaRPr lang="en-US" dirty="0"/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filename.sh</a:t>
            </a:r>
            <a:r>
              <a:rPr lang="en-US" dirty="0"/>
              <a:t> </a:t>
            </a:r>
            <a:r>
              <a:rPr lang="en-US" dirty="0" smtClean="0"/>
              <a:t>to run commands saved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$1</a:t>
            </a:r>
            <a:r>
              <a:rPr lang="en-US" dirty="0"/>
              <a:t>,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$2</a:t>
            </a:r>
            <a:r>
              <a:rPr lang="en-US" dirty="0"/>
              <a:t>, etc</a:t>
            </a:r>
            <a:r>
              <a:rPr lang="en-US" dirty="0" smtClean="0"/>
              <a:t>. </a:t>
            </a:r>
            <a:r>
              <a:rPr lang="en-US" dirty="0"/>
              <a:t>refer to the first command-line parameter, the second command-line parameter, etc</a:t>
            </a:r>
            <a:r>
              <a:rPr lang="en-US" dirty="0" smtClean="0"/>
              <a:t>.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$@</a:t>
            </a:r>
            <a:r>
              <a:rPr lang="en-US" dirty="0"/>
              <a:t> refers to all of a shell script’s command-line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Carpentry : </a:t>
            </a:r>
            <a:r>
              <a:rPr lang="en-US" dirty="0">
                <a:hlinkClick r:id="rId2"/>
              </a:rPr>
              <a:t>https://software-carpentry.org</a:t>
            </a:r>
            <a:r>
              <a:rPr lang="en-US">
                <a:hlinkClick r:id="rId2"/>
              </a:rPr>
              <a:t>/lessons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Shell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669-9227-254B-8F8A-9FF77B54390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4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time for the </a:t>
            </a:r>
            <a:r>
              <a:rPr lang="en-US" dirty="0" smtClean="0"/>
              <a:t>slides after this but they should learn </a:t>
            </a:r>
            <a:r>
              <a:rPr lang="en-US" dirty="0" err="1" smtClean="0"/>
              <a:t>awk</a:t>
            </a:r>
            <a:r>
              <a:rPr lang="en-US" dirty="0" smtClean="0"/>
              <a:t>/</a:t>
            </a:r>
            <a:r>
              <a:rPr lang="en-US" dirty="0" err="1" smtClean="0"/>
              <a:t>sed</a:t>
            </a:r>
            <a:r>
              <a:rPr lang="en-US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1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/</a:t>
            </a:r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9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text processing/manipulation utility</a:t>
            </a:r>
          </a:p>
          <a:p>
            <a:pPr lvl="1"/>
            <a:r>
              <a:rPr lang="en-US" dirty="0" smtClean="0">
                <a:sym typeface="Wingdings"/>
              </a:rPr>
              <a:t>Efficiently process and extract text data</a:t>
            </a:r>
          </a:p>
          <a:p>
            <a:pPr lvl="1"/>
            <a:r>
              <a:rPr lang="en-US" dirty="0" smtClean="0">
                <a:sym typeface="Wingdings"/>
              </a:rPr>
              <a:t>Operates on fields of a line</a:t>
            </a:r>
          </a:p>
          <a:p>
            <a:pPr lvl="2"/>
            <a:r>
              <a:rPr lang="en-US" dirty="0" smtClean="0">
                <a:sym typeface="Wingdings"/>
              </a:rPr>
              <a:t>Can be thought of as similar to Columns </a:t>
            </a:r>
            <a:r>
              <a:rPr lang="en-US" b="1" u="sng" dirty="0" smtClean="0">
                <a:sym typeface="Wingdings"/>
              </a:rPr>
              <a:t>BUT</a:t>
            </a:r>
            <a:r>
              <a:rPr lang="en-US" dirty="0" smtClean="0">
                <a:sym typeface="Wingdings"/>
              </a:rPr>
              <a:t> depends on field separator</a:t>
            </a:r>
          </a:p>
          <a:p>
            <a:pPr lvl="2"/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‘&lt;pattern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{ &lt;action&gt;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}’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input_file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output_file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6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field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field </a:t>
            </a:r>
            <a:r>
              <a:rPr lang="en-US" dirty="0" smtClean="0"/>
              <a:t>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$1</a:t>
            </a:r>
          </a:p>
          <a:p>
            <a:r>
              <a:rPr lang="en-US" dirty="0" smtClean="0"/>
              <a:t>second field 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$2</a:t>
            </a:r>
          </a:p>
          <a:p>
            <a:r>
              <a:rPr lang="is-I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entire </a:t>
            </a:r>
            <a:r>
              <a:rPr lang="en-US" dirty="0" smtClean="0"/>
              <a:t>line 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3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!= </a:t>
            </a:r>
            <a:r>
              <a:rPr lang="en-US" dirty="0" smtClean="0">
                <a:sym typeface="Wingdings"/>
              </a:rPr>
              <a:t> does not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and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||</a:t>
            </a:r>
            <a:r>
              <a:rPr lang="en-US" dirty="0" smtClean="0">
                <a:sym typeface="Wingdings"/>
              </a:rPr>
              <a:t>  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8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out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/>
              <a:t> – altering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‘{print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($2)}’ input &gt; output 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‘{print log($1)}’ input &gt; output </a:t>
            </a:r>
          </a:p>
          <a:p>
            <a:pPr lvl="1"/>
            <a:r>
              <a:rPr lang="en-US" dirty="0" smtClean="0"/>
              <a:t>log here is the natural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4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Insanely powerful</a:t>
            </a:r>
          </a:p>
          <a:p>
            <a:r>
              <a:rPr lang="en-US" dirty="0" smtClean="0"/>
              <a:t>Almost like a programming language in and of itself </a:t>
            </a:r>
          </a:p>
          <a:p>
            <a:endParaRPr lang="en-US" dirty="0"/>
          </a:p>
          <a:p>
            <a:r>
              <a:rPr lang="en-US" dirty="0" smtClean="0"/>
              <a:t>This is just skimming the surface of what </a:t>
            </a:r>
            <a:r>
              <a:rPr lang="en-US" dirty="0" err="1" smtClean="0"/>
              <a:t>awk</a:t>
            </a:r>
            <a:r>
              <a:rPr lang="en-US" dirty="0" smtClean="0"/>
              <a:t> is capable of</a:t>
            </a:r>
          </a:p>
          <a:p>
            <a:endParaRPr lang="en-US" dirty="0"/>
          </a:p>
          <a:p>
            <a:r>
              <a:rPr lang="en-US" dirty="0" smtClean="0"/>
              <a:t>For more about </a:t>
            </a:r>
            <a:r>
              <a:rPr lang="en-US" dirty="0" err="1" smtClean="0"/>
              <a:t>awk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https://www.tutorialspoint.com/awk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www.grymoire.com/Unix/Awk.html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www.gnu.org/software/gawk/manual/gawk.html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escape character </a:t>
            </a:r>
          </a:p>
          <a:p>
            <a:pPr lvl="1"/>
            <a:r>
              <a:rPr lang="en-US" dirty="0" smtClean="0"/>
              <a:t>Add a </a:t>
            </a:r>
            <a:r>
              <a:rPr lang="en-US" dirty="0"/>
              <a:t>backslash before a special </a:t>
            </a:r>
            <a:r>
              <a:rPr lang="en-US" dirty="0" smtClean="0"/>
              <a:t>character and it is </a:t>
            </a:r>
            <a:r>
              <a:rPr lang="en-US" dirty="0"/>
              <a:t>treated like plain </a:t>
            </a:r>
            <a:r>
              <a:rPr lang="en-US" dirty="0" smtClean="0"/>
              <a:t>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characters : </a:t>
            </a:r>
            <a:r>
              <a:rPr lang="en-US" dirty="0" smtClean="0">
                <a:hlinkClick r:id="rId2"/>
              </a:rPr>
              <a:t>http://tldp.org/LDP/abs/html/special-chars.html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Escaping to </a:t>
            </a:r>
            <a:r>
              <a:rPr lang="en-US" dirty="0"/>
              <a:t>not treat the character as special, but </a:t>
            </a:r>
            <a:r>
              <a:rPr lang="en-US" dirty="0" smtClean="0"/>
              <a:t>as </a:t>
            </a:r>
            <a:r>
              <a:rPr lang="en-US" dirty="0"/>
              <a:t>a plain </a:t>
            </a:r>
            <a:r>
              <a:rPr lang="en-US" dirty="0" smtClean="0"/>
              <a:t>character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9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‘s/word1/word2/’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Modifiers: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case insensitive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s/word1/word2/g’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replace globally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s/word1/word2/x’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ignore space globally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/>
              <a:t> </a:t>
            </a:r>
            <a:r>
              <a:rPr lang="en-US" dirty="0" smtClean="0"/>
              <a:t>matches </a:t>
            </a:r>
            <a:r>
              <a:rPr lang="en-US" dirty="0"/>
              <a:t>zero or more characters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ls *.txt</a:t>
            </a:r>
          </a:p>
          <a:p>
            <a:pPr lvl="1"/>
            <a:r>
              <a:rPr lang="en-US" dirty="0" smtClean="0"/>
              <a:t>Matches </a:t>
            </a:r>
            <a:r>
              <a:rPr lang="en-US" u="sng" dirty="0" smtClean="0"/>
              <a:t>EVERY</a:t>
            </a:r>
            <a:r>
              <a:rPr lang="en-US" dirty="0" smtClean="0"/>
              <a:t> file that ends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Very useful</a:t>
            </a:r>
          </a:p>
          <a:p>
            <a:r>
              <a:rPr lang="en-US" dirty="0" smtClean="0"/>
              <a:t>Quick and easy way to search for files and list multiple files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2725</Words>
  <Application>Microsoft Macintosh PowerPoint</Application>
  <PresentationFormat>Widescreen</PresentationFormat>
  <Paragraphs>590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Calibri</vt:lpstr>
      <vt:lpstr>Calibri Light</vt:lpstr>
      <vt:lpstr>Courier New</vt:lpstr>
      <vt:lpstr>Wingdings</vt:lpstr>
      <vt:lpstr>Arial</vt:lpstr>
      <vt:lpstr>Office Theme</vt:lpstr>
      <vt:lpstr>Pipes, Loops, Filters</vt:lpstr>
      <vt:lpstr>PowerPoint Presentation</vt:lpstr>
      <vt:lpstr>Learning Objectives</vt:lpstr>
      <vt:lpstr>Recap – Last time:</vt:lpstr>
      <vt:lpstr>Regular Expressions</vt:lpstr>
      <vt:lpstr>Regular expressions</vt:lpstr>
      <vt:lpstr>Escaping Characters</vt:lpstr>
      <vt:lpstr>Finding things</vt:lpstr>
      <vt:lpstr>Wildcard *</vt:lpstr>
      <vt:lpstr>PRACTICAL</vt:lpstr>
      <vt:lpstr>Wildcard ?</vt:lpstr>
      <vt:lpstr>Wildcard []</vt:lpstr>
      <vt:lpstr>Wildcard combinations</vt:lpstr>
      <vt:lpstr>PRACTICAL</vt:lpstr>
      <vt:lpstr>Searching – grep</vt:lpstr>
      <vt:lpstr>PRACTICAL</vt:lpstr>
      <vt:lpstr>grep</vt:lpstr>
      <vt:lpstr>Google grep regular expression</vt:lpstr>
      <vt:lpstr>PRACTICAL</vt:lpstr>
      <vt:lpstr>Redirecting</vt:lpstr>
      <vt:lpstr>Outputting</vt:lpstr>
      <vt:lpstr>Outputting</vt:lpstr>
      <vt:lpstr>Outputting</vt:lpstr>
      <vt:lpstr>PRACTICAL</vt:lpstr>
      <vt:lpstr>Inputting character</vt:lpstr>
      <vt:lpstr>PRACTICAL</vt:lpstr>
      <vt:lpstr>Pipes</vt:lpstr>
      <vt:lpstr>Piping</vt:lpstr>
      <vt:lpstr>Piping</vt:lpstr>
      <vt:lpstr>PRACTICAL</vt:lpstr>
      <vt:lpstr>Piping</vt:lpstr>
      <vt:lpstr>Piping</vt:lpstr>
      <vt:lpstr>PRACTICAL</vt:lpstr>
      <vt:lpstr>Filters</vt:lpstr>
      <vt:lpstr>Loops</vt:lpstr>
      <vt:lpstr>Loops</vt:lpstr>
      <vt:lpstr>Loops</vt:lpstr>
      <vt:lpstr>Loops</vt:lpstr>
      <vt:lpstr>Loops</vt:lpstr>
      <vt:lpstr>Loops</vt:lpstr>
      <vt:lpstr>Loops</vt:lpstr>
      <vt:lpstr>PRACTICAL</vt:lpstr>
      <vt:lpstr>Saving files in a loop</vt:lpstr>
      <vt:lpstr>Saving files in a loop</vt:lpstr>
      <vt:lpstr>Nested Loops</vt:lpstr>
      <vt:lpstr>PRACTICAL</vt:lpstr>
      <vt:lpstr>Shell scripts</vt:lpstr>
      <vt:lpstr>What are shell scripts?</vt:lpstr>
      <vt:lpstr>File permissions revisited</vt:lpstr>
      <vt:lpstr>Arguments</vt:lpstr>
      <vt:lpstr>Arguments</vt:lpstr>
      <vt:lpstr>Arguments </vt:lpstr>
      <vt:lpstr>Comments</vt:lpstr>
      <vt:lpstr>Comments – a plea for sanity</vt:lpstr>
      <vt:lpstr>PRACTICAL</vt:lpstr>
      <vt:lpstr>Challenge</vt:lpstr>
      <vt:lpstr>PowerPoint Presentation</vt:lpstr>
      <vt:lpstr>Wrapping Up</vt:lpstr>
      <vt:lpstr>REMEMBER</vt:lpstr>
      <vt:lpstr>Key Points</vt:lpstr>
      <vt:lpstr>Citations</vt:lpstr>
      <vt:lpstr>No time for the slides after this but they should learn awk/sed??</vt:lpstr>
      <vt:lpstr>awk/sed</vt:lpstr>
      <vt:lpstr>awk</vt:lpstr>
      <vt:lpstr>awk field selection</vt:lpstr>
      <vt:lpstr>Conditional expressions</vt:lpstr>
      <vt:lpstr>PRACTICAL</vt:lpstr>
      <vt:lpstr>awk – altering output</vt:lpstr>
      <vt:lpstr>awk </vt:lpstr>
      <vt:lpstr>sed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2017-04-11T10:51:39Z</dcterms:created>
  <dcterms:modified xsi:type="dcterms:W3CDTF">2017-04-26T15:06:40Z</dcterms:modified>
</cp:coreProperties>
</file>