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7" r:id="rId3"/>
    <p:sldId id="30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7" r:id="rId12"/>
    <p:sldId id="259" r:id="rId13"/>
    <p:sldId id="260" r:id="rId14"/>
    <p:sldId id="261" r:id="rId15"/>
    <p:sldId id="262" r:id="rId16"/>
    <p:sldId id="263" r:id="rId17"/>
    <p:sldId id="302" r:id="rId18"/>
    <p:sldId id="290" r:id="rId19"/>
    <p:sldId id="291" r:id="rId20"/>
    <p:sldId id="264" r:id="rId21"/>
    <p:sldId id="289" r:id="rId22"/>
    <p:sldId id="265" r:id="rId23"/>
    <p:sldId id="301" r:id="rId24"/>
    <p:sldId id="293" r:id="rId25"/>
    <p:sldId id="294" r:id="rId26"/>
    <p:sldId id="266" r:id="rId27"/>
    <p:sldId id="267" r:id="rId28"/>
    <p:sldId id="268" r:id="rId29"/>
    <p:sldId id="269" r:id="rId30"/>
    <p:sldId id="300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304" r:id="rId44"/>
    <p:sldId id="306" r:id="rId45"/>
    <p:sldId id="3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illiams" initials="AW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/>
    <p:restoredTop sz="94677"/>
  </p:normalViewPr>
  <p:slideViewPr>
    <p:cSldViewPr snapToGrid="0" snapToObjects="1">
      <p:cViewPr varScale="1">
        <p:scale>
          <a:sx n="136" d="100"/>
          <a:sy n="136" d="100"/>
        </p:scale>
        <p:origin x="2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3:01:36.852" idx="8">
    <p:pos x="10" y="10"/>
    <p:text>Probably worth mentioning stderr as well, along with ways to output stderr to a file, and to get both stdout and stderr to the same file.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1:12:47.954" idx="1">
    <p:pos x="10" y="10"/>
    <p:text>I think this could do with a quick one-line example. Something like echo hello \&amp; welcome</p:text>
    <p:extLst>
      <p:ext uri="{C676402C-5697-4E1C-873F-D02D1690AC5C}">
        <p15:threadingInfo xmlns:p15="http://schemas.microsoft.com/office/powerpoint/2012/main" timeZoneBias="-60"/>
      </p:ext>
    </p:extLst>
  </p:cm>
  <p:cm authorId="1" dt="2017-05-04T11:14:34.606" idx="2">
    <p:pos x="146" y="146"/>
    <p:text>...whilst explaining that the ampersand is typically used to turn a command into a background process.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1:17:10.566" idx="4">
    <p:pos x="10" y="10"/>
    <p:text>Whilst on the subject, the 'find' command is invaluable for finding things! See notes for a common example I use all the time.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1:15:32.022" idx="3">
    <p:pos x="10" y="10"/>
    <p:text>This feels a bit out of context. You have provided an ls example, but I think that should come first, followed by an explanation of what * means to avoid any confusion.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1:19:41.711" idx="5">
    <p:pos x="10" y="10"/>
    <p:text>You say limited utility, but it does get used a lot as part of a string. For example data??.dat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4T11:22:03.895" idx="6">
    <p:pos x="10" y="10"/>
    <p:text>Rather than bombarding you with commands, I'd say that this link is the most useful document on regular expressions I've ever found: http://networking.ringofsaturn.com/Web/regular-expressions-cheat-sheet-v2.pdf</p:text>
    <p:extLst>
      <p:ext uri="{C676402C-5697-4E1C-873F-D02D1690AC5C}">
        <p15:threadingInfo xmlns:p15="http://schemas.microsoft.com/office/powerpoint/2012/main" timeZoneBias="-60"/>
      </p:ext>
    </p:extLst>
  </p:cm>
  <p:cm authorId="1" dt="2017-05-04T11:23:00.758" idx="7">
    <p:pos x="10" y="146"/>
    <p:text>I had it pinned to the wall above my desk when I worked at the Met Office.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0406-8A8C-4649-9F57-0ECDD197C051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8DAD9-4117-DD49-8288-5EC74498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probably my most commonly used shell construct: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a in $(find &lt;some arguments&gt;); do &lt;some operation on&gt; $a; done</a:t>
            </a:r>
          </a:p>
          <a:p>
            <a:endParaRPr lang="en-GB" baseline="0" dirty="0" smtClean="0"/>
          </a:p>
          <a:p>
            <a:r>
              <a:rPr lang="en-GB" dirty="0" smtClean="0"/>
              <a:t>I use it far more than 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1EA26-0D52-3B46-9A71-89EFFCAE31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B8EF-2E43-A640-BF22-703532A7A47D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571A-7CDF-C34A-BA3A-DF7D97D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Awk.html" TargetMode="External"/><Relationship Id="rId4" Type="http://schemas.openxmlformats.org/officeDocument/2006/relationships/hyperlink" Target="https://www.gnu.org/software/gawk/manual/gaw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awk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tworking.ringofsaturn.com/Web/regular-expressions-cheat-sheet-v2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LDP/abs/html/special-chars.html" TargetMode="External"/><Relationship Id="rId3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cap="all" dirty="0" smtClean="0"/>
              <a:t>Data </a:t>
            </a:r>
            <a:r>
              <a:rPr lang="en-US" cap="all" dirty="0" smtClean="0"/>
              <a:t>manipulations and finding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input 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text processing/manipulation utility</a:t>
            </a:r>
          </a:p>
          <a:p>
            <a:pPr lvl="1"/>
            <a:r>
              <a:rPr lang="en-US" dirty="0" smtClean="0">
                <a:sym typeface="Wingdings"/>
              </a:rPr>
              <a:t>Efficiently process and extract text data</a:t>
            </a:r>
          </a:p>
          <a:p>
            <a:pPr lvl="1"/>
            <a:r>
              <a:rPr lang="en-US" dirty="0" smtClean="0">
                <a:sym typeface="Wingdings"/>
              </a:rPr>
              <a:t>Operates on fields of a line</a:t>
            </a:r>
          </a:p>
          <a:p>
            <a:pPr lvl="2"/>
            <a:r>
              <a:rPr lang="en-US" dirty="0" smtClean="0">
                <a:sym typeface="Wingdings"/>
              </a:rPr>
              <a:t>Can be thought of as similar to Columns </a:t>
            </a:r>
            <a:r>
              <a:rPr lang="en-US" b="1" u="sng" dirty="0" smtClean="0">
                <a:sym typeface="Wingdings"/>
              </a:rPr>
              <a:t>BUT</a:t>
            </a:r>
            <a:r>
              <a:rPr lang="en-US" dirty="0" smtClean="0">
                <a:sym typeface="Wingdings"/>
              </a:rPr>
              <a:t> depends on field separator</a:t>
            </a:r>
          </a:p>
          <a:p>
            <a:pPr lvl="2"/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‘&lt;pattern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{ &lt;action&gt;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}’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input_file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output_file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field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field </a:t>
            </a:r>
            <a:r>
              <a:rPr lang="en-US" dirty="0" smtClean="0"/>
              <a:t>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$1</a:t>
            </a:r>
          </a:p>
          <a:p>
            <a:r>
              <a:rPr lang="en-US" dirty="0" smtClean="0"/>
              <a:t>second field 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$2</a:t>
            </a:r>
          </a:p>
          <a:p>
            <a:r>
              <a:rPr lang="is-I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entire </a:t>
            </a:r>
            <a:r>
              <a:rPr lang="en-US" dirty="0" smtClean="0"/>
              <a:t>line is referred to as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!= </a:t>
            </a:r>
            <a:r>
              <a:rPr lang="en-US" dirty="0" smtClean="0">
                <a:sym typeface="Wingdings"/>
              </a:rPr>
              <a:t> does not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and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||</a:t>
            </a:r>
            <a:r>
              <a:rPr lang="en-US" dirty="0" smtClean="0">
                <a:sym typeface="Wingdings"/>
              </a:rPr>
              <a:t>  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out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/>
              <a:t> – altering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‘{print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($2)}’ input &gt; output 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‘{print log($1)}’ input &gt; output </a:t>
            </a:r>
          </a:p>
          <a:p>
            <a:pPr lvl="1"/>
            <a:r>
              <a:rPr lang="en-US" dirty="0" smtClean="0"/>
              <a:t>log here is the natural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redirect code to write new files</a:t>
            </a:r>
          </a:p>
          <a:p>
            <a:r>
              <a:rPr lang="en-US" dirty="0" smtClean="0"/>
              <a:t>Filter and manipulate files with </a:t>
            </a:r>
            <a:r>
              <a:rPr lang="en-US" dirty="0" err="1" smtClean="0"/>
              <a:t>awk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Explore the utility of regular expressions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files and things in </a:t>
            </a:r>
            <a:r>
              <a:rPr lang="en-US" dirty="0" smtClean="0"/>
              <a:t>files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Insanely powerful</a:t>
            </a:r>
          </a:p>
          <a:p>
            <a:r>
              <a:rPr lang="en-US" dirty="0" smtClean="0"/>
              <a:t>Almost like a programming language in and of itself </a:t>
            </a:r>
          </a:p>
          <a:p>
            <a:endParaRPr lang="en-US" dirty="0"/>
          </a:p>
          <a:p>
            <a:r>
              <a:rPr lang="en-US" dirty="0" smtClean="0"/>
              <a:t>This is just skimming the surface of what </a:t>
            </a:r>
            <a:r>
              <a:rPr lang="en-US" dirty="0" err="1" smtClean="0"/>
              <a:t>awk</a:t>
            </a:r>
            <a:r>
              <a:rPr lang="en-US" dirty="0" smtClean="0"/>
              <a:t> is capable of</a:t>
            </a:r>
          </a:p>
          <a:p>
            <a:endParaRPr lang="en-US" dirty="0"/>
          </a:p>
          <a:p>
            <a:r>
              <a:rPr lang="en-US" dirty="0" smtClean="0"/>
              <a:t>For more about </a:t>
            </a:r>
            <a:r>
              <a:rPr lang="en-US" dirty="0" err="1" smtClean="0"/>
              <a:t>awk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https://www.tutorialspoint.com/awk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www.grymoire.com/Unix/Awk.html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www.gnu.org/software/gawk/manual/gawk.html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‘s/word1/word2/’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Modifiers: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case insensitive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s/word1/word2/g’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replace globally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s/word1/word2/x’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ignore space globally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3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pattern that can match any string</a:t>
            </a:r>
          </a:p>
          <a:p>
            <a:r>
              <a:rPr lang="en-US" dirty="0" smtClean="0"/>
              <a:t>Can be used to:</a:t>
            </a:r>
          </a:p>
          <a:p>
            <a:pPr lvl="1"/>
            <a:r>
              <a:rPr lang="en-US" dirty="0" smtClean="0"/>
              <a:t>Search for a pattern within a block of text</a:t>
            </a:r>
          </a:p>
          <a:p>
            <a:pPr lvl="1"/>
            <a:r>
              <a:rPr lang="en-US" dirty="0" smtClean="0"/>
              <a:t>Replace bits of text</a:t>
            </a:r>
          </a:p>
          <a:p>
            <a:pPr lvl="1"/>
            <a:r>
              <a:rPr lang="en-US" dirty="0" smtClean="0"/>
              <a:t>Manipulate strings</a:t>
            </a:r>
          </a:p>
          <a:p>
            <a:endParaRPr lang="en-US" dirty="0"/>
          </a:p>
          <a:p>
            <a:r>
              <a:rPr lang="en-US" dirty="0" smtClean="0"/>
              <a:t>Used with a LOT of different functions</a:t>
            </a:r>
          </a:p>
          <a:p>
            <a:pPr lvl="1"/>
            <a:r>
              <a:rPr lang="en-US" dirty="0" smtClean="0"/>
              <a:t>grep,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Used across a wide variety of programming languages</a:t>
            </a:r>
          </a:p>
          <a:p>
            <a:pPr lvl="1"/>
            <a:r>
              <a:rPr lang="en-US" dirty="0" smtClean="0"/>
              <a:t>UNIX, R, Python, </a:t>
            </a:r>
            <a:r>
              <a:rPr lang="en-US" dirty="0" err="1" smtClean="0"/>
              <a:t>perl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7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CHEAT SHEET!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and abuse this!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networking.ringofsaturn.com/Web/regular-expressions-cheat-sheet-v2.pdf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escape character </a:t>
            </a:r>
          </a:p>
          <a:p>
            <a:pPr lvl="1"/>
            <a:r>
              <a:rPr lang="en-US" dirty="0" smtClean="0"/>
              <a:t>Add a </a:t>
            </a:r>
            <a:r>
              <a:rPr lang="en-US" dirty="0"/>
              <a:t>backslash before a special </a:t>
            </a:r>
            <a:r>
              <a:rPr lang="en-US" dirty="0" smtClean="0"/>
              <a:t>character and it is </a:t>
            </a:r>
            <a:r>
              <a:rPr lang="en-US" dirty="0"/>
              <a:t>treated like plain </a:t>
            </a:r>
            <a:r>
              <a:rPr lang="en-US" dirty="0" smtClean="0"/>
              <a:t>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characters : </a:t>
            </a:r>
            <a:r>
              <a:rPr lang="en-US" dirty="0" smtClean="0">
                <a:hlinkClick r:id="rId2"/>
              </a:rPr>
              <a:t>http://tldp.org/LDP/abs/html/special-chars.html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Escaping to </a:t>
            </a:r>
            <a:r>
              <a:rPr lang="en-US" dirty="0"/>
              <a:t>not treat the character as special, but </a:t>
            </a:r>
            <a:r>
              <a:rPr lang="en-US" dirty="0" smtClean="0"/>
              <a:t>as </a:t>
            </a:r>
            <a:r>
              <a:rPr lang="en-US" dirty="0"/>
              <a:t>a plain </a:t>
            </a:r>
            <a:r>
              <a:rPr lang="en-US" dirty="0" smtClean="0"/>
              <a:t>character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</a:t>
            </a:r>
            <a:r>
              <a:rPr lang="en-US" dirty="0" smtClean="0"/>
              <a:t>Useful </a:t>
            </a:r>
            <a:r>
              <a:rPr lang="en-US" dirty="0" smtClean="0"/>
              <a:t>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067" y="1825625"/>
            <a:ext cx="5782733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change directory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you to a different place within the filesystem.  It is the command you use to move about.</a:t>
            </a:r>
          </a:p>
          <a:p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en-US" dirty="0">
                <a:solidFill>
                  <a:schemeClr val="tx1"/>
                </a:solidFill>
                <a:cs typeface="Courier New"/>
              </a:rPr>
              <a:t> = list contents of directory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copy </a:t>
            </a:r>
          </a:p>
          <a:p>
            <a:pPr lvl="1"/>
            <a:r>
              <a:rPr lang="en-US" dirty="0" smtClean="0"/>
              <a:t>copy files or whole directories to another location </a:t>
            </a:r>
          </a:p>
          <a:p>
            <a:pPr lvl="1"/>
            <a:r>
              <a:rPr lang="en-US" dirty="0" smtClean="0"/>
              <a:t>finish with </a:t>
            </a:r>
            <a:r>
              <a:rPr lang="en-US" b="1" u="sng" dirty="0" smtClean="0"/>
              <a:t>2 </a:t>
            </a:r>
            <a:r>
              <a:rPr lang="en-US" dirty="0" smtClean="0"/>
              <a:t>copies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cp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myFile.txt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copyOfMyFiles.txt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mv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=move</a:t>
            </a:r>
          </a:p>
          <a:p>
            <a:pPr lvl="1"/>
            <a:r>
              <a:rPr lang="en-US" dirty="0" smtClean="0"/>
              <a:t>move files or whole directories to another location </a:t>
            </a:r>
          </a:p>
          <a:p>
            <a:pPr lvl="1"/>
            <a:r>
              <a:rPr lang="en-US" dirty="0" smtClean="0"/>
              <a:t>finish with </a:t>
            </a:r>
            <a:r>
              <a:rPr lang="en-US" b="1" u="sng" dirty="0" smtClean="0"/>
              <a:t>1</a:t>
            </a:r>
            <a:r>
              <a:rPr lang="en-US" dirty="0" smtClean="0"/>
              <a:t> copy  </a:t>
            </a:r>
          </a:p>
          <a:p>
            <a:pPr lvl="1"/>
            <a:r>
              <a:rPr lang="en-US" dirty="0" smtClean="0"/>
              <a:t>rename a file or directory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mv </a:t>
            </a:r>
            <a:r>
              <a:rPr lang="en-US" sz="2600" dirty="0" err="1" smtClean="0">
                <a:latin typeface="Courier New"/>
                <a:cs typeface="Courier New"/>
              </a:rPr>
              <a:t>myFile.txt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copyOfMyFiles.txt</a:t>
            </a:r>
            <a:endParaRPr lang="en-US" sz="2600" dirty="0" smtClean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grep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global regular expression print  -- search for a word in a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48867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mkdir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make new directory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mkdir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newDirectory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more </a:t>
            </a:r>
            <a:r>
              <a:rPr lang="en-US" sz="2000" dirty="0" smtClean="0">
                <a:cs typeface="Courier New"/>
              </a:rPr>
              <a:t>= read/look at file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head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cs typeface="Courier New"/>
              </a:rPr>
              <a:t>= look at top of file (default is 10 rows)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tail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cs typeface="Courier New"/>
              </a:rPr>
              <a:t>= look at bottom of file (default is 10 rows)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word count --  count characters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sort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sort a file on a column </a:t>
            </a:r>
          </a:p>
          <a:p>
            <a:pPr lvl="1"/>
            <a:r>
              <a:rPr lang="en-US" sz="1600" dirty="0" smtClean="0"/>
              <a:t>either numerically or alphabetically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sort –k 2,2 </a:t>
            </a:r>
            <a:r>
              <a:rPr lang="en-US" sz="1600" dirty="0" err="1" smtClean="0">
                <a:latin typeface="Courier New"/>
                <a:cs typeface="Courier New"/>
              </a:rPr>
              <a:t>myFile.txt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cut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selects and prints columns of data from a file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cut –f 2 </a:t>
            </a:r>
            <a:r>
              <a:rPr lang="en-US" sz="1600" dirty="0" err="1" smtClean="0">
                <a:latin typeface="Courier New"/>
                <a:cs typeface="Courier New"/>
              </a:rPr>
              <a:t>myFile.txt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37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/>
              <a:t> </a:t>
            </a:r>
            <a:r>
              <a:rPr lang="en-US" dirty="0" smtClean="0"/>
              <a:t>matches </a:t>
            </a:r>
            <a:r>
              <a:rPr lang="en-US" dirty="0"/>
              <a:t>zero or more characters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ls *.txt</a:t>
            </a:r>
          </a:p>
          <a:p>
            <a:pPr lvl="1"/>
            <a:r>
              <a:rPr lang="en-US" dirty="0" smtClean="0"/>
              <a:t>Matches </a:t>
            </a:r>
            <a:r>
              <a:rPr lang="en-US" u="sng" dirty="0" smtClean="0"/>
              <a:t>EVERY</a:t>
            </a:r>
            <a:r>
              <a:rPr lang="en-US" dirty="0" smtClean="0"/>
              <a:t> file that ends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Very useful</a:t>
            </a:r>
          </a:p>
          <a:p>
            <a:r>
              <a:rPr lang="en-US" dirty="0" smtClean="0"/>
              <a:t>Quick and easy way to search for files and list multiple files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0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wildcard*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6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dirty="0" smtClean="0"/>
              <a:t> </a:t>
            </a:r>
            <a:r>
              <a:rPr lang="en-US" i="1" dirty="0"/>
              <a:t>only</a:t>
            </a:r>
            <a:r>
              <a:rPr lang="en-US" dirty="0"/>
              <a:t> matches a single </a:t>
            </a:r>
            <a:r>
              <a:rPr lang="en-US" dirty="0" smtClean="0"/>
              <a:t>character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?.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txt</a:t>
            </a:r>
          </a:p>
          <a:p>
            <a:pPr lvl="1"/>
            <a:r>
              <a:rPr lang="en-US" i="1" dirty="0" smtClean="0"/>
              <a:t>ONLY</a:t>
            </a:r>
            <a:r>
              <a:rPr lang="en-US" dirty="0" smtClean="0"/>
              <a:t> matches files with 1 character before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For example: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1.txt,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Will </a:t>
            </a:r>
            <a:r>
              <a:rPr lang="en-US" i="1" dirty="0" smtClean="0">
                <a:ea typeface="Courier New" charset="0"/>
                <a:cs typeface="Courier New" charset="0"/>
              </a:rPr>
              <a:t>NOT</a:t>
            </a:r>
            <a:r>
              <a:rPr lang="en-US" dirty="0" smtClean="0">
                <a:ea typeface="Courier New" charset="0"/>
                <a:cs typeface="Courier New" charset="0"/>
              </a:rPr>
              <a:t> match anything with more than 1 character before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.txt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For example: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match.txt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Limited utility,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dirty="0" smtClean="0">
                <a:ea typeface="Courier New" charset="0"/>
                <a:cs typeface="Courier New" charset="0"/>
              </a:rPr>
              <a:t>is much more powerful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2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 </a:t>
            </a:r>
          </a:p>
          <a:p>
            <a:pPr lvl="1"/>
            <a:r>
              <a:rPr lang="en-US" dirty="0" smtClean="0"/>
              <a:t>Look for things that match what is listed between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[KT].txt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Matches either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dirty="0" smtClean="0">
                <a:ea typeface="Courier New" charset="0"/>
                <a:cs typeface="Courier New" charset="0"/>
              </a:rPr>
              <a:t> 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*[KT].txt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 any file that ends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K.txt</a:t>
            </a:r>
            <a:r>
              <a:rPr lang="en-US" dirty="0" smtClean="0">
                <a:ea typeface="Courier New" charset="0"/>
                <a:cs typeface="Courier New" charset="0"/>
              </a:rPr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any number of wildcards at a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get more complicated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StartName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MiddleCharacters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ls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MiddleCharacter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Expands </a:t>
            </a:r>
            <a:r>
              <a:rPr lang="en-US" dirty="0"/>
              <a:t>the wildcard to create a list of matching filenames </a:t>
            </a:r>
            <a:r>
              <a:rPr lang="en-US" i="1" dirty="0"/>
              <a:t>before</a:t>
            </a:r>
            <a:r>
              <a:rPr lang="en-US" dirty="0"/>
              <a:t> running the command that was asked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9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creative with wildcarding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4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Searching – </a:t>
            </a:r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sz="4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4280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grep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global regular expression print</a:t>
            </a:r>
          </a:p>
          <a:p>
            <a:pPr lvl="1"/>
            <a:r>
              <a:rPr lang="en-US" dirty="0" smtClean="0"/>
              <a:t>Search for a word in a file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grep ‘apple’ </a:t>
            </a:r>
            <a:r>
              <a:rPr lang="en-US" dirty="0" err="1" smtClean="0">
                <a:latin typeface="Courier New"/>
                <a:cs typeface="Courier New"/>
              </a:rPr>
              <a:t>myFile.txt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Find and print lines in file that match a pattern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Extremely powerful and has many many many options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-w </a:t>
            </a:r>
            <a:r>
              <a:rPr lang="en-US" dirty="0" smtClean="0">
                <a:sym typeface="Wingdings"/>
              </a:rPr>
              <a:t> limits matches to words</a:t>
            </a:r>
            <a:endParaRPr lang="en-US" dirty="0" smtClean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-n </a:t>
            </a:r>
            <a:r>
              <a:rPr lang="en-US" dirty="0" smtClean="0">
                <a:sym typeface="Wingdings"/>
              </a:rPr>
              <a:t> include line number in output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case insensitive 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-v </a:t>
            </a:r>
            <a:r>
              <a:rPr lang="en-US" dirty="0" smtClean="0">
                <a:sym typeface="Wingdings"/>
              </a:rPr>
              <a:t> output lines that </a:t>
            </a:r>
            <a:r>
              <a:rPr lang="en-US" i="1" u="sng" dirty="0" smtClean="0">
                <a:sym typeface="Wingdings"/>
              </a:rPr>
              <a:t>do not</a:t>
            </a:r>
            <a:r>
              <a:rPr lang="en-US" dirty="0" smtClean="0">
                <a:sym typeface="Wingdings"/>
              </a:rPr>
              <a:t> match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-f </a:t>
            </a:r>
            <a:r>
              <a:rPr lang="en-US" dirty="0" smtClean="0">
                <a:sym typeface="Wingdings"/>
              </a:rPr>
              <a:t> get pattern from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Searching the contents of a file (</a:t>
            </a:r>
            <a:r>
              <a:rPr lang="en-US" dirty="0" smtClean="0">
                <a:latin typeface="Courier New"/>
                <a:cs typeface="Courier New"/>
              </a:rPr>
              <a:t>grep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8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can include wildcards</a:t>
            </a:r>
          </a:p>
          <a:p>
            <a:r>
              <a:rPr lang="en-US" dirty="0" smtClean="0"/>
              <a:t>Pattern options :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to the start of a line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to the end of a line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a single character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match zero or more characters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specify that the character at that position can be any one character found within the bracket </a:t>
            </a:r>
            <a:r>
              <a:rPr lang="en-US" dirty="0" smtClean="0"/>
              <a:t>group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]p” </a:t>
            </a:r>
            <a:r>
              <a:rPr lang="en-US" dirty="0" smtClean="0"/>
              <a:t>matches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“tap” </a:t>
            </a:r>
            <a:r>
              <a:rPr lang="en-US" dirty="0" smtClean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“top”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can all be combined together!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293" y="494520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www.digitalocean.com</a:t>
            </a:r>
            <a:r>
              <a:rPr lang="en-US" dirty="0"/>
              <a:t>/community/tutorials/using-grep-regular-expressions-to-search-for-text-patterns-in-linux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6665" y="494520"/>
            <a:ext cx="175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Many many more examples</a:t>
            </a:r>
            <a:endParaRPr lang="en-US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5257800" y="817686"/>
            <a:ext cx="65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9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grep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Grep and regular expressions can be very powerful</a:t>
            </a:r>
          </a:p>
          <a:p>
            <a:r>
              <a:rPr lang="en-US" dirty="0" smtClean="0"/>
              <a:t>LOTS of options </a:t>
            </a:r>
          </a:p>
          <a:p>
            <a:r>
              <a:rPr lang="en-US" dirty="0" smtClean="0"/>
              <a:t>LOTS of possibilities </a:t>
            </a:r>
          </a:p>
          <a:p>
            <a:endParaRPr lang="en-US" dirty="0" smtClean="0"/>
          </a:p>
          <a:p>
            <a:r>
              <a:rPr lang="en-US" dirty="0" smtClean="0"/>
              <a:t>Regular expressions are used in R and python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Handy to learn as useful in other programming languages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creative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grep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9D99-1AE3-2149-8344-B24E65704CE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/>
              <a:t> matches zero or more characters in a </a:t>
            </a:r>
            <a:r>
              <a:rPr lang="en-US" dirty="0" smtClean="0"/>
              <a:t>filename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redirects </a:t>
            </a:r>
            <a:r>
              <a:rPr lang="en-US" dirty="0"/>
              <a:t>a command’s output to a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awk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 selects lines in files that match patterns.</a:t>
            </a:r>
          </a:p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/>
              <a:t>,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$2</a:t>
            </a:r>
            <a:r>
              <a:rPr lang="en-US" dirty="0"/>
              <a:t>, etc</a:t>
            </a:r>
            <a:r>
              <a:rPr lang="en-US" dirty="0" smtClean="0"/>
              <a:t>. </a:t>
            </a:r>
            <a:r>
              <a:rPr lang="en-US" dirty="0"/>
              <a:t>refer to the first command-line parameter, the second command-line parameter, etc</a:t>
            </a:r>
            <a:r>
              <a:rPr lang="en-US" dirty="0" smtClean="0"/>
              <a:t>.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$@</a:t>
            </a:r>
            <a:r>
              <a:rPr lang="en-US" dirty="0"/>
              <a:t> refers to all of a shell script’s command-line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8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0743"/>
            <a:ext cx="10515600" cy="1866220"/>
          </a:xfrm>
        </p:spPr>
        <p:txBody>
          <a:bodyPr/>
          <a:lstStyle/>
          <a:p>
            <a:r>
              <a:rPr lang="en-US" dirty="0"/>
              <a:t>Give files consistent names that are easy to match with wildcard patterns to make it easy to select them for looping.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Shell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669-9227-254B-8F8A-9FF77B543902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047357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209596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2694" y="4737849"/>
            <a:ext cx="5670176" cy="781708"/>
            <a:chOff x="712694" y="4737849"/>
            <a:chExt cx="5670176" cy="781708"/>
          </a:xfrm>
        </p:grpSpPr>
        <p:sp>
          <p:nvSpPr>
            <p:cNvPr id="6" name="Right Brace 5"/>
            <p:cNvSpPr/>
            <p:nvPr/>
          </p:nvSpPr>
          <p:spPr>
            <a:xfrm rot="5400000">
              <a:off x="1212477" y="4238066"/>
              <a:ext cx="412376" cy="1411941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613212" y="4374778"/>
              <a:ext cx="412376" cy="1138517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4921624" y="3688979"/>
              <a:ext cx="412376" cy="2510116"/>
            </a:xfrm>
            <a:prstGeom prst="rightBrac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306" y="5150225"/>
              <a:ext cx="1196788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Command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3138" y="5150225"/>
              <a:ext cx="692523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Input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6775" y="5150225"/>
              <a:ext cx="872378" cy="36933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edirect</a:t>
            </a:r>
            <a:r>
              <a:rPr lang="en-US" dirty="0"/>
              <a:t> the command’s output to a file instead of printing it to the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There is no screen output</a:t>
            </a:r>
          </a:p>
          <a:p>
            <a:pPr lvl="1"/>
            <a:r>
              <a:rPr lang="en-US" dirty="0" smtClean="0"/>
              <a:t>Terminal will </a:t>
            </a:r>
            <a:r>
              <a:rPr lang="en-US" dirty="0"/>
              <a:t>create the file if it </a:t>
            </a:r>
            <a:r>
              <a:rPr lang="en-US" dirty="0" smtClean="0"/>
              <a:t>does not exist</a:t>
            </a:r>
          </a:p>
          <a:p>
            <a:pPr lvl="1"/>
            <a:r>
              <a:rPr lang="en-US" i="1" dirty="0"/>
              <a:t>If the file exists, it will be silently </a:t>
            </a:r>
            <a:r>
              <a:rPr lang="en-US" i="1" dirty="0" smtClean="0"/>
              <a:t>overwritten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*.txt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lengths.txt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bad idea to try </a:t>
            </a:r>
            <a:r>
              <a:rPr lang="en-US" dirty="0" smtClean="0"/>
              <a:t>overwrite files </a:t>
            </a:r>
          </a:p>
          <a:p>
            <a:pPr lvl="1"/>
            <a:r>
              <a:rPr lang="en-US" dirty="0" smtClean="0"/>
              <a:t>Redirecting </a:t>
            </a:r>
            <a:r>
              <a:rPr lang="en-US" dirty="0"/>
              <a:t>the output of a command that operates on a file to the same </a:t>
            </a:r>
            <a:r>
              <a:rPr lang="en-US" dirty="0" smtClean="0"/>
              <a:t>file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ort –n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May give incorrect </a:t>
            </a:r>
            <a:r>
              <a:rPr lang="en-US" dirty="0"/>
              <a:t>results </a:t>
            </a:r>
            <a:endParaRPr lang="en-US" dirty="0" smtClean="0"/>
          </a:p>
          <a:p>
            <a:r>
              <a:rPr lang="en-US" b="1" dirty="0" smtClean="0"/>
              <a:t>May delete </a:t>
            </a:r>
            <a:r>
              <a:rPr lang="en-US" b="1" dirty="0"/>
              <a:t>the contents </a:t>
            </a:r>
            <a:r>
              <a:rPr lang="en-US" b="1" dirty="0" smtClean="0"/>
              <a:t>of the file!</a:t>
            </a:r>
          </a:p>
          <a:p>
            <a:endParaRPr lang="en-US" b="1" dirty="0"/>
          </a:p>
          <a:p>
            <a:r>
              <a:rPr lang="en-US" dirty="0" smtClean="0"/>
              <a:t>Best to always have the output filename be different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 –n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myFile_sorted.txt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0587" y="3845859"/>
            <a:ext cx="5334001" cy="546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</a:p>
          <a:p>
            <a:pPr lvl="1"/>
            <a:r>
              <a:rPr lang="en-US" dirty="0" smtClean="0"/>
              <a:t>Redirects </a:t>
            </a:r>
            <a:r>
              <a:rPr lang="en-US" dirty="0"/>
              <a:t>output to a file appending the redirected output at the </a:t>
            </a:r>
            <a:r>
              <a:rPr lang="en-US" dirty="0" smtClean="0"/>
              <a:t>end</a:t>
            </a:r>
          </a:p>
          <a:p>
            <a:pPr lvl="1"/>
            <a:r>
              <a:rPr lang="en-US" b="1" dirty="0" smtClean="0"/>
              <a:t>DOES NOT </a:t>
            </a:r>
            <a:r>
              <a:rPr lang="en-US" dirty="0" smtClean="0"/>
              <a:t>overwrite the exists file</a:t>
            </a:r>
          </a:p>
          <a:p>
            <a:pPr lvl="1"/>
            <a:r>
              <a:rPr lang="en-US" i="1" dirty="0" smtClean="0"/>
              <a:t>Appends </a:t>
            </a:r>
            <a:r>
              <a:rPr lang="en-US" dirty="0" smtClean="0"/>
              <a:t>to the file</a:t>
            </a:r>
          </a:p>
          <a:p>
            <a:pPr lvl="1"/>
            <a:endParaRPr lang="en-US" dirty="0"/>
          </a:p>
          <a:p>
            <a:r>
              <a:rPr lang="en-US" dirty="0" smtClean="0"/>
              <a:t>Can be lead EASILY to data duplication</a:t>
            </a:r>
          </a:p>
          <a:p>
            <a:pPr lvl="1"/>
            <a:r>
              <a:rPr lang="en-US" dirty="0" smtClean="0"/>
              <a:t>Write an output to </a:t>
            </a:r>
            <a:r>
              <a:rPr lang="en-US" dirty="0" err="1" smtClean="0"/>
              <a:t>FileXX</a:t>
            </a:r>
            <a:r>
              <a:rPr lang="en-US" dirty="0" smtClean="0"/>
              <a:t> using &gt;&gt;  </a:t>
            </a:r>
            <a:r>
              <a:rPr lang="en-US" dirty="0" smtClean="0">
                <a:sym typeface="Wingdings"/>
              </a:rPr>
              <a:t> notice error in command  correct error  re-run command writing out to </a:t>
            </a:r>
            <a:r>
              <a:rPr lang="en-US" dirty="0" err="1"/>
              <a:t>FileXX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using &gt;&gt;</a:t>
            </a:r>
          </a:p>
          <a:p>
            <a:pPr lvl="1"/>
            <a:r>
              <a:rPr lang="en-US" dirty="0" smtClean="0">
                <a:sym typeface="Wingdings"/>
              </a:rPr>
              <a:t>Never removed the first </a:t>
            </a:r>
            <a:r>
              <a:rPr lang="en-US" dirty="0" err="1" smtClean="0">
                <a:sym typeface="Wingdings"/>
              </a:rPr>
              <a:t>FileXX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All data written the first time is still in the file when the command is written a second time!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outputs to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edirect a programs input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read from a file instead of from standard </a:t>
            </a:r>
            <a:r>
              <a:rPr lang="en-US" dirty="0" smtClean="0"/>
              <a:t>input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 gets a command line parameter telling it what file to open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myFile.txt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 </a:t>
            </a:r>
            <a:r>
              <a:rPr lang="en-US" dirty="0" smtClean="0"/>
              <a:t>does not </a:t>
            </a:r>
            <a:r>
              <a:rPr lang="en-US" dirty="0"/>
              <a:t>have any command line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from standard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Sending the </a:t>
            </a:r>
            <a:r>
              <a:rPr lang="en-US" dirty="0"/>
              <a:t>contents of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myFile.txt</a:t>
            </a:r>
            <a:r>
              <a:rPr lang="en-US" dirty="0"/>
              <a:t> to 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standard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Pipes, Loops, Filters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1448</Words>
  <Application>Microsoft Macintosh PowerPoint</Application>
  <PresentationFormat>Widescreen</PresentationFormat>
  <Paragraphs>325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Courier New</vt:lpstr>
      <vt:lpstr>Wingdings</vt:lpstr>
      <vt:lpstr>Arial</vt:lpstr>
      <vt:lpstr>Office Theme</vt:lpstr>
      <vt:lpstr>Data manipulations and finding things</vt:lpstr>
      <vt:lpstr>Learning Objectives</vt:lpstr>
      <vt:lpstr>Recap – Useful UNIX Commands</vt:lpstr>
      <vt:lpstr>Redirecting</vt:lpstr>
      <vt:lpstr>Outputting</vt:lpstr>
      <vt:lpstr>Outputting</vt:lpstr>
      <vt:lpstr>Outputting</vt:lpstr>
      <vt:lpstr>PRACTICAL</vt:lpstr>
      <vt:lpstr>Inputting character</vt:lpstr>
      <vt:lpstr>PRACTICAL</vt:lpstr>
      <vt:lpstr>awk</vt:lpstr>
      <vt:lpstr>awk</vt:lpstr>
      <vt:lpstr>awk field selection</vt:lpstr>
      <vt:lpstr>Conditional expressions</vt:lpstr>
      <vt:lpstr>PRACTICAL</vt:lpstr>
      <vt:lpstr>awk – altering output</vt:lpstr>
      <vt:lpstr>PRACTICAL</vt:lpstr>
      <vt:lpstr>PowerPoint Presentation</vt:lpstr>
      <vt:lpstr>PowerPoint Presentation</vt:lpstr>
      <vt:lpstr>awk </vt:lpstr>
      <vt:lpstr>sed</vt:lpstr>
      <vt:lpstr>sed</vt:lpstr>
      <vt:lpstr>PRACTICAL</vt:lpstr>
      <vt:lpstr>PowerPoint Presentation</vt:lpstr>
      <vt:lpstr>PowerPoint Presentation</vt:lpstr>
      <vt:lpstr>Regular Expressions</vt:lpstr>
      <vt:lpstr>Regular expressions</vt:lpstr>
      <vt:lpstr>Regular expression CHEAT SHEET! </vt:lpstr>
      <vt:lpstr>Escaping Characters</vt:lpstr>
      <vt:lpstr>PRACTICAL</vt:lpstr>
      <vt:lpstr>Finding things</vt:lpstr>
      <vt:lpstr>Wildcard *</vt:lpstr>
      <vt:lpstr>PRACTICAL</vt:lpstr>
      <vt:lpstr>Wildcard ?</vt:lpstr>
      <vt:lpstr>Wildcard []</vt:lpstr>
      <vt:lpstr>Wildcard combinations</vt:lpstr>
      <vt:lpstr>PRACTICAL</vt:lpstr>
      <vt:lpstr>Searching – grep</vt:lpstr>
      <vt:lpstr>PRACTICAL</vt:lpstr>
      <vt:lpstr>grep</vt:lpstr>
      <vt:lpstr>Google grep regular expression</vt:lpstr>
      <vt:lpstr>PRACTICAL</vt:lpstr>
      <vt:lpstr>Wrapping Up</vt:lpstr>
      <vt:lpstr>Key Points</vt:lpstr>
      <vt:lpstr>REMEMBER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manipulations and finding things</dc:title>
  <dc:creator>Microsoft Office User</dc:creator>
  <cp:lastModifiedBy>Microsoft Office User</cp:lastModifiedBy>
  <cp:revision>6</cp:revision>
  <dcterms:created xsi:type="dcterms:W3CDTF">2017-06-16T15:41:02Z</dcterms:created>
  <dcterms:modified xsi:type="dcterms:W3CDTF">2017-06-19T16:13:38Z</dcterms:modified>
</cp:coreProperties>
</file>