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256" r:id="rId2"/>
    <p:sldId id="266" r:id="rId3"/>
    <p:sldId id="370" r:id="rId4"/>
    <p:sldId id="295" r:id="rId5"/>
    <p:sldId id="259" r:id="rId6"/>
    <p:sldId id="279" r:id="rId7"/>
    <p:sldId id="286" r:id="rId8"/>
    <p:sldId id="281" r:id="rId9"/>
    <p:sldId id="282" r:id="rId10"/>
    <p:sldId id="287" r:id="rId11"/>
    <p:sldId id="280" r:id="rId12"/>
    <p:sldId id="296" r:id="rId13"/>
    <p:sldId id="290" r:id="rId14"/>
    <p:sldId id="299" r:id="rId15"/>
    <p:sldId id="300" r:id="rId16"/>
    <p:sldId id="301" r:id="rId17"/>
    <p:sldId id="302" r:id="rId18"/>
    <p:sldId id="297" r:id="rId19"/>
    <p:sldId id="303" r:id="rId20"/>
    <p:sldId id="267" r:id="rId21"/>
    <p:sldId id="304" r:id="rId22"/>
    <p:sldId id="268" r:id="rId23"/>
    <p:sldId id="307" r:id="rId24"/>
    <p:sldId id="365" r:id="rId25"/>
    <p:sldId id="366" r:id="rId26"/>
    <p:sldId id="367" r:id="rId27"/>
    <p:sldId id="368" r:id="rId28"/>
    <p:sldId id="369" r:id="rId29"/>
    <p:sldId id="269" r:id="rId30"/>
    <p:sldId id="270" r:id="rId31"/>
    <p:sldId id="319" r:id="rId32"/>
    <p:sldId id="312" r:id="rId33"/>
    <p:sldId id="316" r:id="rId34"/>
    <p:sldId id="314" r:id="rId35"/>
    <p:sldId id="271" r:id="rId36"/>
    <p:sldId id="313" r:id="rId37"/>
    <p:sldId id="315" r:id="rId38"/>
    <p:sldId id="306" r:id="rId39"/>
    <p:sldId id="273" r:id="rId40"/>
    <p:sldId id="305" r:id="rId41"/>
    <p:sldId id="36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Williams" initials="AW" lastIdx="2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5"/>
    <p:restoredTop sz="74433" autoAdjust="0"/>
  </p:normalViewPr>
  <p:slideViewPr>
    <p:cSldViewPr snapToGrid="0" snapToObjects="1">
      <p:cViewPr varScale="1">
        <p:scale>
          <a:sx n="71" d="100"/>
          <a:sy n="71" d="100"/>
        </p:scale>
        <p:origin x="2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commentAuthors" Target="commentAuthors.xml"/><Relationship Id="rId4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04T13:04:21.819" idx="9">
    <p:pos x="10" y="10"/>
    <p:text>Not sure I agree with 'should'. Strings of pipes like this can make it difficult when it comes to debugging and dependency tracking.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04T13:07:33.924" idx="10">
    <p:pos x="10" y="10"/>
    <p:text>Third bullet point (inside the loop)... is a bit heavy going and makes me think there's something special about the loop. How about something like: 'The contents of a variable can be referred to by prefixing it with a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04T13:10:04.332" idx="11">
    <p:pos x="10" y="10"/>
    <p:text>...and comment your code!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04T13:10:58.044" idx="12">
    <p:pos x="10" y="10"/>
    <p:text>I think this is a case for using ${num} to avoid any ambiguity.</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04T13:11:53.804" idx="13">
    <p:pos x="4781" y="2611"/>
    <p:text>Neither, because you have a space between the $ and the filename!</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04T13:13:45.252" idx="14">
    <p:pos x="10" y="10"/>
    <p:text>I tend not to recommend this and suggest using an invocation like instead, #!/bin/bash</p:text>
    <p:extLst>
      <p:ext uri="{C676402C-5697-4E1C-873F-D02D1690AC5C}">
        <p15:threadingInfo xmlns:p15="http://schemas.microsoft.com/office/powerpoint/2012/main" timeZoneBias="-60"/>
      </p:ext>
    </p:extLst>
  </p:cm>
  <p:cm authorId="1" dt="2017-05-04T13:14:14.444" idx="15">
    <p:pos x="146" y="146"/>
    <p:text>The reason for this is that you don't need to know which language the script is in (bash, sh, other scripting language). You can just run it without having to inspect the source.</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04T13:15:47.285" idx="16">
    <p:pos x="10" y="10"/>
    <p:text>Putting by software engineer hat on here, I always recommend reassignig these values to a more memorable variable name, rather than just leaving them as $1, $2, etc... Particularly if you're going to pass them to a function, which can lead to all sorts of confusion.</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04T13:18:10.348" idx="17">
    <p:pos x="10" y="10"/>
    <p:text>I always say 'write code for other people, not yourself'. I stole that line from some pretentious software engineer.</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B7AE9-7315-9D46-928E-DA5E1010BDA9}" type="datetimeFigureOut">
              <a:rPr lang="en-US" smtClean="0"/>
              <a:t>6/27/17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1EA26-0D52-3B46-9A71-89EFFCAE31D7}" type="slidenum">
              <a:rPr lang="en-US" smtClean="0"/>
              <a:t>‹#›</a:t>
            </a:fld>
            <a:endParaRPr lang="en-US"/>
          </a:p>
        </p:txBody>
      </p:sp>
    </p:spTree>
    <p:extLst>
      <p:ext uri="{BB962C8B-B14F-4D97-AF65-F5344CB8AC3E}">
        <p14:creationId xmlns:p14="http://schemas.microsoft.com/office/powerpoint/2010/main" val="698176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D1EA26-0D52-3B46-9A71-89EFFCAE31D7}" type="slidenum">
              <a:rPr lang="en-US" smtClean="0"/>
              <a:t>1</a:t>
            </a:fld>
            <a:endParaRPr lang="en-US"/>
          </a:p>
        </p:txBody>
      </p:sp>
    </p:spTree>
    <p:extLst>
      <p:ext uri="{BB962C8B-B14F-4D97-AF65-F5344CB8AC3E}">
        <p14:creationId xmlns:p14="http://schemas.microsoft.com/office/powerpoint/2010/main" val="396561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5C1DF4-7C6B-8847-B98B-DFBE1475756E}" type="datetime1">
              <a:rPr lang="en-GB" smtClean="0"/>
              <a:t>27/06/2017</a:t>
            </a:fld>
            <a:endParaRPr lang="en-US"/>
          </a:p>
        </p:txBody>
      </p:sp>
      <p:sp>
        <p:nvSpPr>
          <p:cNvPr id="5" name="Footer Placeholder 4"/>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6" name="Slide Number Placeholder 5"/>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67495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7411B-20FD-164E-BC67-D6E89D30CB50}" type="datetime1">
              <a:rPr lang="en-GB" smtClean="0"/>
              <a:t>27/06/2017</a:t>
            </a:fld>
            <a:endParaRPr lang="en-US"/>
          </a:p>
        </p:txBody>
      </p:sp>
      <p:sp>
        <p:nvSpPr>
          <p:cNvPr id="5" name="Footer Placeholder 4"/>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6" name="Slide Number Placeholder 5"/>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78620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A9596-88D4-B741-829C-30E4D3967DEB}" type="datetime1">
              <a:rPr lang="en-GB" smtClean="0"/>
              <a:t>27/06/2017</a:t>
            </a:fld>
            <a:endParaRPr lang="en-US"/>
          </a:p>
        </p:txBody>
      </p:sp>
      <p:sp>
        <p:nvSpPr>
          <p:cNvPr id="5" name="Footer Placeholder 4"/>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6" name="Slide Number Placeholder 5"/>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22149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1D8A2-E922-8248-BCB5-069A76B1DA69}" type="datetime1">
              <a:rPr lang="en-GB" smtClean="0"/>
              <a:t>27/06/2017</a:t>
            </a:fld>
            <a:endParaRPr lang="en-US"/>
          </a:p>
        </p:txBody>
      </p:sp>
      <p:sp>
        <p:nvSpPr>
          <p:cNvPr id="5" name="Footer Placeholder 4"/>
          <p:cNvSpPr>
            <a:spLocks noGrp="1"/>
          </p:cNvSpPr>
          <p:nvPr>
            <p:ph type="ftr" sz="quarter" idx="11"/>
          </p:nvPr>
        </p:nvSpPr>
        <p:spPr>
          <a:xfrm>
            <a:off x="3581400" y="6356350"/>
            <a:ext cx="5029200" cy="365125"/>
          </a:xfrm>
        </p:spPr>
        <p:txBody>
          <a:bodyPr/>
          <a:lstStyle/>
          <a:p>
            <a:r>
              <a:rPr lang="en-US" smtClean="0"/>
              <a:t>Pipes, Loops, Filters - Advanced Research Computing Skills - Masters 2017/2018</a:t>
            </a:r>
            <a:endParaRPr lang="en-US"/>
          </a:p>
        </p:txBody>
      </p:sp>
      <p:sp>
        <p:nvSpPr>
          <p:cNvPr id="6" name="Slide Number Placeholder 5"/>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22990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31B521-5B95-BF44-A67D-44FDDFE3DD5C}" type="datetime1">
              <a:rPr lang="en-GB" smtClean="0"/>
              <a:t>27/06/2017</a:t>
            </a:fld>
            <a:endParaRPr lang="en-US"/>
          </a:p>
        </p:txBody>
      </p:sp>
      <p:sp>
        <p:nvSpPr>
          <p:cNvPr id="5" name="Footer Placeholder 4"/>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6" name="Slide Number Placeholder 5"/>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101887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BB860-82B3-B843-988E-FA7DF70C8F1C}" type="datetime1">
              <a:rPr lang="en-GB" smtClean="0"/>
              <a:t>27/06/2017</a:t>
            </a:fld>
            <a:endParaRPr lang="en-US"/>
          </a:p>
        </p:txBody>
      </p:sp>
      <p:sp>
        <p:nvSpPr>
          <p:cNvPr id="6" name="Footer Placeholder 5"/>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7" name="Slide Number Placeholder 6"/>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131438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50035-944C-0343-9136-4D43F3DD5AE9}" type="datetime1">
              <a:rPr lang="en-GB" smtClean="0"/>
              <a:t>27/06/2017</a:t>
            </a:fld>
            <a:endParaRPr lang="en-US"/>
          </a:p>
        </p:txBody>
      </p:sp>
      <p:sp>
        <p:nvSpPr>
          <p:cNvPr id="8" name="Footer Placeholder 7"/>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9" name="Slide Number Placeholder 8"/>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147700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A11CF5-EBB1-C448-8DBE-77E0D1C35EE8}" type="datetime1">
              <a:rPr lang="en-GB" smtClean="0"/>
              <a:t>27/06/2017</a:t>
            </a:fld>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131283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16436-2065-A347-8B7E-5946F6F1C5E1}" type="datetime1">
              <a:rPr lang="en-GB" smtClean="0"/>
              <a:t>27/06/2017</a:t>
            </a:fld>
            <a:endParaRPr lang="en-US"/>
          </a:p>
        </p:txBody>
      </p:sp>
      <p:sp>
        <p:nvSpPr>
          <p:cNvPr id="3" name="Footer Placeholder 2"/>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4" name="Slide Number Placeholder 3"/>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161315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4E9EC9-8385-764A-BBF3-8C864FC7C91F}" type="datetime1">
              <a:rPr lang="en-GB" smtClean="0"/>
              <a:t>27/06/2017</a:t>
            </a:fld>
            <a:endParaRPr lang="en-US"/>
          </a:p>
        </p:txBody>
      </p:sp>
      <p:sp>
        <p:nvSpPr>
          <p:cNvPr id="6" name="Footer Placeholder 5"/>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7" name="Slide Number Placeholder 6"/>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38127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4B01A-7FB1-4947-BDC8-968257EB9FF4}" type="datetime1">
              <a:rPr lang="en-GB" smtClean="0"/>
              <a:t>27/06/2017</a:t>
            </a:fld>
            <a:endParaRPr lang="en-US"/>
          </a:p>
        </p:txBody>
      </p:sp>
      <p:sp>
        <p:nvSpPr>
          <p:cNvPr id="6" name="Footer Placeholder 5"/>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7" name="Slide Number Placeholder 6"/>
          <p:cNvSpPr>
            <a:spLocks noGrp="1"/>
          </p:cNvSpPr>
          <p:nvPr>
            <p:ph type="sldNum" sz="quarter" idx="12"/>
          </p:nvPr>
        </p:nvSpPr>
        <p:spPr/>
        <p:txBody>
          <a:bodyPr/>
          <a:lstStyle/>
          <a:p>
            <a:fld id="{87C10C5E-799F-4848-A3A4-99D076B60B40}" type="slidenum">
              <a:rPr lang="en-US" smtClean="0"/>
              <a:t>‹#›</a:t>
            </a:fld>
            <a:endParaRPr lang="en-US"/>
          </a:p>
        </p:txBody>
      </p:sp>
    </p:spTree>
    <p:extLst>
      <p:ext uri="{BB962C8B-B14F-4D97-AF65-F5344CB8AC3E}">
        <p14:creationId xmlns:p14="http://schemas.microsoft.com/office/powerpoint/2010/main" val="483450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5C44D-6A51-CF4A-9D3A-A26EACA85BA5}" type="datetime1">
              <a:rPr lang="en-GB" smtClean="0"/>
              <a:t>27/06/2017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Pipes, Loops, Filters - Advanced Research Computing Skills - Masters 2017/2018</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10C5E-799F-4848-A3A4-99D076B60B40}" type="slidenum">
              <a:rPr lang="en-US" smtClean="0"/>
              <a:t>‹#›</a:t>
            </a:fld>
            <a:endParaRPr lang="en-US"/>
          </a:p>
        </p:txBody>
      </p:sp>
    </p:spTree>
    <p:extLst>
      <p:ext uri="{BB962C8B-B14F-4D97-AF65-F5344CB8AC3E}">
        <p14:creationId xmlns:p14="http://schemas.microsoft.com/office/powerpoint/2010/main" val="764507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 Id="rId3" Type="http://schemas.openxmlformats.org/officeDocument/2006/relationships/comments" Target="../comments/commen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Pipes, Loops, Filters</a:t>
            </a:r>
            <a:endParaRPr lang="en-US" dirty="0"/>
          </a:p>
        </p:txBody>
      </p:sp>
      <p:sp>
        <p:nvSpPr>
          <p:cNvPr id="3" name="Subtitle 2"/>
          <p:cNvSpPr>
            <a:spLocks noGrp="1"/>
          </p:cNvSpPr>
          <p:nvPr>
            <p:ph type="subTitle" idx="1"/>
          </p:nvPr>
        </p:nvSpPr>
        <p:spPr/>
        <p:txBody>
          <a:bodyPr/>
          <a:lstStyle/>
          <a:p>
            <a:r>
              <a:rPr lang="en-US" b="1" dirty="0"/>
              <a:t>Advanced Research Computing Skills</a:t>
            </a:r>
          </a:p>
          <a:p>
            <a:endParaRPr lang="en-US" dirty="0"/>
          </a:p>
          <a:p>
            <a:r>
              <a:rPr lang="en-US" dirty="0"/>
              <a:t>Katherine Tansey, </a:t>
            </a:r>
            <a:r>
              <a:rPr lang="en-US" dirty="0" smtClean="0"/>
              <a:t>PhD</a:t>
            </a:r>
            <a:endParaRPr lang="en-US" dirty="0"/>
          </a:p>
        </p:txBody>
      </p:sp>
    </p:spTree>
    <p:extLst>
      <p:ext uri="{BB962C8B-B14F-4D97-AF65-F5344CB8AC3E}">
        <p14:creationId xmlns:p14="http://schemas.microsoft.com/office/powerpoint/2010/main" val="103728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PRACTICAL</a:t>
            </a:r>
            <a:endParaRPr lang="en-US" dirty="0"/>
          </a:p>
        </p:txBody>
      </p:sp>
      <p:sp>
        <p:nvSpPr>
          <p:cNvPr id="3" name="Content Placeholder 2"/>
          <p:cNvSpPr>
            <a:spLocks noGrp="1"/>
          </p:cNvSpPr>
          <p:nvPr>
            <p:ph idx="1"/>
          </p:nvPr>
        </p:nvSpPr>
        <p:spPr/>
        <p:txBody>
          <a:bodyPr/>
          <a:lstStyle/>
          <a:p>
            <a:r>
              <a:rPr lang="en-US" dirty="0" smtClean="0"/>
              <a:t>Try out piping to file</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10</a:t>
            </a:fld>
            <a:endParaRPr lang="en-US"/>
          </a:p>
        </p:txBody>
      </p:sp>
    </p:spTree>
    <p:extLst>
      <p:ext uri="{BB962C8B-B14F-4D97-AF65-F5344CB8AC3E}">
        <p14:creationId xmlns:p14="http://schemas.microsoft.com/office/powerpoint/2010/main" val="77500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Program </a:t>
            </a:r>
            <a:r>
              <a:rPr lang="en-US" dirty="0"/>
              <a:t>like </a:t>
            </a:r>
            <a:r>
              <a:rPr lang="en-US" dirty="0" err="1">
                <a:latin typeface="Courier New" charset="0"/>
                <a:ea typeface="Courier New" charset="0"/>
                <a:cs typeface="Courier New" charset="0"/>
              </a:rPr>
              <a:t>wc</a:t>
            </a:r>
            <a:r>
              <a:rPr lang="en-US" dirty="0"/>
              <a:t> or </a:t>
            </a:r>
            <a:r>
              <a:rPr lang="en-US" dirty="0">
                <a:latin typeface="Courier New" charset="0"/>
                <a:ea typeface="Courier New" charset="0"/>
                <a:cs typeface="Courier New" charset="0"/>
              </a:rPr>
              <a:t>sort</a:t>
            </a:r>
            <a:r>
              <a:rPr lang="en-US" dirty="0"/>
              <a:t> </a:t>
            </a:r>
            <a:endParaRPr lang="en-US" dirty="0" smtClean="0"/>
          </a:p>
          <a:p>
            <a:endParaRPr lang="en-US" dirty="0" smtClean="0"/>
          </a:p>
          <a:p>
            <a:r>
              <a:rPr lang="en-US" dirty="0" smtClean="0"/>
              <a:t>Transform a </a:t>
            </a:r>
            <a:r>
              <a:rPr lang="en-US" dirty="0"/>
              <a:t>stream of input into a stream of </a:t>
            </a:r>
            <a:r>
              <a:rPr lang="en-US" dirty="0" smtClean="0"/>
              <a:t>output</a:t>
            </a:r>
          </a:p>
          <a:p>
            <a:endParaRPr lang="en-US" dirty="0"/>
          </a:p>
          <a:p>
            <a:r>
              <a:rPr lang="en-US" dirty="0"/>
              <a:t>Almost all </a:t>
            </a:r>
            <a:r>
              <a:rPr lang="en-US" dirty="0" smtClean="0"/>
              <a:t>Unix commands can </a:t>
            </a:r>
            <a:r>
              <a:rPr lang="en-US" dirty="0"/>
              <a:t>work this </a:t>
            </a:r>
            <a:r>
              <a:rPr lang="en-US" dirty="0" smtClean="0"/>
              <a:t>way</a:t>
            </a:r>
          </a:p>
          <a:p>
            <a:pPr lvl="1"/>
            <a:r>
              <a:rPr lang="en-US" dirty="0" smtClean="0"/>
              <a:t>Read </a:t>
            </a:r>
            <a:r>
              <a:rPr lang="en-US" dirty="0"/>
              <a:t>from standard </a:t>
            </a:r>
            <a:r>
              <a:rPr lang="en-US" dirty="0" smtClean="0"/>
              <a:t>input </a:t>
            </a:r>
            <a:r>
              <a:rPr lang="en-US" dirty="0" smtClean="0">
                <a:sym typeface="Wingdings"/>
              </a:rPr>
              <a:t> </a:t>
            </a:r>
            <a:r>
              <a:rPr lang="en-US" dirty="0" smtClean="0"/>
              <a:t>Do </a:t>
            </a:r>
            <a:r>
              <a:rPr lang="en-US" dirty="0"/>
              <a:t>something with </a:t>
            </a:r>
            <a:r>
              <a:rPr lang="en-US" dirty="0" smtClean="0"/>
              <a:t>input </a:t>
            </a:r>
            <a:r>
              <a:rPr lang="en-US" dirty="0" smtClean="0">
                <a:sym typeface="Wingdings"/>
              </a:rPr>
              <a:t> W</a:t>
            </a:r>
            <a:r>
              <a:rPr lang="en-US" dirty="0" smtClean="0"/>
              <a:t>rite </a:t>
            </a:r>
            <a:r>
              <a:rPr lang="en-US" dirty="0"/>
              <a:t>to standard </a:t>
            </a:r>
            <a:r>
              <a:rPr lang="en-US" dirty="0" smtClean="0"/>
              <a:t>output</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11</a:t>
            </a:fld>
            <a:endParaRPr lang="en-US"/>
          </a:p>
        </p:txBody>
      </p:sp>
    </p:spTree>
    <p:extLst>
      <p:ext uri="{BB962C8B-B14F-4D97-AF65-F5344CB8AC3E}">
        <p14:creationId xmlns:p14="http://schemas.microsoft.com/office/powerpoint/2010/main" val="106511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Loops</a:t>
            </a:r>
            <a:endParaRPr lang="en-US"/>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12</a:t>
            </a:fld>
            <a:endParaRPr lang="en-US"/>
          </a:p>
        </p:txBody>
      </p:sp>
    </p:spTree>
    <p:extLst>
      <p:ext uri="{BB962C8B-B14F-4D97-AF65-F5344CB8AC3E}">
        <p14:creationId xmlns:p14="http://schemas.microsoft.com/office/powerpoint/2010/main" val="205407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b="1" dirty="0" smtClean="0"/>
              <a:t>BE LAZY!</a:t>
            </a:r>
          </a:p>
          <a:p>
            <a:pPr lvl="1"/>
            <a:r>
              <a:rPr lang="en-US" dirty="0" smtClean="0"/>
              <a:t>Reduce the amount of typing </a:t>
            </a:r>
          </a:p>
          <a:p>
            <a:pPr lvl="1"/>
            <a:r>
              <a:rPr lang="en-US" dirty="0" smtClean="0"/>
              <a:t>Eliminate the incredibly boringness of repetitive tasks</a:t>
            </a:r>
          </a:p>
          <a:p>
            <a:endParaRPr lang="en-US" dirty="0"/>
          </a:p>
          <a:p>
            <a:r>
              <a:rPr lang="en-US" dirty="0" smtClean="0"/>
              <a:t>Essential to </a:t>
            </a:r>
            <a:r>
              <a:rPr lang="en-US" dirty="0"/>
              <a:t>productivity improvements through </a:t>
            </a:r>
            <a:r>
              <a:rPr lang="en-US" dirty="0" smtClean="0"/>
              <a:t>automation</a:t>
            </a:r>
          </a:p>
          <a:p>
            <a:r>
              <a:rPr lang="en-US" dirty="0" smtClean="0"/>
              <a:t>Allow execution of </a:t>
            </a:r>
            <a:r>
              <a:rPr lang="en-US" dirty="0"/>
              <a:t>commands repetitively</a:t>
            </a:r>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13</a:t>
            </a:fld>
            <a:endParaRPr lang="en-US"/>
          </a:p>
        </p:txBody>
      </p:sp>
    </p:spTree>
    <p:extLst>
      <p:ext uri="{BB962C8B-B14F-4D97-AF65-F5344CB8AC3E}">
        <p14:creationId xmlns:p14="http://schemas.microsoft.com/office/powerpoint/2010/main" val="956947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838200" y="3288322"/>
            <a:ext cx="10515600" cy="3068027"/>
          </a:xfrm>
        </p:spPr>
        <p:txBody>
          <a:bodyPr>
            <a:normAutofit fontScale="92500" lnSpcReduction="10000"/>
          </a:bodyPr>
          <a:lstStyle/>
          <a:p>
            <a:r>
              <a:rPr lang="en-US" dirty="0" smtClean="0">
                <a:latin typeface="Courier New" charset="0"/>
                <a:ea typeface="Courier New" charset="0"/>
                <a:cs typeface="Courier New" charset="0"/>
              </a:rPr>
              <a:t>for</a:t>
            </a:r>
            <a:r>
              <a:rPr lang="en-US" dirty="0" smtClean="0"/>
              <a:t> repeat commands once </a:t>
            </a:r>
            <a:r>
              <a:rPr lang="en-US" dirty="0"/>
              <a:t>for each thing </a:t>
            </a:r>
            <a:r>
              <a:rPr lang="en-US" dirty="0">
                <a:latin typeface="Courier New" charset="0"/>
                <a:ea typeface="Courier New" charset="0"/>
                <a:cs typeface="Courier New" charset="0"/>
              </a:rPr>
              <a:t>in</a:t>
            </a:r>
            <a:r>
              <a:rPr lang="en-US" dirty="0"/>
              <a:t> a </a:t>
            </a:r>
            <a:r>
              <a:rPr lang="en-US" dirty="0" smtClean="0"/>
              <a:t>list</a:t>
            </a:r>
          </a:p>
          <a:p>
            <a:r>
              <a:rPr lang="en-US" dirty="0"/>
              <a:t>For each iteration, the </a:t>
            </a:r>
            <a:r>
              <a:rPr lang="en-US" dirty="0" smtClean="0"/>
              <a:t>items in the list are </a:t>
            </a:r>
            <a:r>
              <a:rPr lang="en-US" dirty="0"/>
              <a:t>sequentially assigned to the </a:t>
            </a:r>
            <a:r>
              <a:rPr lang="en-US" b="1" dirty="0" smtClean="0"/>
              <a:t>variable </a:t>
            </a:r>
            <a:r>
              <a:rPr lang="en-US" dirty="0" smtClean="0"/>
              <a:t>(here </a:t>
            </a:r>
            <a:r>
              <a:rPr lang="en-US" dirty="0" smtClean="0">
                <a:latin typeface="Courier New" charset="0"/>
                <a:ea typeface="Courier New" charset="0"/>
                <a:cs typeface="Courier New" charset="0"/>
              </a:rPr>
              <a:t>filename</a:t>
            </a:r>
            <a:r>
              <a:rPr lang="en-US" dirty="0" smtClean="0"/>
              <a:t>)</a:t>
            </a:r>
            <a:r>
              <a:rPr lang="en-US" dirty="0"/>
              <a:t> and the commands inside the loop are executed before moving on to the next </a:t>
            </a:r>
            <a:r>
              <a:rPr lang="en-US" dirty="0" smtClean="0"/>
              <a:t>item in </a:t>
            </a:r>
            <a:r>
              <a:rPr lang="en-US" dirty="0"/>
              <a:t>the </a:t>
            </a:r>
            <a:r>
              <a:rPr lang="en-US" dirty="0" smtClean="0"/>
              <a:t>list</a:t>
            </a:r>
          </a:p>
          <a:p>
            <a:r>
              <a:rPr lang="en-US" dirty="0" smtClean="0"/>
              <a:t>Inside </a:t>
            </a:r>
            <a:r>
              <a:rPr lang="en-US" dirty="0"/>
              <a:t>the loop, </a:t>
            </a:r>
            <a:r>
              <a:rPr lang="en-US" dirty="0" smtClean="0"/>
              <a:t>variable </a:t>
            </a:r>
            <a:r>
              <a:rPr lang="en-US" dirty="0"/>
              <a:t>value </a:t>
            </a:r>
            <a:r>
              <a:rPr lang="en-US" dirty="0" smtClean="0"/>
              <a:t>has a</a:t>
            </a:r>
            <a:r>
              <a:rPr lang="en-US" dirty="0"/>
              <a:t> $ in front of </a:t>
            </a:r>
            <a:r>
              <a:rPr lang="en-US" dirty="0" smtClean="0"/>
              <a:t>it (</a:t>
            </a:r>
            <a:r>
              <a:rPr lang="en-US" dirty="0" smtClean="0">
                <a:latin typeface="Courier New" charset="0"/>
                <a:ea typeface="Courier New" charset="0"/>
                <a:cs typeface="Courier New" charset="0"/>
              </a:rPr>
              <a:t>$filename</a:t>
            </a:r>
            <a:r>
              <a:rPr lang="en-US" dirty="0" smtClean="0"/>
              <a:t>)</a:t>
            </a:r>
          </a:p>
          <a:p>
            <a:r>
              <a:rPr lang="en-US" dirty="0" smtClean="0"/>
              <a:t>$</a:t>
            </a:r>
            <a:r>
              <a:rPr lang="en-US" dirty="0"/>
              <a:t> </a:t>
            </a:r>
            <a:r>
              <a:rPr lang="en-US" dirty="0" smtClean="0">
                <a:sym typeface="Wingdings"/>
              </a:rPr>
              <a:t> indicates a variable </a:t>
            </a:r>
          </a:p>
          <a:p>
            <a:pPr lvl="1"/>
            <a:r>
              <a:rPr lang="en-US" dirty="0" smtClean="0"/>
              <a:t>Substitute it for the item in the list</a:t>
            </a:r>
          </a:p>
          <a:p>
            <a:pPr lvl="1"/>
            <a:r>
              <a:rPr lang="en-US" dirty="0" smtClean="0"/>
              <a:t>Tells UNIX it is not text or another command</a:t>
            </a:r>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14</a:t>
            </a:fld>
            <a:endParaRPr lang="en-US"/>
          </a:p>
        </p:txBody>
      </p:sp>
      <p:sp>
        <p:nvSpPr>
          <p:cNvPr id="6" name="Rectangle 5"/>
          <p:cNvSpPr/>
          <p:nvPr/>
        </p:nvSpPr>
        <p:spPr>
          <a:xfrm>
            <a:off x="1205438" y="1321411"/>
            <a:ext cx="8776762" cy="1815882"/>
          </a:xfrm>
          <a:prstGeom prst="rect">
            <a:avLst/>
          </a:prstGeom>
          <a:ln w="28575"/>
        </p:spPr>
        <p:style>
          <a:lnRef idx="2">
            <a:schemeClr val="accent5"/>
          </a:lnRef>
          <a:fillRef idx="1">
            <a:schemeClr val="lt1"/>
          </a:fillRef>
          <a:effectRef idx="0">
            <a:schemeClr val="accent5"/>
          </a:effectRef>
          <a:fontRef idx="minor">
            <a:schemeClr val="dk1"/>
          </a:fontRef>
        </p:style>
        <p:txBody>
          <a:bodyPr wrap="none">
            <a:spAutoFit/>
          </a:bodyPr>
          <a:lstStyle/>
          <a:p>
            <a:r>
              <a:rPr lang="en-US" sz="2800" dirty="0" smtClean="0">
                <a:latin typeface="Courier New" charset="0"/>
                <a:ea typeface="Courier New" charset="0"/>
                <a:cs typeface="Courier New" charset="0"/>
              </a:rPr>
              <a:t>for filename </a:t>
            </a:r>
            <a:r>
              <a:rPr lang="en-US" sz="2800" dirty="0">
                <a:latin typeface="Courier New" charset="0"/>
                <a:ea typeface="Courier New" charset="0"/>
                <a:cs typeface="Courier New" charset="0"/>
              </a:rPr>
              <a:t>in </a:t>
            </a:r>
            <a:r>
              <a:rPr lang="en-US" sz="2800" dirty="0" smtClean="0">
                <a:latin typeface="Courier New" charset="0"/>
                <a:ea typeface="Courier New" charset="0"/>
                <a:cs typeface="Courier New" charset="0"/>
              </a:rPr>
              <a:t>myFile1.txt myFile2.txt</a:t>
            </a:r>
          </a:p>
          <a:p>
            <a:r>
              <a:rPr lang="en-US" sz="2800" dirty="0" smtClean="0">
                <a:latin typeface="Courier New" charset="0"/>
                <a:ea typeface="Courier New" charset="0"/>
                <a:cs typeface="Courier New" charset="0"/>
              </a:rPr>
              <a:t>do        </a:t>
            </a:r>
          </a:p>
          <a:p>
            <a:r>
              <a:rPr lang="en-US" sz="2800" dirty="0" smtClean="0">
                <a:latin typeface="Courier New" charset="0"/>
                <a:ea typeface="Courier New" charset="0"/>
                <a:cs typeface="Courier New" charset="0"/>
              </a:rPr>
              <a:t>    head –n 3 $filename    </a:t>
            </a:r>
          </a:p>
          <a:p>
            <a:r>
              <a:rPr lang="en-US" sz="2800" dirty="0" smtClean="0">
                <a:latin typeface="Courier New" charset="0"/>
                <a:ea typeface="Courier New" charset="0"/>
                <a:cs typeface="Courier New" charset="0"/>
              </a:rPr>
              <a:t>done</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05685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15</a:t>
            </a:fld>
            <a:endParaRPr lang="en-US"/>
          </a:p>
        </p:txBody>
      </p:sp>
      <p:sp>
        <p:nvSpPr>
          <p:cNvPr id="12" name="Rectangle 11"/>
          <p:cNvSpPr/>
          <p:nvPr/>
        </p:nvSpPr>
        <p:spPr>
          <a:xfrm>
            <a:off x="3979665" y="1726206"/>
            <a:ext cx="7374135" cy="1569660"/>
          </a:xfrm>
          <a:prstGeom prst="rect">
            <a:avLst/>
          </a:prstGeom>
          <a:ln w="28575"/>
        </p:spPr>
        <p:style>
          <a:lnRef idx="2">
            <a:schemeClr val="accent5"/>
          </a:lnRef>
          <a:fillRef idx="1">
            <a:schemeClr val="lt1"/>
          </a:fillRef>
          <a:effectRef idx="0">
            <a:schemeClr val="accent5"/>
          </a:effectRef>
          <a:fontRef idx="minor">
            <a:schemeClr val="dk1"/>
          </a:fontRef>
        </p:style>
        <p:txBody>
          <a:bodyPr wrap="none">
            <a:spAutoFit/>
          </a:bodyPr>
          <a:lstStyle/>
          <a:p>
            <a:r>
              <a:rPr lang="en-US" sz="2400" dirty="0" smtClean="0">
                <a:latin typeface="Courier New" charset="0"/>
                <a:ea typeface="Courier New" charset="0"/>
                <a:cs typeface="Courier New" charset="0"/>
              </a:rPr>
              <a:t>for filename </a:t>
            </a:r>
            <a:r>
              <a:rPr lang="en-US" sz="2400" dirty="0">
                <a:latin typeface="Courier New" charset="0"/>
                <a:ea typeface="Courier New" charset="0"/>
                <a:cs typeface="Courier New" charset="0"/>
              </a:rPr>
              <a:t>in </a:t>
            </a:r>
            <a:r>
              <a:rPr lang="en-US" sz="2400" dirty="0" smtClean="0">
                <a:latin typeface="Courier New" charset="0"/>
                <a:ea typeface="Courier New" charset="0"/>
                <a:cs typeface="Courier New" charset="0"/>
              </a:rPr>
              <a:t>myFile1.txt myFile2.txt</a:t>
            </a:r>
          </a:p>
          <a:p>
            <a:r>
              <a:rPr lang="en-US" sz="2400" dirty="0" smtClean="0">
                <a:latin typeface="Courier New" charset="0"/>
                <a:ea typeface="Courier New" charset="0"/>
                <a:cs typeface="Courier New" charset="0"/>
              </a:rPr>
              <a:t>do        </a:t>
            </a:r>
          </a:p>
          <a:p>
            <a:r>
              <a:rPr lang="en-US" sz="2400" dirty="0" smtClean="0">
                <a:latin typeface="Courier New" charset="0"/>
                <a:ea typeface="Courier New" charset="0"/>
                <a:cs typeface="Courier New" charset="0"/>
              </a:rPr>
              <a:t>    head –n 3 $filename    </a:t>
            </a:r>
          </a:p>
          <a:p>
            <a:r>
              <a:rPr lang="en-US" sz="2400" dirty="0" smtClean="0">
                <a:latin typeface="Courier New" charset="0"/>
                <a:ea typeface="Courier New" charset="0"/>
                <a:cs typeface="Courier New" charset="0"/>
              </a:rPr>
              <a:t>done</a:t>
            </a:r>
            <a:endParaRPr lang="en-US" sz="2400" dirty="0">
              <a:latin typeface="Courier New" charset="0"/>
              <a:ea typeface="Courier New" charset="0"/>
              <a:cs typeface="Courier New" charset="0"/>
            </a:endParaRPr>
          </a:p>
        </p:txBody>
      </p:sp>
      <p:grpSp>
        <p:nvGrpSpPr>
          <p:cNvPr id="43" name="Group 42"/>
          <p:cNvGrpSpPr/>
          <p:nvPr/>
        </p:nvGrpSpPr>
        <p:grpSpPr>
          <a:xfrm>
            <a:off x="1031132" y="1566153"/>
            <a:ext cx="2320048" cy="5068110"/>
            <a:chOff x="1031132" y="1566153"/>
            <a:chExt cx="2320048" cy="5068110"/>
          </a:xfrm>
        </p:grpSpPr>
        <p:sp>
          <p:nvSpPr>
            <p:cNvPr id="13" name="Rounded Rectangle 12"/>
            <p:cNvSpPr/>
            <p:nvPr/>
          </p:nvSpPr>
          <p:spPr>
            <a:xfrm>
              <a:off x="1031132" y="1566153"/>
              <a:ext cx="1780162" cy="69066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Start</a:t>
              </a:r>
              <a:endParaRPr lang="en-US"/>
            </a:p>
          </p:txBody>
        </p:sp>
        <p:cxnSp>
          <p:nvCxnSpPr>
            <p:cNvPr id="15" name="Straight Arrow Connector 14"/>
            <p:cNvCxnSpPr>
              <a:stCxn id="13" idx="2"/>
              <a:endCxn id="18" idx="0"/>
            </p:cNvCxnSpPr>
            <p:nvPr/>
          </p:nvCxnSpPr>
          <p:spPr>
            <a:xfrm>
              <a:off x="1921213" y="2256817"/>
              <a:ext cx="4864" cy="508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riangle 17"/>
            <p:cNvSpPr/>
            <p:nvPr/>
          </p:nvSpPr>
          <p:spPr>
            <a:xfrm>
              <a:off x="1157592" y="2765256"/>
              <a:ext cx="1536970" cy="992221"/>
            </a:xfrm>
            <a:prstGeom prst="triangle">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New value?</a:t>
              </a:r>
              <a:endParaRPr lang="en-US" sz="1600" dirty="0"/>
            </a:p>
          </p:txBody>
        </p:sp>
        <p:cxnSp>
          <p:nvCxnSpPr>
            <p:cNvPr id="25" name="Straight Arrow Connector 24"/>
            <p:cNvCxnSpPr>
              <a:stCxn id="18" idx="3"/>
              <a:endCxn id="26" idx="0"/>
            </p:cNvCxnSpPr>
            <p:nvPr/>
          </p:nvCxnSpPr>
          <p:spPr>
            <a:xfrm flipH="1">
              <a:off x="1921213" y="3757477"/>
              <a:ext cx="4864" cy="6880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6" name="Rectangle 25"/>
            <p:cNvSpPr/>
            <p:nvPr/>
          </p:nvSpPr>
          <p:spPr>
            <a:xfrm>
              <a:off x="1094362" y="4445540"/>
              <a:ext cx="1653702" cy="75875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Run Commands</a:t>
              </a:r>
              <a:endParaRPr lang="en-US"/>
            </a:p>
          </p:txBody>
        </p:sp>
        <p:sp>
          <p:nvSpPr>
            <p:cNvPr id="28" name="TextBox 27"/>
            <p:cNvSpPr txBox="1"/>
            <p:nvPr/>
          </p:nvSpPr>
          <p:spPr>
            <a:xfrm>
              <a:off x="1507787" y="3922835"/>
              <a:ext cx="583660" cy="338554"/>
            </a:xfrm>
            <a:prstGeom prst="rect">
              <a:avLst/>
            </a:prstGeom>
            <a:noFill/>
            <a:ln w="38100">
              <a:noFill/>
            </a:ln>
          </p:spPr>
          <p:txBody>
            <a:bodyPr wrap="square" rtlCol="0">
              <a:spAutoFit/>
            </a:bodyPr>
            <a:lstStyle/>
            <a:p>
              <a:r>
                <a:rPr lang="en-US" sz="1600" dirty="0" smtClean="0"/>
                <a:t>Yes</a:t>
              </a:r>
              <a:endParaRPr lang="en-US" sz="1600" dirty="0"/>
            </a:p>
          </p:txBody>
        </p:sp>
        <p:cxnSp>
          <p:nvCxnSpPr>
            <p:cNvPr id="30" name="Curved Connector 29"/>
            <p:cNvCxnSpPr>
              <a:stCxn id="26" idx="1"/>
              <a:endCxn id="18" idx="0"/>
            </p:cNvCxnSpPr>
            <p:nvPr/>
          </p:nvCxnSpPr>
          <p:spPr>
            <a:xfrm rot="10800000" flipH="1">
              <a:off x="1094361" y="2765257"/>
              <a:ext cx="831715" cy="2059663"/>
            </a:xfrm>
            <a:prstGeom prst="curvedConnector4">
              <a:avLst>
                <a:gd name="adj1" fmla="val -67251"/>
                <a:gd name="adj2" fmla="val 113460"/>
              </a:avLst>
            </a:prstGeom>
            <a:ln w="38100">
              <a:tailEnd type="triangle"/>
            </a:ln>
          </p:spPr>
          <p:style>
            <a:lnRef idx="2">
              <a:schemeClr val="accent6"/>
            </a:lnRef>
            <a:fillRef idx="1">
              <a:schemeClr val="lt1"/>
            </a:fillRef>
            <a:effectRef idx="0">
              <a:schemeClr val="accent6"/>
            </a:effectRef>
            <a:fontRef idx="minor">
              <a:schemeClr val="dk1"/>
            </a:fontRef>
          </p:style>
        </p:cxnSp>
        <p:sp>
          <p:nvSpPr>
            <p:cNvPr id="31" name="Hexagon 30"/>
            <p:cNvSpPr/>
            <p:nvPr/>
          </p:nvSpPr>
          <p:spPr>
            <a:xfrm>
              <a:off x="1347281" y="5700407"/>
              <a:ext cx="1147864" cy="933856"/>
            </a:xfrm>
            <a:prstGeom prst="hexagon">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Stop</a:t>
              </a:r>
              <a:endParaRPr lang="en-US"/>
            </a:p>
          </p:txBody>
        </p:sp>
        <p:cxnSp>
          <p:nvCxnSpPr>
            <p:cNvPr id="33" name="Curved Connector 32"/>
            <p:cNvCxnSpPr>
              <a:stCxn id="18" idx="5"/>
              <a:endCxn id="31" idx="0"/>
            </p:cNvCxnSpPr>
            <p:nvPr/>
          </p:nvCxnSpPr>
          <p:spPr>
            <a:xfrm>
              <a:off x="2310320" y="3261367"/>
              <a:ext cx="184825" cy="2905968"/>
            </a:xfrm>
            <a:prstGeom prst="curvedConnector3">
              <a:avLst>
                <a:gd name="adj1" fmla="val 43158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67520" y="3419597"/>
              <a:ext cx="583660" cy="338554"/>
            </a:xfrm>
            <a:prstGeom prst="rect">
              <a:avLst/>
            </a:prstGeom>
            <a:noFill/>
          </p:spPr>
          <p:txBody>
            <a:bodyPr wrap="square" rtlCol="0">
              <a:spAutoFit/>
            </a:bodyPr>
            <a:lstStyle/>
            <a:p>
              <a:r>
                <a:rPr lang="en-US" sz="1600" dirty="0" smtClean="0"/>
                <a:t>No</a:t>
              </a:r>
              <a:endParaRPr lang="en-US" sz="1600" dirty="0"/>
            </a:p>
          </p:txBody>
        </p:sp>
      </p:grpSp>
      <p:sp>
        <p:nvSpPr>
          <p:cNvPr id="42" name="TextBox 41"/>
          <p:cNvSpPr txBox="1"/>
          <p:nvPr/>
        </p:nvSpPr>
        <p:spPr>
          <a:xfrm>
            <a:off x="4445033" y="3795056"/>
            <a:ext cx="6225702" cy="1569660"/>
          </a:xfrm>
          <a:prstGeom prst="rect">
            <a:avLst/>
          </a:prstGeom>
          <a:noFill/>
        </p:spPr>
        <p:txBody>
          <a:bodyPr wrap="square" rtlCol="0">
            <a:spAutoFit/>
          </a:bodyPr>
          <a:lstStyle/>
          <a:p>
            <a:pPr marL="571500" marR="0" lvl="0" indent="-571500" defTabSz="914400" eaLnBrk="1" fontAlgn="auto" latinLnBrk="0" hangingPunct="1">
              <a:lnSpc>
                <a:spcPct val="100000"/>
              </a:lnSpc>
              <a:spcBef>
                <a:spcPts val="0"/>
              </a:spcBef>
              <a:spcAft>
                <a:spcPts val="0"/>
              </a:spcAft>
              <a:buClrTx/>
              <a:buSzTx/>
              <a:buFont typeface="Arial" charset="0"/>
              <a:buChar char="•"/>
              <a:tabLst/>
              <a:defRPr/>
            </a:pPr>
            <a:r>
              <a:rPr lang="en-US" sz="3200" dirty="0" smtClean="0"/>
              <a:t>What ends up being run?</a:t>
            </a:r>
            <a:endParaRPr lang="en-US" sz="3200" dirty="0"/>
          </a:p>
          <a:p>
            <a:pPr lvl="0"/>
            <a:r>
              <a:rPr lang="en-US" sz="3200" dirty="0">
                <a:latin typeface="Courier New" charset="0"/>
                <a:ea typeface="Courier New" charset="0"/>
                <a:cs typeface="Courier New" charset="0"/>
              </a:rPr>
              <a:t>head –n 3 </a:t>
            </a:r>
            <a:r>
              <a:rPr lang="en-US" sz="3200" dirty="0" smtClean="0">
                <a:latin typeface="Courier New" charset="0"/>
                <a:ea typeface="Courier New" charset="0"/>
                <a:cs typeface="Courier New" charset="0"/>
              </a:rPr>
              <a:t>myFile1.txt </a:t>
            </a:r>
          </a:p>
          <a:p>
            <a:pPr lvl="0"/>
            <a:r>
              <a:rPr lang="en-US" sz="3200" dirty="0">
                <a:latin typeface="Courier New" charset="0"/>
                <a:ea typeface="Courier New" charset="0"/>
                <a:cs typeface="Courier New" charset="0"/>
              </a:rPr>
              <a:t>head –n 3 </a:t>
            </a:r>
            <a:r>
              <a:rPr lang="en-US" sz="3200" dirty="0" smtClean="0">
                <a:latin typeface="Courier New" charset="0"/>
                <a:ea typeface="Courier New" charset="0"/>
                <a:cs typeface="Courier New" charset="0"/>
              </a:rPr>
              <a:t>myFile2.txt </a:t>
            </a:r>
            <a:endParaRPr lang="en-US" sz="3200" dirty="0" smtClean="0"/>
          </a:p>
        </p:txBody>
      </p:sp>
    </p:spTree>
    <p:extLst>
      <p:ext uri="{BB962C8B-B14F-4D97-AF65-F5344CB8AC3E}">
        <p14:creationId xmlns:p14="http://schemas.microsoft.com/office/powerpoint/2010/main" val="141580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a:latin typeface="Courier New" charset="0"/>
                <a:ea typeface="Courier New" charset="0"/>
                <a:cs typeface="Courier New" charset="0"/>
              </a:rPr>
              <a:t>$</a:t>
            </a:r>
            <a:r>
              <a:rPr lang="en-US" dirty="0" smtClean="0">
                <a:latin typeface="Courier New" charset="0"/>
                <a:ea typeface="Courier New" charset="0"/>
                <a:cs typeface="Courier New" charset="0"/>
              </a:rPr>
              <a:t>filename </a:t>
            </a:r>
            <a:r>
              <a:rPr lang="en-US" dirty="0" smtClean="0"/>
              <a:t>== </a:t>
            </a:r>
            <a:r>
              <a:rPr lang="en-US" dirty="0">
                <a:latin typeface="Courier New" charset="0"/>
                <a:ea typeface="Courier New" charset="0"/>
                <a:cs typeface="Courier New" charset="0"/>
              </a:rPr>
              <a:t>${filename</a:t>
            </a:r>
            <a:r>
              <a:rPr lang="en-US" dirty="0" smtClean="0">
                <a:latin typeface="Courier New" charset="0"/>
                <a:ea typeface="Courier New" charset="0"/>
                <a:cs typeface="Courier New" charset="0"/>
              </a:rPr>
              <a:t>} </a:t>
            </a:r>
          </a:p>
          <a:p>
            <a:pPr lvl="1"/>
            <a:r>
              <a:rPr lang="en-US" dirty="0" smtClean="0"/>
              <a:t>Can use curly </a:t>
            </a:r>
            <a:r>
              <a:rPr lang="en-US" dirty="0"/>
              <a:t>braces </a:t>
            </a:r>
            <a:endParaRPr lang="en-US" dirty="0" smtClean="0"/>
          </a:p>
          <a:p>
            <a:pPr lvl="1"/>
            <a:r>
              <a:rPr lang="en-US" dirty="0" smtClean="0"/>
              <a:t>Can help to more clearly </a:t>
            </a:r>
            <a:r>
              <a:rPr lang="en-US" dirty="0"/>
              <a:t>delimit the variable </a:t>
            </a:r>
            <a:r>
              <a:rPr lang="en-US" dirty="0" smtClean="0"/>
              <a:t>name</a:t>
            </a:r>
          </a:p>
          <a:p>
            <a:pPr lvl="1"/>
            <a:endParaRPr lang="en-US" dirty="0"/>
          </a:p>
          <a:p>
            <a:r>
              <a:rPr lang="en-US" dirty="0" smtClean="0"/>
              <a:t>While writing a loop:</a:t>
            </a:r>
          </a:p>
          <a:p>
            <a:pPr lvl="1"/>
            <a:r>
              <a:rPr lang="en-US" dirty="0" smtClean="0"/>
              <a:t>Terminal </a:t>
            </a:r>
            <a:r>
              <a:rPr lang="en-US" dirty="0"/>
              <a:t>prompt changes from </a:t>
            </a:r>
            <a:r>
              <a:rPr lang="en-US" dirty="0">
                <a:latin typeface="Courier New" charset="0"/>
                <a:ea typeface="Courier New" charset="0"/>
                <a:cs typeface="Courier New" charset="0"/>
              </a:rPr>
              <a:t>$</a:t>
            </a:r>
            <a:r>
              <a:rPr lang="en-US" dirty="0"/>
              <a:t> to </a:t>
            </a:r>
            <a:r>
              <a:rPr lang="en-US" dirty="0">
                <a:latin typeface="Courier New" charset="0"/>
                <a:ea typeface="Courier New" charset="0"/>
                <a:cs typeface="Courier New" charset="0"/>
              </a:rPr>
              <a:t>&gt;</a:t>
            </a:r>
            <a:r>
              <a:rPr lang="en-US" dirty="0"/>
              <a:t> </a:t>
            </a:r>
            <a:endParaRPr lang="en-US" dirty="0" smtClean="0"/>
          </a:p>
          <a:p>
            <a:pPr lvl="1"/>
            <a:r>
              <a:rPr lang="en-US" dirty="0" smtClean="0">
                <a:latin typeface="Courier New" charset="0"/>
                <a:ea typeface="Courier New" charset="0"/>
                <a:cs typeface="Courier New" charset="0"/>
              </a:rPr>
              <a:t>&gt; </a:t>
            </a:r>
            <a:r>
              <a:rPr lang="en-US" dirty="0" smtClean="0"/>
              <a:t>is a reminder that the loop/command is not complete </a:t>
            </a:r>
          </a:p>
          <a:p>
            <a:pPr lvl="1"/>
            <a:r>
              <a:rPr lang="en-US" dirty="0" smtClean="0">
                <a:latin typeface="Courier New" charset="0"/>
                <a:ea typeface="Courier New" charset="0"/>
                <a:cs typeface="Courier New" charset="0"/>
              </a:rPr>
              <a:t>; </a:t>
            </a:r>
            <a:r>
              <a:rPr lang="en-US" dirty="0"/>
              <a:t>can be used to separate two commands written on a single </a:t>
            </a:r>
            <a:r>
              <a:rPr lang="en-US" dirty="0" smtClean="0"/>
              <a:t>line</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884" y="513557"/>
            <a:ext cx="6946900" cy="1028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498124"/>
            <a:ext cx="9867900" cy="381000"/>
          </a:xfrm>
          <a:prstGeom prst="rect">
            <a:avLst/>
          </a:prstGeom>
        </p:spPr>
      </p:pic>
    </p:spTree>
    <p:extLst>
      <p:ext uri="{BB962C8B-B14F-4D97-AF65-F5344CB8AC3E}">
        <p14:creationId xmlns:p14="http://schemas.microsoft.com/office/powerpoint/2010/main" val="107203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565826" y="3852192"/>
            <a:ext cx="10515600" cy="2504158"/>
          </a:xfrm>
        </p:spPr>
        <p:txBody>
          <a:bodyPr>
            <a:normAutofit/>
          </a:bodyPr>
          <a:lstStyle/>
          <a:p>
            <a:r>
              <a:rPr lang="en-US" dirty="0" smtClean="0"/>
              <a:t>Terminal </a:t>
            </a:r>
            <a:r>
              <a:rPr lang="en-US" b="1" dirty="0" smtClean="0"/>
              <a:t>DOES NOT CARE </a:t>
            </a:r>
            <a:r>
              <a:rPr lang="en-US" dirty="0" smtClean="0"/>
              <a:t>what the variable is called</a:t>
            </a:r>
          </a:p>
          <a:p>
            <a:pPr lvl="1"/>
            <a:r>
              <a:rPr lang="en-US" dirty="0"/>
              <a:t>Programs are only useful if people can understand them</a:t>
            </a:r>
          </a:p>
          <a:p>
            <a:pPr lvl="1"/>
            <a:r>
              <a:rPr lang="en-US" dirty="0" smtClean="0"/>
              <a:t>Meaningless </a:t>
            </a:r>
            <a:r>
              <a:rPr lang="en-US" dirty="0"/>
              <a:t>names </a:t>
            </a:r>
            <a:r>
              <a:rPr lang="en-US" dirty="0" smtClean="0"/>
              <a:t>or </a:t>
            </a:r>
            <a:r>
              <a:rPr lang="en-US" dirty="0"/>
              <a:t>misleading names </a:t>
            </a:r>
            <a:r>
              <a:rPr lang="en-US" dirty="0" smtClean="0"/>
              <a:t>increase confusion</a:t>
            </a:r>
            <a:endParaRPr lang="en-US" dirty="0"/>
          </a:p>
          <a:p>
            <a:r>
              <a:rPr lang="en-US" u="sng" dirty="0" smtClean="0"/>
              <a:t>GOOD PRACTICE: </a:t>
            </a:r>
          </a:p>
          <a:p>
            <a:pPr lvl="1"/>
            <a:r>
              <a:rPr lang="en-US" dirty="0" smtClean="0"/>
              <a:t>Make variables names something logical and related</a:t>
            </a:r>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17</a:t>
            </a:fld>
            <a:endParaRPr lang="en-US"/>
          </a:p>
        </p:txBody>
      </p:sp>
      <p:sp>
        <p:nvSpPr>
          <p:cNvPr id="7" name="Rectangle 6"/>
          <p:cNvSpPr/>
          <p:nvPr/>
        </p:nvSpPr>
        <p:spPr>
          <a:xfrm>
            <a:off x="293037" y="1380276"/>
            <a:ext cx="6186309" cy="1323439"/>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sz="2000" dirty="0">
                <a:latin typeface="Courier New" charset="0"/>
                <a:ea typeface="Courier New" charset="0"/>
                <a:cs typeface="Courier New" charset="0"/>
              </a:rPr>
              <a:t>for filename in myFile1.txt myFile2.txt</a:t>
            </a:r>
          </a:p>
          <a:p>
            <a:r>
              <a:rPr lang="en-US" sz="2000" dirty="0">
                <a:latin typeface="Courier New" charset="0"/>
                <a:ea typeface="Courier New" charset="0"/>
                <a:cs typeface="Courier New" charset="0"/>
              </a:rPr>
              <a:t>do        </a:t>
            </a:r>
          </a:p>
          <a:p>
            <a:r>
              <a:rPr lang="en-US" sz="2000" dirty="0">
                <a:latin typeface="Courier New" charset="0"/>
                <a:ea typeface="Courier New" charset="0"/>
                <a:cs typeface="Courier New" charset="0"/>
              </a:rPr>
              <a:t>    head –n 3 $filename    </a:t>
            </a:r>
          </a:p>
          <a:p>
            <a:r>
              <a:rPr lang="en-US" sz="2000" dirty="0">
                <a:latin typeface="Courier New" charset="0"/>
                <a:ea typeface="Courier New" charset="0"/>
                <a:cs typeface="Courier New" charset="0"/>
              </a:rPr>
              <a:t>done</a:t>
            </a:r>
          </a:p>
        </p:txBody>
      </p:sp>
      <p:sp>
        <p:nvSpPr>
          <p:cNvPr id="8" name="Rectangle 7"/>
          <p:cNvSpPr/>
          <p:nvPr/>
        </p:nvSpPr>
        <p:spPr>
          <a:xfrm>
            <a:off x="949620" y="2469971"/>
            <a:ext cx="5109091" cy="1323439"/>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sz="2000" dirty="0">
                <a:latin typeface="Courier New" charset="0"/>
                <a:ea typeface="Courier New" charset="0"/>
                <a:cs typeface="Courier New" charset="0"/>
              </a:rPr>
              <a:t>for </a:t>
            </a:r>
            <a:r>
              <a:rPr lang="en-US" sz="2000" dirty="0" smtClean="0">
                <a:latin typeface="Courier New" charset="0"/>
                <a:ea typeface="Courier New" charset="0"/>
                <a:cs typeface="Courier New" charset="0"/>
              </a:rPr>
              <a:t>x in </a:t>
            </a:r>
            <a:r>
              <a:rPr lang="en-US" sz="2000" dirty="0">
                <a:latin typeface="Courier New" charset="0"/>
                <a:ea typeface="Courier New" charset="0"/>
                <a:cs typeface="Courier New" charset="0"/>
              </a:rPr>
              <a:t>myFile1.txt myFile2.txt</a:t>
            </a:r>
          </a:p>
          <a:p>
            <a:r>
              <a:rPr lang="en-US" sz="2000" dirty="0">
                <a:latin typeface="Courier New" charset="0"/>
                <a:ea typeface="Courier New" charset="0"/>
                <a:cs typeface="Courier New" charset="0"/>
              </a:rPr>
              <a:t>do        </a:t>
            </a:r>
          </a:p>
          <a:p>
            <a:r>
              <a:rPr lang="en-US" sz="2000" dirty="0">
                <a:latin typeface="Courier New" charset="0"/>
                <a:ea typeface="Courier New" charset="0"/>
                <a:cs typeface="Courier New" charset="0"/>
              </a:rPr>
              <a:t>    head –n 3 </a:t>
            </a:r>
            <a:r>
              <a:rPr lang="en-US" sz="2000" dirty="0" smtClean="0">
                <a:latin typeface="Courier New" charset="0"/>
                <a:ea typeface="Courier New" charset="0"/>
                <a:cs typeface="Courier New" charset="0"/>
              </a:rPr>
              <a:t>$x</a:t>
            </a:r>
            <a:endParaRPr lang="en-US" sz="2000" dirty="0">
              <a:latin typeface="Courier New" charset="0"/>
              <a:ea typeface="Courier New" charset="0"/>
              <a:cs typeface="Courier New" charset="0"/>
            </a:endParaRPr>
          </a:p>
          <a:p>
            <a:r>
              <a:rPr lang="en-US" sz="2000" dirty="0">
                <a:latin typeface="Courier New" charset="0"/>
                <a:ea typeface="Courier New" charset="0"/>
                <a:cs typeface="Courier New" charset="0"/>
              </a:rPr>
              <a:t>done</a:t>
            </a:r>
          </a:p>
        </p:txBody>
      </p:sp>
      <p:sp>
        <p:nvSpPr>
          <p:cNvPr id="9" name="Rectangle 8"/>
          <p:cNvSpPr/>
          <p:nvPr/>
        </p:nvSpPr>
        <p:spPr>
          <a:xfrm>
            <a:off x="3924800" y="349362"/>
            <a:ext cx="5109091" cy="1323439"/>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sz="2000" dirty="0">
                <a:latin typeface="Courier New" charset="0"/>
                <a:ea typeface="Courier New" charset="0"/>
                <a:cs typeface="Courier New" charset="0"/>
              </a:rPr>
              <a:t>for </a:t>
            </a:r>
            <a:r>
              <a:rPr lang="en-US" sz="2000" dirty="0" err="1" smtClean="0">
                <a:latin typeface="Courier New" charset="0"/>
                <a:ea typeface="Courier New" charset="0"/>
                <a:cs typeface="Courier New" charset="0"/>
              </a:rPr>
              <a:t>i</a:t>
            </a:r>
            <a:r>
              <a:rPr lang="en-US" sz="2000" dirty="0" smtClean="0">
                <a:latin typeface="Courier New" charset="0"/>
                <a:ea typeface="Courier New" charset="0"/>
                <a:cs typeface="Courier New" charset="0"/>
              </a:rPr>
              <a:t> in </a:t>
            </a:r>
            <a:r>
              <a:rPr lang="en-US" sz="2000" dirty="0">
                <a:latin typeface="Courier New" charset="0"/>
                <a:ea typeface="Courier New" charset="0"/>
                <a:cs typeface="Courier New" charset="0"/>
              </a:rPr>
              <a:t>myFile1.txt myFile2.txt</a:t>
            </a:r>
          </a:p>
          <a:p>
            <a:r>
              <a:rPr lang="en-US" sz="2000" dirty="0">
                <a:latin typeface="Courier New" charset="0"/>
                <a:ea typeface="Courier New" charset="0"/>
                <a:cs typeface="Courier New" charset="0"/>
              </a:rPr>
              <a:t>do        </a:t>
            </a:r>
          </a:p>
          <a:p>
            <a:r>
              <a:rPr lang="en-US" sz="2000" dirty="0">
                <a:latin typeface="Courier New" charset="0"/>
                <a:ea typeface="Courier New" charset="0"/>
                <a:cs typeface="Courier New" charset="0"/>
              </a:rPr>
              <a:t>    head –n 3 </a:t>
            </a:r>
            <a:r>
              <a:rPr lang="en-US" sz="2000" dirty="0" smtClean="0">
                <a:latin typeface="Courier New" charset="0"/>
                <a:ea typeface="Courier New" charset="0"/>
                <a:cs typeface="Courier New" charset="0"/>
              </a:rPr>
              <a:t>$</a:t>
            </a:r>
            <a:r>
              <a:rPr lang="en-US" sz="2000" dirty="0" err="1" smtClean="0">
                <a:latin typeface="Courier New" charset="0"/>
                <a:ea typeface="Courier New" charset="0"/>
                <a:cs typeface="Courier New" charset="0"/>
              </a:rPr>
              <a:t>i</a:t>
            </a:r>
            <a:endParaRPr lang="en-US" sz="2000" dirty="0">
              <a:latin typeface="Courier New" charset="0"/>
              <a:ea typeface="Courier New" charset="0"/>
              <a:cs typeface="Courier New" charset="0"/>
            </a:endParaRPr>
          </a:p>
          <a:p>
            <a:r>
              <a:rPr lang="en-US" sz="2000" dirty="0" smtClean="0">
                <a:latin typeface="Courier New" charset="0"/>
                <a:ea typeface="Courier New" charset="0"/>
                <a:cs typeface="Courier New" charset="0"/>
              </a:rPr>
              <a:t>done</a:t>
            </a:r>
            <a:endParaRPr lang="en-US" sz="2000" dirty="0">
              <a:latin typeface="Courier New" charset="0"/>
              <a:ea typeface="Courier New" charset="0"/>
              <a:cs typeface="Courier New" charset="0"/>
            </a:endParaRPr>
          </a:p>
        </p:txBody>
      </p:sp>
      <p:sp>
        <p:nvSpPr>
          <p:cNvPr id="10" name="Rectangle 9"/>
          <p:cNvSpPr/>
          <p:nvPr/>
        </p:nvSpPr>
        <p:spPr>
          <a:xfrm>
            <a:off x="4894297" y="1388971"/>
            <a:ext cx="5724644" cy="1323439"/>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sz="2000" dirty="0">
                <a:latin typeface="Courier New" charset="0"/>
                <a:ea typeface="Courier New" charset="0"/>
                <a:cs typeface="Courier New" charset="0"/>
              </a:rPr>
              <a:t>for </a:t>
            </a:r>
            <a:r>
              <a:rPr lang="en-US" sz="2000" dirty="0" smtClean="0">
                <a:latin typeface="Courier New" charset="0"/>
                <a:ea typeface="Courier New" charset="0"/>
                <a:cs typeface="Courier New" charset="0"/>
              </a:rPr>
              <a:t>rates in </a:t>
            </a:r>
            <a:r>
              <a:rPr lang="en-US" sz="2000" dirty="0">
                <a:latin typeface="Courier New" charset="0"/>
                <a:ea typeface="Courier New" charset="0"/>
                <a:cs typeface="Courier New" charset="0"/>
              </a:rPr>
              <a:t>myFile1.txt myFile2.txt</a:t>
            </a:r>
          </a:p>
          <a:p>
            <a:r>
              <a:rPr lang="en-US" sz="2000" dirty="0">
                <a:latin typeface="Courier New" charset="0"/>
                <a:ea typeface="Courier New" charset="0"/>
                <a:cs typeface="Courier New" charset="0"/>
              </a:rPr>
              <a:t>do        </a:t>
            </a:r>
          </a:p>
          <a:p>
            <a:r>
              <a:rPr lang="en-US" sz="2000" dirty="0">
                <a:latin typeface="Courier New" charset="0"/>
                <a:ea typeface="Courier New" charset="0"/>
                <a:cs typeface="Courier New" charset="0"/>
              </a:rPr>
              <a:t>    head –n 3 </a:t>
            </a:r>
            <a:r>
              <a:rPr lang="en-US" sz="2000" dirty="0" smtClean="0">
                <a:latin typeface="Courier New" charset="0"/>
                <a:ea typeface="Courier New" charset="0"/>
                <a:cs typeface="Courier New" charset="0"/>
              </a:rPr>
              <a:t>$rates</a:t>
            </a:r>
            <a:endParaRPr lang="en-US" sz="2000" dirty="0">
              <a:latin typeface="Courier New" charset="0"/>
              <a:ea typeface="Courier New" charset="0"/>
              <a:cs typeface="Courier New" charset="0"/>
            </a:endParaRPr>
          </a:p>
          <a:p>
            <a:r>
              <a:rPr lang="en-US" sz="2000" dirty="0" smtClean="0">
                <a:latin typeface="Courier New" charset="0"/>
                <a:ea typeface="Courier New" charset="0"/>
                <a:cs typeface="Courier New" charset="0"/>
              </a:rPr>
              <a:t>done</a:t>
            </a:r>
            <a:endParaRPr lang="en-US" sz="2000" dirty="0">
              <a:latin typeface="Courier New" charset="0"/>
              <a:ea typeface="Courier New" charset="0"/>
              <a:cs typeface="Courier New" charset="0"/>
            </a:endParaRPr>
          </a:p>
        </p:txBody>
      </p:sp>
      <p:sp>
        <p:nvSpPr>
          <p:cNvPr id="12" name="Rectangle 11"/>
          <p:cNvSpPr/>
          <p:nvPr/>
        </p:nvSpPr>
        <p:spPr>
          <a:xfrm>
            <a:off x="5736771" y="2412817"/>
            <a:ext cx="6032421" cy="1323439"/>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sz="2000" dirty="0">
                <a:latin typeface="Courier New" charset="0"/>
                <a:ea typeface="Courier New" charset="0"/>
                <a:cs typeface="Courier New" charset="0"/>
              </a:rPr>
              <a:t>for </a:t>
            </a:r>
            <a:r>
              <a:rPr lang="en-US" sz="2000" dirty="0" smtClean="0">
                <a:latin typeface="Courier New" charset="0"/>
                <a:ea typeface="Courier New" charset="0"/>
                <a:cs typeface="Courier New" charset="0"/>
              </a:rPr>
              <a:t>heights in </a:t>
            </a:r>
            <a:r>
              <a:rPr lang="en-US" sz="2000" dirty="0">
                <a:latin typeface="Courier New" charset="0"/>
                <a:ea typeface="Courier New" charset="0"/>
                <a:cs typeface="Courier New" charset="0"/>
              </a:rPr>
              <a:t>myFile1.txt myFile2.txt</a:t>
            </a:r>
          </a:p>
          <a:p>
            <a:r>
              <a:rPr lang="en-US" sz="2000" dirty="0">
                <a:latin typeface="Courier New" charset="0"/>
                <a:ea typeface="Courier New" charset="0"/>
                <a:cs typeface="Courier New" charset="0"/>
              </a:rPr>
              <a:t>do        </a:t>
            </a:r>
          </a:p>
          <a:p>
            <a:r>
              <a:rPr lang="en-US" sz="2000" dirty="0">
                <a:latin typeface="Courier New" charset="0"/>
                <a:ea typeface="Courier New" charset="0"/>
                <a:cs typeface="Courier New" charset="0"/>
              </a:rPr>
              <a:t>    head –n 3 </a:t>
            </a:r>
            <a:r>
              <a:rPr lang="en-US" sz="2000" dirty="0" smtClean="0">
                <a:latin typeface="Courier New" charset="0"/>
                <a:ea typeface="Courier New" charset="0"/>
                <a:cs typeface="Courier New" charset="0"/>
              </a:rPr>
              <a:t>$heights </a:t>
            </a:r>
            <a:endParaRPr lang="en-US" sz="2000" dirty="0">
              <a:latin typeface="Courier New" charset="0"/>
              <a:ea typeface="Courier New" charset="0"/>
              <a:cs typeface="Courier New" charset="0"/>
            </a:endParaRPr>
          </a:p>
          <a:p>
            <a:r>
              <a:rPr lang="en-US" sz="2000" dirty="0" smtClean="0">
                <a:latin typeface="Courier New" charset="0"/>
                <a:ea typeface="Courier New" charset="0"/>
                <a:cs typeface="Courier New" charset="0"/>
              </a:rPr>
              <a:t>done</a:t>
            </a:r>
            <a:endParaRPr lang="en-US" sz="2000" dirty="0">
              <a:latin typeface="Courier New" charset="0"/>
              <a:ea typeface="Courier New" charset="0"/>
              <a:cs typeface="Courier New" charset="0"/>
            </a:endParaRPr>
          </a:p>
        </p:txBody>
      </p:sp>
    </p:spTree>
    <p:extLst>
      <p:ext uri="{BB962C8B-B14F-4D97-AF65-F5344CB8AC3E}">
        <p14:creationId xmlns:p14="http://schemas.microsoft.com/office/powerpoint/2010/main" val="169799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18</a:t>
            </a:fld>
            <a:endParaRPr lang="en-US"/>
          </a:p>
        </p:txBody>
      </p:sp>
      <p:sp>
        <p:nvSpPr>
          <p:cNvPr id="6" name="Rectangle 5"/>
          <p:cNvSpPr/>
          <p:nvPr/>
        </p:nvSpPr>
        <p:spPr>
          <a:xfrm>
            <a:off x="1202679" y="1690688"/>
            <a:ext cx="10280378" cy="1815882"/>
          </a:xfrm>
          <a:prstGeom prst="rect">
            <a:avLst/>
          </a:prstGeom>
          <a:ln w="38100"/>
        </p:spPr>
        <p:style>
          <a:lnRef idx="2">
            <a:schemeClr val="accent2"/>
          </a:lnRef>
          <a:fillRef idx="1">
            <a:schemeClr val="lt1"/>
          </a:fillRef>
          <a:effectRef idx="0">
            <a:schemeClr val="accent2"/>
          </a:effectRef>
          <a:fontRef idx="minor">
            <a:schemeClr val="dk1"/>
          </a:fontRef>
        </p:style>
        <p:txBody>
          <a:bodyPr wrap="none">
            <a:spAutoFit/>
          </a:bodyPr>
          <a:lstStyle/>
          <a:p>
            <a:r>
              <a:rPr lang="en-US" sz="2800" dirty="0">
                <a:latin typeface="Courier New" charset="0"/>
                <a:ea typeface="Courier New" charset="0"/>
                <a:cs typeface="Courier New" charset="0"/>
              </a:rPr>
              <a:t> for </a:t>
            </a:r>
            <a:r>
              <a:rPr lang="en-US" sz="2800" dirty="0" err="1" smtClean="0">
                <a:latin typeface="Courier New" charset="0"/>
                <a:ea typeface="Courier New" charset="0"/>
                <a:cs typeface="Courier New" charset="0"/>
              </a:rPr>
              <a:t>num</a:t>
            </a:r>
            <a:r>
              <a:rPr lang="en-US" sz="2800" dirty="0" smtClean="0">
                <a:latin typeface="Courier New" charset="0"/>
                <a:ea typeface="Courier New" charset="0"/>
                <a:cs typeface="Courier New" charset="0"/>
              </a:rPr>
              <a:t> </a:t>
            </a:r>
            <a:r>
              <a:rPr lang="en-US" sz="2800" dirty="0">
                <a:latin typeface="Courier New" charset="0"/>
                <a:ea typeface="Courier New" charset="0"/>
                <a:cs typeface="Courier New" charset="0"/>
              </a:rPr>
              <a:t>in {1..22}    </a:t>
            </a:r>
            <a:endParaRPr lang="en-US" sz="2800" dirty="0" smtClean="0">
              <a:latin typeface="Courier New" charset="0"/>
              <a:ea typeface="Courier New" charset="0"/>
              <a:cs typeface="Courier New" charset="0"/>
            </a:endParaRPr>
          </a:p>
          <a:p>
            <a:r>
              <a:rPr lang="en-US" sz="2800" dirty="0" smtClean="0">
                <a:latin typeface="Courier New" charset="0"/>
                <a:ea typeface="Courier New" charset="0"/>
                <a:cs typeface="Courier New" charset="0"/>
              </a:rPr>
              <a:t>    do        </a:t>
            </a:r>
          </a:p>
          <a:p>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cp</a:t>
            </a:r>
            <a:r>
              <a:rPr lang="en-US" sz="2800" dirty="0" smtClean="0">
                <a:latin typeface="Courier New" charset="0"/>
                <a:ea typeface="Courier New" charset="0"/>
                <a:cs typeface="Courier New" charset="0"/>
              </a:rPr>
              <a:t> things_rename.$</a:t>
            </a:r>
            <a:r>
              <a:rPr lang="en-US" sz="2800" dirty="0" err="1" smtClean="0">
                <a:latin typeface="Courier New" charset="0"/>
                <a:ea typeface="Courier New" charset="0"/>
                <a:cs typeface="Courier New" charset="0"/>
              </a:rPr>
              <a:t>num.txt</a:t>
            </a:r>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num.txt</a:t>
            </a:r>
            <a:r>
              <a:rPr lang="en-US" sz="2800" dirty="0" smtClean="0">
                <a:latin typeface="Courier New" charset="0"/>
                <a:ea typeface="Courier New" charset="0"/>
                <a:cs typeface="Courier New" charset="0"/>
              </a:rPr>
              <a:t>    </a:t>
            </a:r>
          </a:p>
          <a:p>
            <a:r>
              <a:rPr lang="en-US" sz="2800" dirty="0" smtClean="0">
                <a:latin typeface="Courier New" charset="0"/>
                <a:ea typeface="Courier New" charset="0"/>
                <a:cs typeface="Courier New" charset="0"/>
              </a:rPr>
              <a:t>    done</a:t>
            </a:r>
            <a:endParaRPr lang="en-US" sz="2800" dirty="0">
              <a:latin typeface="Courier New" charset="0"/>
              <a:ea typeface="Courier New" charset="0"/>
              <a:cs typeface="Courier New" charset="0"/>
            </a:endParaRPr>
          </a:p>
        </p:txBody>
      </p:sp>
      <p:sp>
        <p:nvSpPr>
          <p:cNvPr id="8" name="Rectangle 7"/>
          <p:cNvSpPr/>
          <p:nvPr/>
        </p:nvSpPr>
        <p:spPr>
          <a:xfrm>
            <a:off x="1202679" y="3924192"/>
            <a:ext cx="5339923" cy="1815882"/>
          </a:xfrm>
          <a:prstGeom prst="rect">
            <a:avLst/>
          </a:prstGeom>
          <a:ln w="38100"/>
        </p:spPr>
        <p:style>
          <a:lnRef idx="2">
            <a:schemeClr val="accent6"/>
          </a:lnRef>
          <a:fillRef idx="1">
            <a:schemeClr val="lt1"/>
          </a:fillRef>
          <a:effectRef idx="0">
            <a:schemeClr val="accent6"/>
          </a:effectRef>
          <a:fontRef idx="minor">
            <a:schemeClr val="dk1"/>
          </a:fontRef>
        </p:style>
        <p:txBody>
          <a:bodyPr wrap="none">
            <a:spAutoFit/>
          </a:bodyPr>
          <a:lstStyle/>
          <a:p>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for filename in *.txt</a:t>
            </a:r>
          </a:p>
          <a:p>
            <a:r>
              <a:rPr lang="en-US" sz="2800" dirty="0" smtClean="0">
                <a:latin typeface="Courier New" charset="0"/>
                <a:ea typeface="Courier New" charset="0"/>
                <a:cs typeface="Courier New" charset="0"/>
              </a:rPr>
              <a:t>    do        </a:t>
            </a:r>
          </a:p>
          <a:p>
            <a:r>
              <a:rPr lang="en-US" sz="2800" dirty="0" smtClean="0">
                <a:latin typeface="Courier New" charset="0"/>
                <a:ea typeface="Courier New" charset="0"/>
                <a:cs typeface="Courier New" charset="0"/>
              </a:rPr>
              <a:t>        </a:t>
            </a:r>
            <a:r>
              <a:rPr lang="en-US" sz="2800" dirty="0" err="1" smtClean="0">
                <a:latin typeface="Courier New" charset="0"/>
                <a:ea typeface="Courier New" charset="0"/>
                <a:cs typeface="Courier New" charset="0"/>
              </a:rPr>
              <a:t>wc</a:t>
            </a:r>
            <a:r>
              <a:rPr lang="en-US" sz="2800" dirty="0" smtClean="0">
                <a:latin typeface="Courier New" charset="0"/>
                <a:ea typeface="Courier New" charset="0"/>
                <a:cs typeface="Courier New" charset="0"/>
              </a:rPr>
              <a:t> $filename    </a:t>
            </a:r>
          </a:p>
          <a:p>
            <a:r>
              <a:rPr lang="en-US" sz="2800" dirty="0" smtClean="0">
                <a:latin typeface="Courier New" charset="0"/>
                <a:ea typeface="Courier New" charset="0"/>
                <a:cs typeface="Courier New" charset="0"/>
              </a:rPr>
              <a:t>    done</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90713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PRACTICAL</a:t>
            </a:r>
            <a:endParaRPr lang="en-US" dirty="0"/>
          </a:p>
        </p:txBody>
      </p:sp>
      <p:sp>
        <p:nvSpPr>
          <p:cNvPr id="3" name="Content Placeholder 2"/>
          <p:cNvSpPr>
            <a:spLocks noGrp="1"/>
          </p:cNvSpPr>
          <p:nvPr>
            <p:ph idx="1"/>
          </p:nvPr>
        </p:nvSpPr>
        <p:spPr/>
        <p:txBody>
          <a:bodyPr/>
          <a:lstStyle/>
          <a:p>
            <a:r>
              <a:rPr lang="en-US" dirty="0" smtClean="0"/>
              <a:t>Implement a loop</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19</a:t>
            </a:fld>
            <a:endParaRPr lang="en-US"/>
          </a:p>
        </p:txBody>
      </p:sp>
    </p:spTree>
    <p:extLst>
      <p:ext uri="{BB962C8B-B14F-4D97-AF65-F5344CB8AC3E}">
        <p14:creationId xmlns:p14="http://schemas.microsoft.com/office/powerpoint/2010/main" val="204155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Understand how to use the pipe to combine commands</a:t>
            </a:r>
          </a:p>
          <a:p>
            <a:r>
              <a:rPr lang="en-US" dirty="0" smtClean="0"/>
              <a:t>Comprehend how loops function and are written </a:t>
            </a:r>
          </a:p>
          <a:p>
            <a:r>
              <a:rPr lang="en-US" dirty="0" smtClean="0"/>
              <a:t>Write </a:t>
            </a:r>
            <a:r>
              <a:rPr lang="en-US" dirty="0"/>
              <a:t>conditional  statements </a:t>
            </a:r>
          </a:p>
          <a:p>
            <a:r>
              <a:rPr lang="en-US" dirty="0" smtClean="0"/>
              <a:t>Understand how to use shell scripts to save and re-use commands</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a:t>
            </a:fld>
            <a:endParaRPr lang="en-US"/>
          </a:p>
        </p:txBody>
      </p:sp>
    </p:spTree>
    <p:extLst>
      <p:ext uri="{BB962C8B-B14F-4D97-AF65-F5344CB8AC3E}">
        <p14:creationId xmlns:p14="http://schemas.microsoft.com/office/powerpoint/2010/main" val="248227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files in a loop</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20</a:t>
            </a:fld>
            <a:endParaRPr lang="en-US"/>
          </a:p>
        </p:txBody>
      </p:sp>
      <p:sp>
        <p:nvSpPr>
          <p:cNvPr id="6" name="Rectangle 5"/>
          <p:cNvSpPr/>
          <p:nvPr/>
        </p:nvSpPr>
        <p:spPr>
          <a:xfrm>
            <a:off x="1654513" y="3361066"/>
            <a:ext cx="3814864" cy="1569660"/>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for </a:t>
            </a:r>
            <a:r>
              <a:rPr lang="en-US" sz="2400" dirty="0" smtClean="0"/>
              <a:t>filename in *.txt </a:t>
            </a:r>
          </a:p>
          <a:p>
            <a:r>
              <a:rPr lang="en-US" sz="2400" dirty="0" smtClean="0"/>
              <a:t>do </a:t>
            </a:r>
          </a:p>
          <a:p>
            <a:r>
              <a:rPr lang="en-US" sz="2400" dirty="0"/>
              <a:t> </a:t>
            </a:r>
            <a:r>
              <a:rPr lang="en-US" sz="2400" dirty="0" smtClean="0"/>
              <a:t>   cat $filename &gt; </a:t>
            </a:r>
            <a:r>
              <a:rPr lang="en-US" sz="2400" dirty="0" err="1" smtClean="0"/>
              <a:t>filelist.txt</a:t>
            </a:r>
            <a:endParaRPr lang="en-US" sz="2400" dirty="0" smtClean="0"/>
          </a:p>
          <a:p>
            <a:r>
              <a:rPr lang="en-US" sz="2400" dirty="0" smtClean="0"/>
              <a:t>done</a:t>
            </a:r>
            <a:endParaRPr lang="en-US" sz="2400" dirty="0"/>
          </a:p>
        </p:txBody>
      </p:sp>
      <p:sp>
        <p:nvSpPr>
          <p:cNvPr id="7" name="Rectangle 6"/>
          <p:cNvSpPr/>
          <p:nvPr/>
        </p:nvSpPr>
        <p:spPr>
          <a:xfrm>
            <a:off x="6470278" y="3361066"/>
            <a:ext cx="3831498" cy="1569660"/>
          </a:xfrm>
          <a:prstGeom prst="rect">
            <a:avLst/>
          </a:prstGeom>
          <a:ln w="38100">
            <a:solidFill>
              <a:srgbClr val="7030A0"/>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en-US" sz="2400" dirty="0"/>
              <a:t>for filename in *.txt </a:t>
            </a:r>
          </a:p>
          <a:p>
            <a:r>
              <a:rPr lang="en-US" sz="2400" dirty="0"/>
              <a:t>do </a:t>
            </a:r>
          </a:p>
          <a:p>
            <a:r>
              <a:rPr lang="en-US" sz="2400" dirty="0"/>
              <a:t>    cat </a:t>
            </a:r>
            <a:r>
              <a:rPr lang="en-US" sz="2400" dirty="0" smtClean="0"/>
              <a:t>$filename &gt;&gt; </a:t>
            </a:r>
            <a:r>
              <a:rPr lang="en-US" sz="2400" dirty="0" err="1"/>
              <a:t>filelist.txt</a:t>
            </a:r>
            <a:endParaRPr lang="en-US" sz="2400" dirty="0"/>
          </a:p>
          <a:p>
            <a:r>
              <a:rPr lang="en-US" sz="2400" dirty="0"/>
              <a:t>done</a:t>
            </a:r>
          </a:p>
        </p:txBody>
      </p:sp>
      <p:sp>
        <p:nvSpPr>
          <p:cNvPr id="8" name="TextBox 7"/>
          <p:cNvSpPr txBox="1"/>
          <p:nvPr/>
        </p:nvSpPr>
        <p:spPr>
          <a:xfrm>
            <a:off x="573932" y="1935442"/>
            <a:ext cx="10906328" cy="584775"/>
          </a:xfrm>
          <a:prstGeom prst="rect">
            <a:avLst/>
          </a:prstGeom>
          <a:noFill/>
        </p:spPr>
        <p:txBody>
          <a:bodyPr wrap="square" rtlCol="0">
            <a:spAutoFit/>
          </a:bodyPr>
          <a:lstStyle/>
          <a:p>
            <a:r>
              <a:rPr lang="en-US" sz="3200" dirty="0" smtClean="0"/>
              <a:t>Which loop </a:t>
            </a:r>
            <a:r>
              <a:rPr lang="en-US" sz="3200" smtClean="0"/>
              <a:t>will print all the </a:t>
            </a:r>
            <a:r>
              <a:rPr lang="en-US" sz="3200" dirty="0" smtClean="0"/>
              <a:t>text from the txt files into</a:t>
            </a:r>
            <a:r>
              <a:rPr lang="en-US" sz="3200" dirty="0"/>
              <a:t> </a:t>
            </a:r>
            <a:r>
              <a:rPr lang="en-US" sz="3200" dirty="0" err="1" smtClean="0"/>
              <a:t>filelist.txt</a:t>
            </a:r>
            <a:r>
              <a:rPr lang="en-US" sz="3200" dirty="0" smtClean="0"/>
              <a:t>?  </a:t>
            </a:r>
            <a:endParaRPr lang="en-US" sz="3200" dirty="0"/>
          </a:p>
        </p:txBody>
      </p:sp>
    </p:spTree>
    <p:extLst>
      <p:ext uri="{BB962C8B-B14F-4D97-AF65-F5344CB8AC3E}">
        <p14:creationId xmlns:p14="http://schemas.microsoft.com/office/powerpoint/2010/main" val="2135645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files in a loop</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21</a:t>
            </a:fld>
            <a:endParaRPr lang="en-US"/>
          </a:p>
        </p:txBody>
      </p:sp>
      <p:sp>
        <p:nvSpPr>
          <p:cNvPr id="6" name="Rectangle 5"/>
          <p:cNvSpPr/>
          <p:nvPr/>
        </p:nvSpPr>
        <p:spPr>
          <a:xfrm>
            <a:off x="838200" y="1814164"/>
            <a:ext cx="3814864" cy="1569660"/>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for </a:t>
            </a:r>
            <a:r>
              <a:rPr lang="en-US" sz="2400" dirty="0" smtClean="0"/>
              <a:t>filename in *.txt </a:t>
            </a:r>
          </a:p>
          <a:p>
            <a:r>
              <a:rPr lang="en-US" sz="2400" dirty="0" smtClean="0"/>
              <a:t>do </a:t>
            </a:r>
          </a:p>
          <a:p>
            <a:r>
              <a:rPr lang="en-US" sz="2400" dirty="0"/>
              <a:t> </a:t>
            </a:r>
            <a:r>
              <a:rPr lang="en-US" sz="2400" dirty="0" smtClean="0"/>
              <a:t>   cat $filename &gt; </a:t>
            </a:r>
            <a:r>
              <a:rPr lang="en-US" sz="2400" dirty="0" err="1" smtClean="0"/>
              <a:t>filelist.txt</a:t>
            </a:r>
            <a:endParaRPr lang="en-US" sz="2400" dirty="0" smtClean="0"/>
          </a:p>
          <a:p>
            <a:r>
              <a:rPr lang="en-US" sz="2400" dirty="0" smtClean="0"/>
              <a:t>done</a:t>
            </a:r>
            <a:endParaRPr lang="en-US" sz="2400" dirty="0"/>
          </a:p>
        </p:txBody>
      </p:sp>
      <p:sp>
        <p:nvSpPr>
          <p:cNvPr id="7" name="Rectangle 6"/>
          <p:cNvSpPr/>
          <p:nvPr/>
        </p:nvSpPr>
        <p:spPr>
          <a:xfrm>
            <a:off x="838200" y="4256010"/>
            <a:ext cx="3831498" cy="1569660"/>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n-US" sz="2400" dirty="0"/>
              <a:t>for filename in *.txt </a:t>
            </a:r>
          </a:p>
          <a:p>
            <a:r>
              <a:rPr lang="en-US" sz="2400" dirty="0"/>
              <a:t>do </a:t>
            </a:r>
          </a:p>
          <a:p>
            <a:r>
              <a:rPr lang="en-US" sz="2400" dirty="0"/>
              <a:t>    cat </a:t>
            </a:r>
            <a:r>
              <a:rPr lang="en-US" sz="2400" dirty="0" smtClean="0"/>
              <a:t>$filename &gt;&gt; </a:t>
            </a:r>
            <a:r>
              <a:rPr lang="en-US" sz="2400" dirty="0" err="1"/>
              <a:t>filelist.txt</a:t>
            </a:r>
            <a:endParaRPr lang="en-US" sz="2400" dirty="0"/>
          </a:p>
          <a:p>
            <a:r>
              <a:rPr lang="en-US" sz="2400" dirty="0"/>
              <a:t>done</a:t>
            </a:r>
          </a:p>
        </p:txBody>
      </p:sp>
      <p:sp>
        <p:nvSpPr>
          <p:cNvPr id="3" name="TextBox 2"/>
          <p:cNvSpPr txBox="1"/>
          <p:nvPr/>
        </p:nvSpPr>
        <p:spPr>
          <a:xfrm>
            <a:off x="5038926" y="2060385"/>
            <a:ext cx="6070060" cy="1077218"/>
          </a:xfrm>
          <a:prstGeom prst="rect">
            <a:avLst/>
          </a:prstGeom>
          <a:noFill/>
        </p:spPr>
        <p:txBody>
          <a:bodyPr wrap="square" rtlCol="0">
            <a:spAutoFit/>
          </a:bodyPr>
          <a:lstStyle/>
          <a:p>
            <a:r>
              <a:rPr lang="en-US" sz="3200" dirty="0" err="1" smtClean="0"/>
              <a:t>filelist.txt</a:t>
            </a:r>
            <a:r>
              <a:rPr lang="en-US" sz="3200" dirty="0" smtClean="0"/>
              <a:t> gets overwritten on each loop iteration </a:t>
            </a:r>
            <a:endParaRPr lang="en-US" sz="3200" dirty="0"/>
          </a:p>
        </p:txBody>
      </p:sp>
      <p:sp>
        <p:nvSpPr>
          <p:cNvPr id="9" name="TextBox 8"/>
          <p:cNvSpPr txBox="1"/>
          <p:nvPr/>
        </p:nvSpPr>
        <p:spPr>
          <a:xfrm>
            <a:off x="5038926" y="4256010"/>
            <a:ext cx="6070060" cy="1569660"/>
          </a:xfrm>
          <a:prstGeom prst="rect">
            <a:avLst/>
          </a:prstGeom>
          <a:noFill/>
        </p:spPr>
        <p:txBody>
          <a:bodyPr wrap="square" rtlCol="0">
            <a:spAutoFit/>
          </a:bodyPr>
          <a:lstStyle/>
          <a:p>
            <a:r>
              <a:rPr lang="en-US" sz="3200" dirty="0" err="1" smtClean="0"/>
              <a:t>filelist.txt</a:t>
            </a:r>
            <a:r>
              <a:rPr lang="en-US" sz="3200" dirty="0" smtClean="0"/>
              <a:t> contains all </a:t>
            </a:r>
            <a:r>
              <a:rPr lang="en-US" sz="3200" dirty="0"/>
              <a:t>the text from each </a:t>
            </a:r>
            <a:r>
              <a:rPr lang="en-US" sz="3200" dirty="0" smtClean="0"/>
              <a:t>file</a:t>
            </a:r>
          </a:p>
          <a:p>
            <a:r>
              <a:rPr lang="en-US" sz="3200" dirty="0" smtClean="0">
                <a:latin typeface="Courier New" charset="0"/>
                <a:ea typeface="Courier New" charset="0"/>
                <a:cs typeface="Courier New" charset="0"/>
              </a:rPr>
              <a:t>&gt;&gt;</a:t>
            </a:r>
            <a:r>
              <a:rPr lang="en-US" sz="3200" dirty="0"/>
              <a:t> appends to a </a:t>
            </a:r>
            <a:r>
              <a:rPr lang="en-US" sz="3200" dirty="0" smtClean="0"/>
              <a:t>file</a:t>
            </a:r>
            <a:endParaRPr lang="en-US" sz="3200" dirty="0"/>
          </a:p>
        </p:txBody>
      </p:sp>
    </p:spTree>
    <p:extLst>
      <p:ext uri="{BB962C8B-B14F-4D97-AF65-F5344CB8AC3E}">
        <p14:creationId xmlns:p14="http://schemas.microsoft.com/office/powerpoint/2010/main" val="1834024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a:t>
            </a:r>
            <a:endParaRPr lang="en-US" dirty="0"/>
          </a:p>
        </p:txBody>
      </p:sp>
      <p:sp>
        <p:nvSpPr>
          <p:cNvPr id="3" name="Content Placeholder 2"/>
          <p:cNvSpPr>
            <a:spLocks noGrp="1"/>
          </p:cNvSpPr>
          <p:nvPr>
            <p:ph idx="1"/>
          </p:nvPr>
        </p:nvSpPr>
        <p:spPr>
          <a:xfrm>
            <a:off x="838200" y="4533089"/>
            <a:ext cx="10515600" cy="1643874"/>
          </a:xfrm>
        </p:spPr>
        <p:txBody>
          <a:bodyPr>
            <a:normAutofit/>
          </a:bodyPr>
          <a:lstStyle/>
          <a:p>
            <a:r>
              <a:rPr lang="en-US" dirty="0" smtClean="0"/>
              <a:t>A loop contained within another loop</a:t>
            </a:r>
          </a:p>
          <a:p>
            <a:r>
              <a:rPr lang="en-US" dirty="0" smtClean="0"/>
              <a:t>For each </a:t>
            </a:r>
            <a:r>
              <a:rPr lang="en-US" dirty="0" smtClean="0">
                <a:latin typeface="Courier New" charset="0"/>
                <a:ea typeface="Courier New" charset="0"/>
                <a:cs typeface="Courier New" charset="0"/>
              </a:rPr>
              <a:t>disease</a:t>
            </a:r>
            <a:r>
              <a:rPr lang="en-US" dirty="0" smtClean="0"/>
              <a:t> in </a:t>
            </a:r>
            <a:r>
              <a:rPr lang="en-US" dirty="0"/>
              <a:t>the outer loop, the inner loop (the nested loop) iterates over the list of </a:t>
            </a:r>
            <a:r>
              <a:rPr lang="en-US" dirty="0" smtClean="0">
                <a:latin typeface="Courier New" charset="0"/>
                <a:ea typeface="Courier New" charset="0"/>
                <a:cs typeface="Courier New" charset="0"/>
              </a:rPr>
              <a:t>numbers</a:t>
            </a:r>
            <a:endParaRPr lang="en-US"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22</a:t>
            </a:fld>
            <a:endParaRPr lang="en-US"/>
          </a:p>
        </p:txBody>
      </p:sp>
      <p:sp>
        <p:nvSpPr>
          <p:cNvPr id="6" name="Rectangle 5"/>
          <p:cNvSpPr/>
          <p:nvPr/>
        </p:nvSpPr>
        <p:spPr>
          <a:xfrm>
            <a:off x="1324583" y="1549888"/>
            <a:ext cx="9542833" cy="2677656"/>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latin typeface="Courier New" charset="0"/>
                <a:ea typeface="Courier New" charset="0"/>
                <a:cs typeface="Courier New" charset="0"/>
              </a:rPr>
              <a:t>for </a:t>
            </a:r>
            <a:r>
              <a:rPr lang="en-US" sz="2400" dirty="0" smtClean="0">
                <a:latin typeface="Courier New" charset="0"/>
                <a:ea typeface="Courier New" charset="0"/>
                <a:cs typeface="Courier New" charset="0"/>
              </a:rPr>
              <a:t>disease in schizophrenia depression CAD obesity</a:t>
            </a:r>
          </a:p>
          <a:p>
            <a:r>
              <a:rPr lang="en-US" sz="2400" dirty="0" smtClean="0">
                <a:latin typeface="Courier New" charset="0"/>
                <a:ea typeface="Courier New" charset="0"/>
                <a:cs typeface="Courier New" charset="0"/>
              </a:rPr>
              <a:t>do </a:t>
            </a:r>
          </a:p>
          <a:p>
            <a:r>
              <a:rPr lang="en-US" sz="2400" dirty="0" smtClean="0">
                <a:latin typeface="Courier New" charset="0"/>
                <a:ea typeface="Courier New" charset="0"/>
                <a:cs typeface="Courier New" charset="0"/>
              </a:rPr>
              <a:t>    for </a:t>
            </a:r>
            <a:r>
              <a:rPr lang="en-US" sz="2400" dirty="0" err="1" smtClean="0">
                <a:latin typeface="Courier New" charset="0"/>
                <a:ea typeface="Courier New" charset="0"/>
                <a:cs typeface="Courier New" charset="0"/>
              </a:rPr>
              <a:t>num</a:t>
            </a:r>
            <a:r>
              <a:rPr lang="en-US" sz="2400" dirty="0" smtClean="0">
                <a:latin typeface="Courier New" charset="0"/>
                <a:ea typeface="Courier New" charset="0"/>
                <a:cs typeface="Courier New" charset="0"/>
              </a:rPr>
              <a:t> in </a:t>
            </a:r>
            <a:r>
              <a:rPr lang="en-US" sz="2400" dirty="0">
                <a:latin typeface="Courier New" charset="0"/>
                <a:ea typeface="Courier New" charset="0"/>
                <a:cs typeface="Courier New" charset="0"/>
              </a:rPr>
              <a:t>{1..22}    </a:t>
            </a:r>
            <a:endParaRPr lang="en-US" sz="2400" dirty="0" smtClean="0">
              <a:latin typeface="Courier New" charset="0"/>
              <a:ea typeface="Courier New" charset="0"/>
              <a:cs typeface="Courier New" charset="0"/>
            </a:endParaRPr>
          </a:p>
          <a:p>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do        </a:t>
            </a:r>
          </a:p>
          <a:p>
            <a:r>
              <a:rPr lang="en-US" sz="2400" dirty="0" smtClean="0">
                <a:latin typeface="Courier New" charset="0"/>
                <a:ea typeface="Courier New" charset="0"/>
                <a:cs typeface="Courier New" charset="0"/>
              </a:rPr>
              <a:t>        </a:t>
            </a:r>
            <a:r>
              <a:rPr lang="en-US" sz="2400" dirty="0" err="1" smtClean="0">
                <a:latin typeface="Courier New" charset="0"/>
                <a:ea typeface="Courier New" charset="0"/>
                <a:cs typeface="Courier New" charset="0"/>
              </a:rPr>
              <a:t>wc</a:t>
            </a: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$disease.$</a:t>
            </a:r>
            <a:r>
              <a:rPr lang="en-US" sz="2400" dirty="0" err="1" smtClean="0">
                <a:latin typeface="Courier New" charset="0"/>
                <a:ea typeface="Courier New" charset="0"/>
                <a:cs typeface="Courier New" charset="0"/>
              </a:rPr>
              <a:t>num.results</a:t>
            </a:r>
            <a:endParaRPr lang="en-US" sz="2400" dirty="0" smtClean="0">
              <a:latin typeface="Courier New" charset="0"/>
              <a:ea typeface="Courier New" charset="0"/>
              <a:cs typeface="Courier New" charset="0"/>
            </a:endParaRPr>
          </a:p>
          <a:p>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   done</a:t>
            </a:r>
          </a:p>
          <a:p>
            <a:r>
              <a:rPr lang="en-US" sz="2400" dirty="0" smtClean="0">
                <a:latin typeface="Courier New" charset="0"/>
                <a:ea typeface="Courier New" charset="0"/>
                <a:cs typeface="Courier New" charset="0"/>
              </a:rPr>
              <a:t>done</a:t>
            </a:r>
            <a:endParaRPr lang="en-US" sz="2400" dirty="0">
              <a:latin typeface="Courier New" charset="0"/>
              <a:ea typeface="Courier New" charset="0"/>
              <a:cs typeface="Courier New" charset="0"/>
            </a:endParaRPr>
          </a:p>
        </p:txBody>
      </p:sp>
    </p:spTree>
    <p:extLst>
      <p:ext uri="{BB962C8B-B14F-4D97-AF65-F5344CB8AC3E}">
        <p14:creationId xmlns:p14="http://schemas.microsoft.com/office/powerpoint/2010/main" val="333630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PRACTICAL</a:t>
            </a:r>
            <a:endParaRPr lang="en-US" dirty="0"/>
          </a:p>
        </p:txBody>
      </p:sp>
      <p:sp>
        <p:nvSpPr>
          <p:cNvPr id="3" name="Content Placeholder 2"/>
          <p:cNvSpPr>
            <a:spLocks noGrp="1"/>
          </p:cNvSpPr>
          <p:nvPr>
            <p:ph idx="1"/>
          </p:nvPr>
        </p:nvSpPr>
        <p:spPr/>
        <p:txBody>
          <a:bodyPr/>
          <a:lstStyle/>
          <a:p>
            <a:r>
              <a:rPr lang="en-US" dirty="0" smtClean="0"/>
              <a:t>Make a nested loop</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23</a:t>
            </a:fld>
            <a:endParaRPr lang="en-US"/>
          </a:p>
        </p:txBody>
      </p:sp>
    </p:spTree>
    <p:extLst>
      <p:ext uri="{BB962C8B-B14F-4D97-AF65-F5344CB8AC3E}">
        <p14:creationId xmlns:p14="http://schemas.microsoft.com/office/powerpoint/2010/main" val="211781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Conditional Statements</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24</a:t>
            </a:fld>
            <a:endParaRPr lang="en-US"/>
          </a:p>
        </p:txBody>
      </p:sp>
    </p:spTree>
    <p:extLst>
      <p:ext uri="{BB962C8B-B14F-4D97-AF65-F5344CB8AC3E}">
        <p14:creationId xmlns:p14="http://schemas.microsoft.com/office/powerpoint/2010/main" val="19296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25</a:t>
            </a:fld>
            <a:endParaRPr lang="en-US"/>
          </a:p>
        </p:txBody>
      </p:sp>
    </p:spTree>
    <p:extLst>
      <p:ext uri="{BB962C8B-B14F-4D97-AF65-F5344CB8AC3E}">
        <p14:creationId xmlns:p14="http://schemas.microsoft.com/office/powerpoint/2010/main" val="62841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26</a:t>
            </a:fld>
            <a:endParaRPr lang="en-US"/>
          </a:p>
        </p:txBody>
      </p:sp>
    </p:spTree>
    <p:extLst>
      <p:ext uri="{BB962C8B-B14F-4D97-AF65-F5344CB8AC3E}">
        <p14:creationId xmlns:p14="http://schemas.microsoft.com/office/powerpoint/2010/main" val="1317167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27</a:t>
            </a:fld>
            <a:endParaRPr lang="en-US"/>
          </a:p>
        </p:txBody>
      </p:sp>
    </p:spTree>
    <p:extLst>
      <p:ext uri="{BB962C8B-B14F-4D97-AF65-F5344CB8AC3E}">
        <p14:creationId xmlns:p14="http://schemas.microsoft.com/office/powerpoint/2010/main" val="1362076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28</a:t>
            </a:fld>
            <a:endParaRPr lang="en-US"/>
          </a:p>
        </p:txBody>
      </p:sp>
    </p:spTree>
    <p:extLst>
      <p:ext uri="{BB962C8B-B14F-4D97-AF65-F5344CB8AC3E}">
        <p14:creationId xmlns:p14="http://schemas.microsoft.com/office/powerpoint/2010/main" val="1110847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Shell scripts</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29</a:t>
            </a:fld>
            <a:endParaRPr lang="en-US"/>
          </a:p>
        </p:txBody>
      </p:sp>
    </p:spTree>
    <p:extLst>
      <p:ext uri="{BB962C8B-B14F-4D97-AF65-F5344CB8AC3E}">
        <p14:creationId xmlns:p14="http://schemas.microsoft.com/office/powerpoint/2010/main" val="128026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a:bodyPr>
          <a:lstStyle/>
          <a:p>
            <a:r>
              <a:rPr lang="en-US" dirty="0" smtClean="0">
                <a:latin typeface="Courier New" charset="0"/>
                <a:ea typeface="Courier New" charset="0"/>
                <a:cs typeface="Courier New" charset="0"/>
              </a:rPr>
              <a:t>*</a:t>
            </a:r>
            <a:r>
              <a:rPr lang="en-US" dirty="0"/>
              <a:t> matches zero or more characters in a </a:t>
            </a:r>
            <a:r>
              <a:rPr lang="en-US" dirty="0" smtClean="0"/>
              <a:t>filename</a:t>
            </a:r>
          </a:p>
          <a:p>
            <a:r>
              <a:rPr lang="en-US" dirty="0" smtClean="0">
                <a:latin typeface="Courier New" charset="0"/>
                <a:ea typeface="Courier New" charset="0"/>
                <a:cs typeface="Courier New" charset="0"/>
              </a:rPr>
              <a:t>&gt;</a:t>
            </a:r>
            <a:r>
              <a:rPr lang="en-US" dirty="0" smtClean="0"/>
              <a:t> redirects </a:t>
            </a:r>
            <a:r>
              <a:rPr lang="en-US" dirty="0"/>
              <a:t>a command’s output to a </a:t>
            </a:r>
            <a:r>
              <a:rPr lang="en-US" dirty="0" smtClean="0"/>
              <a:t>file</a:t>
            </a:r>
            <a:endParaRPr lang="en-US" dirty="0"/>
          </a:p>
          <a:p>
            <a:r>
              <a:rPr lang="en-US" dirty="0" err="1" smtClean="0">
                <a:latin typeface="Courier New" charset="0"/>
                <a:ea typeface="Courier New" charset="0"/>
                <a:cs typeface="Courier New" charset="0"/>
              </a:rPr>
              <a:t>awk</a:t>
            </a:r>
            <a:endParaRPr lang="en-US" dirty="0" smtClean="0">
              <a:latin typeface="Courier New" charset="0"/>
              <a:ea typeface="Courier New" charset="0"/>
              <a:cs typeface="Courier New" charset="0"/>
            </a:endParaRPr>
          </a:p>
          <a:p>
            <a:r>
              <a:rPr lang="en-US" dirty="0" err="1" smtClean="0">
                <a:latin typeface="Courier New" charset="0"/>
                <a:ea typeface="Courier New" charset="0"/>
                <a:cs typeface="Courier New" charset="0"/>
              </a:rPr>
              <a:t>sed</a:t>
            </a:r>
            <a:r>
              <a:rPr lang="en-US" dirty="0" smtClean="0">
                <a:latin typeface="Courier New" charset="0"/>
                <a:ea typeface="Courier New" charset="0"/>
                <a:cs typeface="Courier New" charset="0"/>
              </a:rPr>
              <a:t> </a:t>
            </a:r>
          </a:p>
          <a:p>
            <a:r>
              <a:rPr lang="en-US" dirty="0">
                <a:latin typeface="Courier New" charset="0"/>
                <a:ea typeface="Courier New" charset="0"/>
                <a:cs typeface="Courier New" charset="0"/>
              </a:rPr>
              <a:t>grep</a:t>
            </a:r>
            <a:r>
              <a:rPr lang="en-US" dirty="0"/>
              <a:t> selects lines in files that match patterns.</a:t>
            </a:r>
          </a:p>
          <a:p>
            <a:r>
              <a:rPr lang="en-US" smtClean="0">
                <a:latin typeface="Courier New" charset="0"/>
                <a:ea typeface="Courier New" charset="0"/>
                <a:cs typeface="Courier New" charset="0"/>
              </a:rPr>
              <a:t>$</a:t>
            </a:r>
            <a:r>
              <a:rPr lang="en-US" dirty="0">
                <a:latin typeface="Courier New" charset="0"/>
                <a:ea typeface="Courier New" charset="0"/>
                <a:cs typeface="Courier New" charset="0"/>
              </a:rPr>
              <a:t>1</a:t>
            </a:r>
            <a:r>
              <a:rPr lang="en-US" dirty="0"/>
              <a:t>, </a:t>
            </a:r>
            <a:r>
              <a:rPr lang="en-US" dirty="0">
                <a:latin typeface="Courier New" charset="0"/>
                <a:ea typeface="Courier New" charset="0"/>
                <a:cs typeface="Courier New" charset="0"/>
              </a:rPr>
              <a:t>$2</a:t>
            </a:r>
            <a:r>
              <a:rPr lang="en-US" dirty="0"/>
              <a:t>, etc</a:t>
            </a:r>
            <a:r>
              <a:rPr lang="en-US" dirty="0" smtClean="0"/>
              <a:t>. </a:t>
            </a:r>
            <a:r>
              <a:rPr lang="en-US" dirty="0"/>
              <a:t>refer to the first command-line parameter, the second command-line parameter, etc</a:t>
            </a:r>
            <a:r>
              <a:rPr lang="en-US" dirty="0" smtClean="0"/>
              <a:t>.</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a:t>
            </a:r>
            <a:r>
              <a:rPr lang="en-US" dirty="0"/>
              <a:t> refers to all of a shell script’s command-line </a:t>
            </a:r>
            <a:r>
              <a:rPr lang="en-US" dirty="0" smtClean="0"/>
              <a:t>parameters</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a:t>
            </a:fld>
            <a:endParaRPr lang="en-US"/>
          </a:p>
        </p:txBody>
      </p:sp>
    </p:spTree>
    <p:extLst>
      <p:ext uri="{BB962C8B-B14F-4D97-AF65-F5344CB8AC3E}">
        <p14:creationId xmlns:p14="http://schemas.microsoft.com/office/powerpoint/2010/main" val="126986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shell scripts?</a:t>
            </a: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smtClean="0"/>
              <a:t>Save commands repeatedly used in </a:t>
            </a:r>
            <a:r>
              <a:rPr lang="en-US" dirty="0"/>
              <a:t>files </a:t>
            </a:r>
            <a:endParaRPr lang="en-US" dirty="0" smtClean="0"/>
          </a:p>
          <a:p>
            <a:pPr lvl="1"/>
            <a:r>
              <a:rPr lang="en-US" dirty="0" smtClean="0"/>
              <a:t>Be lazy! </a:t>
            </a:r>
          </a:p>
          <a:p>
            <a:pPr lvl="1"/>
            <a:r>
              <a:rPr lang="en-US" dirty="0" smtClean="0"/>
              <a:t>Save scripts and don’t re-write things you have already written</a:t>
            </a:r>
          </a:p>
          <a:p>
            <a:endParaRPr lang="en-US" dirty="0" smtClean="0"/>
          </a:p>
          <a:p>
            <a:r>
              <a:rPr lang="en-US" dirty="0" smtClean="0"/>
              <a:t>Re-run </a:t>
            </a:r>
            <a:r>
              <a:rPr lang="en-US" dirty="0"/>
              <a:t>all </a:t>
            </a:r>
            <a:r>
              <a:rPr lang="en-US" dirty="0" smtClean="0"/>
              <a:t>those </a:t>
            </a:r>
            <a:r>
              <a:rPr lang="en-US" dirty="0"/>
              <a:t>operations again later </a:t>
            </a:r>
            <a:r>
              <a:rPr lang="en-US" i="1" u="sng" dirty="0"/>
              <a:t>by typing a single </a:t>
            </a:r>
            <a:r>
              <a:rPr lang="en-US" i="1" u="sng" dirty="0" smtClean="0"/>
              <a:t>command</a:t>
            </a:r>
            <a:r>
              <a:rPr lang="en-US" dirty="0"/>
              <a:t> </a:t>
            </a:r>
            <a:endParaRPr lang="en-US" dirty="0" smtClean="0"/>
          </a:p>
          <a:p>
            <a:endParaRPr lang="en-US" dirty="0"/>
          </a:p>
          <a:p>
            <a:r>
              <a:rPr lang="en-US" dirty="0" smtClean="0"/>
              <a:t>Files are save with the extension </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sh</a:t>
            </a:r>
            <a:endParaRPr lang="en-US" dirty="0" smtClean="0">
              <a:latin typeface="Courier New" charset="0"/>
              <a:ea typeface="Courier New" charset="0"/>
              <a:cs typeface="Courier New" charset="0"/>
            </a:endParaRPr>
          </a:p>
          <a:p>
            <a:endParaRPr lang="en-US" dirty="0">
              <a:latin typeface="Courier New" charset="0"/>
              <a:ea typeface="Courier New" charset="0"/>
              <a:cs typeface="Courier New" charset="0"/>
            </a:endParaRPr>
          </a:p>
          <a:p>
            <a:r>
              <a:rPr lang="en-US" dirty="0" smtClean="0">
                <a:ea typeface="Courier New" charset="0"/>
                <a:cs typeface="Courier New" charset="0"/>
              </a:rPr>
              <a:t>Invoked by running </a:t>
            </a:r>
            <a:r>
              <a:rPr lang="en-US" dirty="0" smtClean="0">
                <a:latin typeface="Courier New" charset="0"/>
                <a:ea typeface="Courier New" charset="0"/>
                <a:cs typeface="Courier New" charset="0"/>
              </a:rPr>
              <a:t>bash </a:t>
            </a:r>
            <a:r>
              <a:rPr lang="en-US" dirty="0" err="1" smtClean="0">
                <a:latin typeface="Courier New" charset="0"/>
                <a:ea typeface="Courier New" charset="0"/>
                <a:cs typeface="Courier New" charset="0"/>
              </a:rPr>
              <a:t>script_name.sh</a:t>
            </a:r>
            <a:endParaRPr lang="en-US"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30</a:t>
            </a:fld>
            <a:endParaRPr lang="en-US"/>
          </a:p>
        </p:txBody>
      </p:sp>
    </p:spTree>
    <p:extLst>
      <p:ext uri="{BB962C8B-B14F-4D97-AF65-F5344CB8AC3E}">
        <p14:creationId xmlns:p14="http://schemas.microsoft.com/office/powerpoint/2010/main" val="1964341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permissions revisited</a:t>
            </a:r>
            <a:endParaRPr lang="en-US" dirty="0"/>
          </a:p>
        </p:txBody>
      </p:sp>
      <p:sp>
        <p:nvSpPr>
          <p:cNvPr id="3" name="Content Placeholder 2"/>
          <p:cNvSpPr>
            <a:spLocks noGrp="1"/>
          </p:cNvSpPr>
          <p:nvPr>
            <p:ph idx="1"/>
          </p:nvPr>
        </p:nvSpPr>
        <p:spPr/>
        <p:txBody>
          <a:bodyPr/>
          <a:lstStyle/>
          <a:p>
            <a:r>
              <a:rPr lang="en-US" dirty="0" smtClean="0"/>
              <a:t>Shell scripts need to be executable </a:t>
            </a:r>
          </a:p>
          <a:p>
            <a:pPr lvl="1"/>
            <a:r>
              <a:rPr lang="en-US" dirty="0" smtClean="0"/>
              <a:t>Executable means the computer knows that it is a script/program</a:t>
            </a:r>
          </a:p>
          <a:p>
            <a:pPr lvl="1"/>
            <a:r>
              <a:rPr lang="en-US" dirty="0" smtClean="0"/>
              <a:t>Something to execute</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31</a:t>
            </a:fld>
            <a:endParaRPr lang="en-US"/>
          </a:p>
        </p:txBody>
      </p:sp>
      <p:sp>
        <p:nvSpPr>
          <p:cNvPr id="7" name="TextBox 6"/>
          <p:cNvSpPr txBox="1"/>
          <p:nvPr/>
        </p:nvSpPr>
        <p:spPr>
          <a:xfrm>
            <a:off x="8394698" y="365125"/>
            <a:ext cx="1789324" cy="725746"/>
          </a:xfrm>
          <a:prstGeom prst="rect">
            <a:avLst/>
          </a:prstGeom>
          <a:noFill/>
        </p:spPr>
        <p:txBody>
          <a:bodyPr wrap="none" rtlCol="0">
            <a:spAutoFit/>
          </a:bodyPr>
          <a:lstStyle/>
          <a:p>
            <a:r>
              <a:rPr lang="is-IS" sz="4000" dirty="0">
                <a:solidFill>
                  <a:srgbClr val="FF0000"/>
                </a:solidFill>
                <a:latin typeface="Courier New"/>
                <a:cs typeface="Courier New"/>
              </a:rPr>
              <a:t>-rw-r--r--</a:t>
            </a:r>
            <a:endParaRPr lang="is-IS" sz="4000" dirty="0">
              <a:latin typeface="Courier New"/>
              <a:cs typeface="Courier New"/>
            </a:endParaRPr>
          </a:p>
          <a:p>
            <a:r>
              <a:rPr lang="is-IS" sz="4000" dirty="0">
                <a:solidFill>
                  <a:srgbClr val="FF0000"/>
                </a:solidFill>
                <a:latin typeface="Courier New"/>
                <a:cs typeface="Courier New"/>
              </a:rPr>
              <a:t>drwx------</a:t>
            </a:r>
            <a:endParaRPr lang="en-US" sz="4000" dirty="0">
              <a:latin typeface="Courier New"/>
              <a:cs typeface="Courier New"/>
            </a:endParaRPr>
          </a:p>
        </p:txBody>
      </p:sp>
      <p:sp>
        <p:nvSpPr>
          <p:cNvPr id="37" name="Rectangle 36"/>
          <p:cNvSpPr/>
          <p:nvPr/>
        </p:nvSpPr>
        <p:spPr>
          <a:xfrm>
            <a:off x="2701330" y="3708906"/>
            <a:ext cx="5336717" cy="584775"/>
          </a:xfrm>
          <a:prstGeom prst="rect">
            <a:avLst/>
          </a:prstGeom>
        </p:spPr>
        <p:txBody>
          <a:bodyPr wrap="none">
            <a:spAutoFit/>
          </a:bodyPr>
          <a:lstStyle/>
          <a:p>
            <a:pPr lvl="1"/>
            <a:r>
              <a:rPr lang="en-US" sz="3200" dirty="0" err="1" smtClean="0">
                <a:latin typeface="Courier New"/>
                <a:cs typeface="Courier New"/>
              </a:rPr>
              <a:t>chmod</a:t>
            </a:r>
            <a:r>
              <a:rPr lang="en-US" sz="3200" dirty="0" smtClean="0">
                <a:latin typeface="Courier New"/>
                <a:cs typeface="Courier New"/>
              </a:rPr>
              <a:t> +</a:t>
            </a:r>
            <a:r>
              <a:rPr lang="en-US" sz="3200" dirty="0">
                <a:latin typeface="Courier New"/>
                <a:cs typeface="Courier New"/>
              </a:rPr>
              <a:t>x</a:t>
            </a:r>
            <a:r>
              <a:rPr lang="en-US" sz="3200" dirty="0" smtClean="0">
                <a:latin typeface="Courier New"/>
                <a:cs typeface="Courier New"/>
              </a:rPr>
              <a:t> </a:t>
            </a:r>
            <a:r>
              <a:rPr lang="en-US" sz="3200" dirty="0" err="1" smtClean="0">
                <a:latin typeface="Courier New"/>
                <a:cs typeface="Courier New"/>
              </a:rPr>
              <a:t>scriptname</a:t>
            </a:r>
            <a:endParaRPr lang="en-US" sz="3200" dirty="0" smtClean="0">
              <a:latin typeface="Courier New"/>
              <a:cs typeface="Courier New"/>
            </a:endParaRPr>
          </a:p>
        </p:txBody>
      </p:sp>
    </p:spTree>
    <p:extLst>
      <p:ext uri="{BB962C8B-B14F-4D97-AF65-F5344CB8AC3E}">
        <p14:creationId xmlns:p14="http://schemas.microsoft.com/office/powerpoint/2010/main" val="1684551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a:t>
            </a:r>
            <a:endParaRPr lang="en-US" dirty="0"/>
          </a:p>
        </p:txBody>
      </p:sp>
      <p:sp>
        <p:nvSpPr>
          <p:cNvPr id="3" name="Content Placeholder 2"/>
          <p:cNvSpPr>
            <a:spLocks noGrp="1"/>
          </p:cNvSpPr>
          <p:nvPr>
            <p:ph idx="1"/>
          </p:nvPr>
        </p:nvSpPr>
        <p:spPr>
          <a:xfrm>
            <a:off x="838200" y="1547446"/>
            <a:ext cx="10515600" cy="4808904"/>
          </a:xfrm>
        </p:spPr>
        <p:txBody>
          <a:bodyPr>
            <a:normAutofit lnSpcReduction="10000"/>
          </a:bodyPr>
          <a:lstStyle/>
          <a:p>
            <a:r>
              <a:rPr lang="en-US" dirty="0" smtClean="0"/>
              <a:t>Arguments are the input for the shell script from the command line</a:t>
            </a:r>
          </a:p>
          <a:p>
            <a:r>
              <a:rPr lang="en-US" dirty="0" smtClean="0"/>
              <a:t>In the code, they look like </a:t>
            </a:r>
            <a:r>
              <a:rPr lang="en-US" dirty="0" smtClean="0">
                <a:latin typeface="Courier New" charset="0"/>
                <a:ea typeface="Courier New" charset="0"/>
                <a:cs typeface="Courier New" charset="0"/>
              </a:rPr>
              <a:t>“$1”</a:t>
            </a:r>
          </a:p>
          <a:p>
            <a:pPr lvl="1"/>
            <a:r>
              <a:rPr lang="en-US" dirty="0" smtClean="0">
                <a:ea typeface="Courier New" charset="0"/>
                <a:cs typeface="Courier New" charset="0"/>
              </a:rPr>
              <a:t>This means take the first thing after the shell script on the command line and insert it here</a:t>
            </a:r>
          </a:p>
          <a:p>
            <a:pPr lvl="2"/>
            <a:r>
              <a:rPr lang="en-US" dirty="0" smtClean="0">
                <a:latin typeface="Courier New" charset="0"/>
                <a:ea typeface="Courier New" charset="0"/>
                <a:cs typeface="Courier New" charset="0"/>
              </a:rPr>
              <a:t>bash </a:t>
            </a:r>
            <a:r>
              <a:rPr lang="en-US" dirty="0" err="1" smtClean="0">
                <a:latin typeface="Courier New" charset="0"/>
                <a:ea typeface="Courier New" charset="0"/>
                <a:cs typeface="Courier New" charset="0"/>
              </a:rPr>
              <a:t>script_name.sh</a:t>
            </a:r>
            <a:r>
              <a:rPr lang="en-US" dirty="0" smtClean="0">
                <a:latin typeface="Courier New" charset="0"/>
                <a:ea typeface="Courier New" charset="0"/>
                <a:cs typeface="Courier New" charset="0"/>
              </a:rPr>
              <a:t> input1.txt</a:t>
            </a:r>
          </a:p>
          <a:p>
            <a:pPr lvl="3"/>
            <a:r>
              <a:rPr lang="en-US" dirty="0" smtClean="0">
                <a:latin typeface="Courier New" charset="0"/>
                <a:ea typeface="Courier New" charset="0"/>
                <a:cs typeface="Courier New" charset="0"/>
              </a:rPr>
              <a:t>input1.txt </a:t>
            </a:r>
            <a:r>
              <a:rPr lang="en-US" dirty="0" smtClean="0">
                <a:ea typeface="Courier New" charset="0"/>
                <a:cs typeface="Courier New" charset="0"/>
              </a:rPr>
              <a:t>replaces every instance of </a:t>
            </a:r>
            <a:r>
              <a:rPr lang="en-US" dirty="0">
                <a:latin typeface="Courier New" charset="0"/>
                <a:ea typeface="Courier New" charset="0"/>
                <a:cs typeface="Courier New" charset="0"/>
              </a:rPr>
              <a:t>“$1</a:t>
            </a:r>
            <a:r>
              <a:rPr lang="en-US" dirty="0" smtClean="0">
                <a:latin typeface="Courier New" charset="0"/>
                <a:ea typeface="Courier New" charset="0"/>
                <a:cs typeface="Courier New" charset="0"/>
              </a:rPr>
              <a:t>”</a:t>
            </a:r>
            <a:r>
              <a:rPr lang="en-US" dirty="0">
                <a:ea typeface="Courier New" charset="0"/>
                <a:cs typeface="Courier New" charset="0"/>
              </a:rPr>
              <a:t> </a:t>
            </a:r>
            <a:r>
              <a:rPr lang="en-US" dirty="0" smtClean="0">
                <a:ea typeface="Courier New" charset="0"/>
                <a:cs typeface="Courier New" charset="0"/>
              </a:rPr>
              <a:t>in </a:t>
            </a:r>
            <a:r>
              <a:rPr lang="en-US" dirty="0" err="1">
                <a:latin typeface="Courier New" charset="0"/>
                <a:ea typeface="Courier New" charset="0"/>
                <a:cs typeface="Courier New" charset="0"/>
              </a:rPr>
              <a:t>script_name.sh</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lvl="1"/>
            <a:r>
              <a:rPr lang="en-US" dirty="0" smtClean="0">
                <a:ea typeface="Courier New" charset="0"/>
                <a:cs typeface="Courier New" charset="0"/>
              </a:rPr>
              <a:t>Can have multiple arguments for one script</a:t>
            </a:r>
          </a:p>
          <a:p>
            <a:pPr lvl="2"/>
            <a:r>
              <a:rPr lang="en-US" dirty="0">
                <a:latin typeface="Courier New" charset="0"/>
                <a:ea typeface="Courier New" charset="0"/>
                <a:cs typeface="Courier New" charset="0"/>
              </a:rPr>
              <a:t>bash </a:t>
            </a:r>
            <a:r>
              <a:rPr lang="en-US" dirty="0" err="1">
                <a:latin typeface="Courier New" charset="0"/>
                <a:ea typeface="Courier New" charset="0"/>
                <a:cs typeface="Courier New" charset="0"/>
              </a:rPr>
              <a:t>script_name.sh</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input1.txt input2.txt 24 6</a:t>
            </a:r>
            <a:endParaRPr lang="en-US" dirty="0">
              <a:latin typeface="Courier New" charset="0"/>
              <a:ea typeface="Courier New" charset="0"/>
              <a:cs typeface="Courier New" charset="0"/>
            </a:endParaRPr>
          </a:p>
          <a:p>
            <a:pPr lvl="3"/>
            <a:r>
              <a:rPr lang="en-US" dirty="0">
                <a:latin typeface="Courier New" charset="0"/>
                <a:ea typeface="Courier New" charset="0"/>
                <a:cs typeface="Courier New" charset="0"/>
              </a:rPr>
              <a:t>input1.txt </a:t>
            </a:r>
            <a:r>
              <a:rPr lang="en-US" dirty="0">
                <a:ea typeface="Courier New" charset="0"/>
                <a:cs typeface="Courier New" charset="0"/>
              </a:rPr>
              <a:t>replaces every instance of </a:t>
            </a:r>
            <a:r>
              <a:rPr lang="en-US" dirty="0">
                <a:latin typeface="Courier New" charset="0"/>
                <a:ea typeface="Courier New" charset="0"/>
                <a:cs typeface="Courier New" charset="0"/>
              </a:rPr>
              <a:t>“$1”</a:t>
            </a:r>
            <a:r>
              <a:rPr lang="en-US" dirty="0">
                <a:ea typeface="Courier New" charset="0"/>
                <a:cs typeface="Courier New" charset="0"/>
              </a:rPr>
              <a:t> in </a:t>
            </a:r>
            <a:r>
              <a:rPr lang="en-US" dirty="0" err="1">
                <a:latin typeface="Courier New" charset="0"/>
                <a:ea typeface="Courier New" charset="0"/>
                <a:cs typeface="Courier New" charset="0"/>
              </a:rPr>
              <a:t>script_name.sh</a:t>
            </a:r>
            <a:r>
              <a:rPr lang="en-US" dirty="0">
                <a:latin typeface="Courier New" charset="0"/>
                <a:ea typeface="Courier New" charset="0"/>
                <a:cs typeface="Courier New" charset="0"/>
              </a:rPr>
              <a:t> </a:t>
            </a:r>
          </a:p>
          <a:p>
            <a:pPr lvl="3"/>
            <a:r>
              <a:rPr lang="en-US" dirty="0" smtClean="0">
                <a:latin typeface="Courier New" charset="0"/>
                <a:ea typeface="Courier New" charset="0"/>
                <a:cs typeface="Courier New" charset="0"/>
              </a:rPr>
              <a:t>input2.txt </a:t>
            </a:r>
            <a:r>
              <a:rPr lang="en-US" dirty="0">
                <a:ea typeface="Courier New" charset="0"/>
                <a:cs typeface="Courier New" charset="0"/>
              </a:rPr>
              <a:t>replaces every instance of </a:t>
            </a:r>
            <a:r>
              <a:rPr lang="en-US" dirty="0" smtClean="0">
                <a:latin typeface="Courier New" charset="0"/>
                <a:ea typeface="Courier New" charset="0"/>
                <a:cs typeface="Courier New" charset="0"/>
              </a:rPr>
              <a:t>“$2”</a:t>
            </a:r>
            <a:r>
              <a:rPr lang="en-US" dirty="0" smtClean="0">
                <a:ea typeface="Courier New" charset="0"/>
                <a:cs typeface="Courier New" charset="0"/>
              </a:rPr>
              <a:t> </a:t>
            </a:r>
            <a:r>
              <a:rPr lang="en-US" dirty="0">
                <a:ea typeface="Courier New" charset="0"/>
                <a:cs typeface="Courier New" charset="0"/>
              </a:rPr>
              <a:t>in </a:t>
            </a:r>
            <a:r>
              <a:rPr lang="en-US" dirty="0" err="1">
                <a:latin typeface="Courier New" charset="0"/>
                <a:ea typeface="Courier New" charset="0"/>
                <a:cs typeface="Courier New" charset="0"/>
              </a:rPr>
              <a:t>script_name.sh</a:t>
            </a:r>
            <a:r>
              <a:rPr lang="en-US" dirty="0">
                <a:latin typeface="Courier New" charset="0"/>
                <a:ea typeface="Courier New" charset="0"/>
                <a:cs typeface="Courier New" charset="0"/>
              </a:rPr>
              <a:t> </a:t>
            </a:r>
          </a:p>
          <a:p>
            <a:pPr lvl="3"/>
            <a:r>
              <a:rPr lang="en-US" dirty="0" smtClean="0">
                <a:latin typeface="Courier New" charset="0"/>
                <a:ea typeface="Courier New" charset="0"/>
                <a:cs typeface="Courier New" charset="0"/>
              </a:rPr>
              <a:t>24 </a:t>
            </a:r>
            <a:r>
              <a:rPr lang="en-US" dirty="0" smtClean="0">
                <a:ea typeface="Courier New" charset="0"/>
                <a:cs typeface="Courier New" charset="0"/>
              </a:rPr>
              <a:t>replaces </a:t>
            </a:r>
            <a:r>
              <a:rPr lang="en-US" dirty="0">
                <a:ea typeface="Courier New" charset="0"/>
                <a:cs typeface="Courier New" charset="0"/>
              </a:rPr>
              <a:t>every instance of </a:t>
            </a:r>
            <a:r>
              <a:rPr lang="en-US" dirty="0" smtClean="0">
                <a:latin typeface="Courier New" charset="0"/>
                <a:ea typeface="Courier New" charset="0"/>
                <a:cs typeface="Courier New" charset="0"/>
              </a:rPr>
              <a:t>“$3”</a:t>
            </a:r>
            <a:r>
              <a:rPr lang="en-US" dirty="0" smtClean="0">
                <a:ea typeface="Courier New" charset="0"/>
                <a:cs typeface="Courier New" charset="0"/>
              </a:rPr>
              <a:t> </a:t>
            </a:r>
            <a:r>
              <a:rPr lang="en-US" dirty="0">
                <a:ea typeface="Courier New" charset="0"/>
                <a:cs typeface="Courier New" charset="0"/>
              </a:rPr>
              <a:t>in </a:t>
            </a:r>
            <a:r>
              <a:rPr lang="en-US" dirty="0" err="1">
                <a:latin typeface="Courier New" charset="0"/>
                <a:ea typeface="Courier New" charset="0"/>
                <a:cs typeface="Courier New" charset="0"/>
              </a:rPr>
              <a:t>script_name.sh</a:t>
            </a:r>
            <a:r>
              <a:rPr lang="en-US" dirty="0">
                <a:latin typeface="Courier New" charset="0"/>
                <a:ea typeface="Courier New" charset="0"/>
                <a:cs typeface="Courier New" charset="0"/>
              </a:rPr>
              <a:t> </a:t>
            </a:r>
          </a:p>
          <a:p>
            <a:pPr lvl="3"/>
            <a:r>
              <a:rPr lang="en-US" dirty="0" smtClean="0">
                <a:latin typeface="Courier New" charset="0"/>
                <a:ea typeface="Courier New" charset="0"/>
                <a:cs typeface="Courier New" charset="0"/>
              </a:rPr>
              <a:t>6 </a:t>
            </a:r>
            <a:r>
              <a:rPr lang="en-US" dirty="0" smtClean="0">
                <a:ea typeface="Courier New" charset="0"/>
                <a:cs typeface="Courier New" charset="0"/>
              </a:rPr>
              <a:t>replaces </a:t>
            </a:r>
            <a:r>
              <a:rPr lang="en-US" dirty="0">
                <a:ea typeface="Courier New" charset="0"/>
                <a:cs typeface="Courier New" charset="0"/>
              </a:rPr>
              <a:t>every instance of </a:t>
            </a:r>
            <a:r>
              <a:rPr lang="en-US" dirty="0" smtClean="0">
                <a:latin typeface="Courier New" charset="0"/>
                <a:ea typeface="Courier New" charset="0"/>
                <a:cs typeface="Courier New" charset="0"/>
              </a:rPr>
              <a:t>“$4”</a:t>
            </a:r>
            <a:r>
              <a:rPr lang="en-US" dirty="0" smtClean="0">
                <a:ea typeface="Courier New" charset="0"/>
                <a:cs typeface="Courier New" charset="0"/>
              </a:rPr>
              <a:t> </a:t>
            </a:r>
            <a:r>
              <a:rPr lang="en-US" dirty="0">
                <a:ea typeface="Courier New" charset="0"/>
                <a:cs typeface="Courier New" charset="0"/>
              </a:rPr>
              <a:t>in </a:t>
            </a:r>
            <a:r>
              <a:rPr lang="en-US" dirty="0" err="1">
                <a:latin typeface="Courier New" charset="0"/>
                <a:ea typeface="Courier New" charset="0"/>
                <a:cs typeface="Courier New" charset="0"/>
              </a:rPr>
              <a:t>script_name.sh</a:t>
            </a:r>
            <a:r>
              <a:rPr lang="en-US" dirty="0">
                <a:latin typeface="Courier New" charset="0"/>
                <a:ea typeface="Courier New" charset="0"/>
                <a:cs typeface="Courier New" charset="0"/>
              </a:rPr>
              <a:t> </a:t>
            </a:r>
            <a:endParaRPr lang="en-US" dirty="0" smtClean="0">
              <a:ea typeface="Courier New" charset="0"/>
              <a:cs typeface="Courier New" charset="0"/>
            </a:endParaRPr>
          </a:p>
          <a:p>
            <a:r>
              <a:rPr lang="en-US" dirty="0" smtClean="0"/>
              <a:t>Arguments in code are surrounded by double quotes</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32</a:t>
            </a:fld>
            <a:endParaRPr lang="en-US"/>
          </a:p>
        </p:txBody>
      </p:sp>
    </p:spTree>
    <p:extLst>
      <p:ext uri="{BB962C8B-B14F-4D97-AF65-F5344CB8AC3E}">
        <p14:creationId xmlns:p14="http://schemas.microsoft.com/office/powerpoint/2010/main" val="113233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a:t>
            </a:r>
          </a:p>
        </p:txBody>
      </p:sp>
      <p:sp>
        <p:nvSpPr>
          <p:cNvPr id="3" name="Content Placeholder 2"/>
          <p:cNvSpPr>
            <a:spLocks noGrp="1"/>
          </p:cNvSpPr>
          <p:nvPr>
            <p:ph idx="1"/>
          </p:nvPr>
        </p:nvSpPr>
        <p:spPr/>
        <p:txBody>
          <a:bodyPr/>
          <a:lstStyle/>
          <a:p>
            <a:pPr marL="0" indent="0">
              <a:buNone/>
            </a:pPr>
            <a:r>
              <a:rPr lang="en-US" dirty="0" smtClean="0"/>
              <a:t>			  </a:t>
            </a:r>
            <a:r>
              <a:rPr lang="en-US" dirty="0" smtClean="0">
                <a:sym typeface="Wingdings"/>
              </a:rPr>
              <a:t> </a:t>
            </a:r>
            <a:r>
              <a:rPr lang="en-US" dirty="0" smtClean="0"/>
              <a:t>saved as </a:t>
            </a:r>
            <a:r>
              <a:rPr lang="en-US" dirty="0" err="1" smtClean="0"/>
              <a:t>script.sh</a:t>
            </a:r>
            <a:endParaRPr lang="en-US" dirty="0" smtClean="0"/>
          </a:p>
          <a:p>
            <a:pPr marL="0" indent="0">
              <a:buNone/>
            </a:pPr>
            <a:r>
              <a:rPr lang="en-US" dirty="0" err="1"/>
              <a:t>d</a:t>
            </a:r>
            <a:r>
              <a:rPr lang="en-US" dirty="0" err="1" smtClean="0"/>
              <a:t>rug_use</a:t>
            </a:r>
            <a:r>
              <a:rPr lang="en-US" dirty="0" smtClean="0"/>
              <a:t> data</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0075"/>
            <a:ext cx="2895600" cy="2921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69" y="2816606"/>
            <a:ext cx="11292252" cy="18154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1993" y="4749800"/>
            <a:ext cx="6007100" cy="1562100"/>
          </a:xfrm>
          <a:prstGeom prst="rect">
            <a:avLst/>
          </a:prstGeom>
        </p:spPr>
      </p:pic>
    </p:spTree>
    <p:extLst>
      <p:ext uri="{BB962C8B-B14F-4D97-AF65-F5344CB8AC3E}">
        <p14:creationId xmlns:p14="http://schemas.microsoft.com/office/powerpoint/2010/main" val="299408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a:t>
            </a:r>
            <a:endParaRPr lang="en-US" dirty="0"/>
          </a:p>
        </p:txBody>
      </p:sp>
      <p:sp>
        <p:nvSpPr>
          <p:cNvPr id="3" name="Content Placeholder 2"/>
          <p:cNvSpPr>
            <a:spLocks noGrp="1"/>
          </p:cNvSpPr>
          <p:nvPr>
            <p:ph idx="1"/>
          </p:nvPr>
        </p:nvSpPr>
        <p:spPr/>
        <p:txBody>
          <a:bodyPr/>
          <a:lstStyle/>
          <a:p>
            <a:r>
              <a:rPr lang="en-US" dirty="0" smtClean="0">
                <a:ea typeface="Courier New" charset="0"/>
                <a:cs typeface="Courier New" charset="0"/>
              </a:rPr>
              <a:t>Changing argument changes the scripts behavior </a:t>
            </a:r>
          </a:p>
          <a:p>
            <a:r>
              <a:rPr lang="en-US" dirty="0" smtClean="0">
                <a:ea typeface="Courier New" charset="0"/>
                <a:cs typeface="Courier New" charset="0"/>
              </a:rPr>
              <a:t>Make universal scripts</a:t>
            </a:r>
          </a:p>
          <a:p>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 </a:t>
            </a:r>
            <a:r>
              <a:rPr lang="en-US" dirty="0">
                <a:sym typeface="Wingdings"/>
              </a:rPr>
              <a:t> all of the command-line </a:t>
            </a:r>
            <a:r>
              <a:rPr lang="en-US" dirty="0" smtClean="0">
                <a:sym typeface="Wingdings"/>
              </a:rPr>
              <a:t>parameters</a:t>
            </a:r>
          </a:p>
          <a:p>
            <a:pPr lvl="1"/>
            <a:r>
              <a:rPr lang="en-US" dirty="0" smtClean="0">
                <a:sym typeface="Wingdings"/>
              </a:rPr>
              <a:t>Useful when do not know how many files there are</a:t>
            </a:r>
          </a:p>
          <a:p>
            <a:pPr lvl="1"/>
            <a:r>
              <a:rPr lang="en-US" dirty="0">
                <a:latin typeface="Courier New" charset="0"/>
                <a:ea typeface="Courier New" charset="0"/>
                <a:cs typeface="Courier New" charset="0"/>
              </a:rPr>
              <a:t>bash </a:t>
            </a:r>
            <a:r>
              <a:rPr lang="en-US" dirty="0" err="1">
                <a:latin typeface="Courier New" charset="0"/>
                <a:ea typeface="Courier New" charset="0"/>
                <a:cs typeface="Courier New" charset="0"/>
              </a:rPr>
              <a:t>script_name.sh</a:t>
            </a: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*.txt</a:t>
            </a:r>
          </a:p>
          <a:p>
            <a:pPr lvl="1"/>
            <a:r>
              <a:rPr lang="en-US" dirty="0" smtClean="0">
                <a:ea typeface="Courier New" charset="0"/>
                <a:cs typeface="Courier New" charset="0"/>
              </a:rPr>
              <a:t>Don’t know how many files end in .txt</a:t>
            </a:r>
            <a:endParaRPr lang="en-US" dirty="0" smtClean="0">
              <a:sym typeface="Wingdings"/>
            </a:endParaRPr>
          </a:p>
          <a:p>
            <a:pPr lvl="1"/>
            <a:endParaRPr lang="en-US" dirty="0" smtClean="0">
              <a:sym typeface="Wingdings"/>
            </a:endParaRPr>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34</a:t>
            </a:fld>
            <a:endParaRPr lang="en-US"/>
          </a:p>
        </p:txBody>
      </p:sp>
    </p:spTree>
    <p:extLst>
      <p:ext uri="{BB962C8B-B14F-4D97-AF65-F5344CB8AC3E}">
        <p14:creationId xmlns:p14="http://schemas.microsoft.com/office/powerpoint/2010/main" val="1612681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latin typeface="Courier New" charset="0"/>
                <a:ea typeface="Courier New" charset="0"/>
                <a:cs typeface="Courier New" charset="0"/>
              </a:rPr>
              <a:t>#</a:t>
            </a:r>
            <a:r>
              <a:rPr lang="en-US" dirty="0" smtClean="0"/>
              <a:t> </a:t>
            </a:r>
            <a:r>
              <a:rPr lang="en-US" dirty="0" smtClean="0">
                <a:sym typeface="Wingdings"/>
              </a:rPr>
              <a:t> starts a comment</a:t>
            </a:r>
          </a:p>
          <a:p>
            <a:pPr lvl="1"/>
            <a:r>
              <a:rPr lang="en-US" dirty="0" smtClean="0"/>
              <a:t>Compute </a:t>
            </a:r>
            <a:r>
              <a:rPr lang="en-US" i="1" dirty="0" smtClean="0"/>
              <a:t>ignores</a:t>
            </a:r>
            <a:r>
              <a:rPr lang="en-US" dirty="0" smtClean="0"/>
              <a:t> any line starting with a</a:t>
            </a:r>
            <a:r>
              <a:rPr lang="en-US" dirty="0" smtClean="0">
                <a:latin typeface="Courier New" charset="0"/>
                <a:ea typeface="Courier New" charset="0"/>
                <a:cs typeface="Courier New" charset="0"/>
              </a:rPr>
              <a:t> #</a:t>
            </a:r>
          </a:p>
          <a:p>
            <a:pPr lvl="1"/>
            <a:r>
              <a:rPr lang="en-US" dirty="0" smtClean="0"/>
              <a:t>Used to help yourself and other interpret the code </a:t>
            </a:r>
          </a:p>
          <a:p>
            <a:pPr lvl="1"/>
            <a:endParaRPr lang="en-US" dirty="0"/>
          </a:p>
          <a:p>
            <a:r>
              <a:rPr lang="en-US" dirty="0" smtClean="0"/>
              <a:t>Commenting code is insanely important</a:t>
            </a:r>
          </a:p>
          <a:p>
            <a:pPr lvl="1"/>
            <a:r>
              <a:rPr lang="en-US" dirty="0" smtClean="0"/>
              <a:t>Tells other how to invoke your code</a:t>
            </a:r>
          </a:p>
          <a:p>
            <a:pPr lvl="1"/>
            <a:r>
              <a:rPr lang="en-US" dirty="0" smtClean="0"/>
              <a:t>What part of the code are doing</a:t>
            </a:r>
          </a:p>
          <a:p>
            <a:pPr lvl="1"/>
            <a:r>
              <a:rPr lang="en-US" dirty="0" smtClean="0"/>
              <a:t>Logic/motivation behind methodology</a:t>
            </a:r>
          </a:p>
          <a:p>
            <a:pPr lvl="1"/>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35</a:t>
            </a:fld>
            <a:endParaRPr lang="en-US"/>
          </a:p>
        </p:txBody>
      </p:sp>
      <p:pic>
        <p:nvPicPr>
          <p:cNvPr id="7" name="Picture 6"/>
          <p:cNvPicPr>
            <a:picLocks noChangeAspect="1"/>
          </p:cNvPicPr>
          <p:nvPr/>
        </p:nvPicPr>
        <p:blipFill>
          <a:blip r:embed="rId2"/>
          <a:stretch>
            <a:fillRect/>
          </a:stretch>
        </p:blipFill>
        <p:spPr>
          <a:xfrm>
            <a:off x="9082454" y="1690688"/>
            <a:ext cx="2271346" cy="3747720"/>
          </a:xfrm>
          <a:prstGeom prst="rect">
            <a:avLst/>
          </a:prstGeom>
        </p:spPr>
      </p:pic>
    </p:spTree>
    <p:extLst>
      <p:ext uri="{BB962C8B-B14F-4D97-AF65-F5344CB8AC3E}">
        <p14:creationId xmlns:p14="http://schemas.microsoft.com/office/powerpoint/2010/main" val="782626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 a plea for sanity</a:t>
            </a:r>
            <a:endParaRPr lang="en-US" dirty="0"/>
          </a:p>
        </p:txBody>
      </p:sp>
      <p:sp>
        <p:nvSpPr>
          <p:cNvPr id="3" name="Content Placeholder 2"/>
          <p:cNvSpPr>
            <a:spLocks noGrp="1"/>
          </p:cNvSpPr>
          <p:nvPr>
            <p:ph idx="1"/>
          </p:nvPr>
        </p:nvSpPr>
        <p:spPr/>
        <p:txBody>
          <a:bodyPr/>
          <a:lstStyle/>
          <a:p>
            <a:r>
              <a:rPr lang="en-US" dirty="0" smtClean="0"/>
              <a:t>Get into the habit now of commenting your code</a:t>
            </a:r>
          </a:p>
          <a:p>
            <a:r>
              <a:rPr lang="en-US" dirty="0" smtClean="0"/>
              <a:t>You will save yourself from an absolute world of pain</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36</a:t>
            </a:fld>
            <a:endParaRPr lang="en-US"/>
          </a:p>
        </p:txBody>
      </p:sp>
      <p:pic>
        <p:nvPicPr>
          <p:cNvPr id="6" name="Picture 5"/>
          <p:cNvPicPr>
            <a:picLocks noChangeAspect="1"/>
          </p:cNvPicPr>
          <p:nvPr/>
        </p:nvPicPr>
        <p:blipFill>
          <a:blip r:embed="rId2"/>
          <a:stretch>
            <a:fillRect/>
          </a:stretch>
        </p:blipFill>
        <p:spPr>
          <a:xfrm>
            <a:off x="4597400" y="2959100"/>
            <a:ext cx="2997200" cy="2997200"/>
          </a:xfrm>
          <a:prstGeom prst="rect">
            <a:avLst/>
          </a:prstGeom>
        </p:spPr>
      </p:pic>
    </p:spTree>
    <p:extLst>
      <p:ext uri="{BB962C8B-B14F-4D97-AF65-F5344CB8AC3E}">
        <p14:creationId xmlns:p14="http://schemas.microsoft.com/office/powerpoint/2010/main" val="1696073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PRACTICAL</a:t>
            </a:r>
            <a:endParaRPr lang="en-US" dirty="0"/>
          </a:p>
        </p:txBody>
      </p:sp>
      <p:sp>
        <p:nvSpPr>
          <p:cNvPr id="3" name="Content Placeholder 2"/>
          <p:cNvSpPr>
            <a:spLocks noGrp="1"/>
          </p:cNvSpPr>
          <p:nvPr>
            <p:ph idx="1"/>
          </p:nvPr>
        </p:nvSpPr>
        <p:spPr/>
        <p:txBody>
          <a:bodyPr/>
          <a:lstStyle/>
          <a:p>
            <a:r>
              <a:rPr lang="en-US" dirty="0" smtClean="0"/>
              <a:t>Write some shell scripts</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37</a:t>
            </a:fld>
            <a:endParaRPr lang="en-US"/>
          </a:p>
        </p:txBody>
      </p:sp>
    </p:spTree>
    <p:extLst>
      <p:ext uri="{BB962C8B-B14F-4D97-AF65-F5344CB8AC3E}">
        <p14:creationId xmlns:p14="http://schemas.microsoft.com/office/powerpoint/2010/main" val="326978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38</a:t>
            </a:fld>
            <a:endParaRPr lang="en-US"/>
          </a:p>
        </p:txBody>
      </p:sp>
    </p:spTree>
    <p:extLst>
      <p:ext uri="{BB962C8B-B14F-4D97-AF65-F5344CB8AC3E}">
        <p14:creationId xmlns:p14="http://schemas.microsoft.com/office/powerpoint/2010/main" val="1525412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a:bodyPr>
          <a:lstStyle/>
          <a:p>
            <a:r>
              <a:rPr lang="en-US" dirty="0" smtClean="0">
                <a:latin typeface="Courier New" charset="0"/>
                <a:ea typeface="Courier New" charset="0"/>
                <a:cs typeface="Courier New" charset="0"/>
              </a:rPr>
              <a:t>|</a:t>
            </a:r>
            <a:r>
              <a:rPr lang="en-US" dirty="0" smtClean="0"/>
              <a:t> is </a:t>
            </a:r>
            <a:r>
              <a:rPr lang="en-US" dirty="0"/>
              <a:t>a </a:t>
            </a:r>
            <a:r>
              <a:rPr lang="en-US" dirty="0" smtClean="0"/>
              <a:t>pipe: </a:t>
            </a:r>
            <a:r>
              <a:rPr lang="en-US" dirty="0"/>
              <a:t>the output of the first command is used as the input to the </a:t>
            </a:r>
            <a:r>
              <a:rPr lang="en-US" dirty="0" smtClean="0"/>
              <a:t>second</a:t>
            </a:r>
          </a:p>
          <a:p>
            <a:r>
              <a:rPr lang="en-US" dirty="0" smtClean="0"/>
              <a:t>A</a:t>
            </a:r>
            <a:r>
              <a:rPr lang="en-US" dirty="0"/>
              <a:t> for loop repeats commands once for every thing in a </a:t>
            </a:r>
            <a:r>
              <a:rPr lang="en-US" dirty="0" smtClean="0"/>
              <a:t>list</a:t>
            </a:r>
            <a:endParaRPr lang="en-US" dirty="0"/>
          </a:p>
          <a:p>
            <a:pPr lvl="1"/>
            <a:r>
              <a:rPr lang="en-US" dirty="0"/>
              <a:t>Every for loop needs a variable to refer to the thing it is currently operating </a:t>
            </a:r>
            <a:r>
              <a:rPr lang="en-US" dirty="0" smtClean="0"/>
              <a:t>on</a:t>
            </a:r>
            <a:endParaRPr lang="en-US" dirty="0"/>
          </a:p>
          <a:p>
            <a:r>
              <a:rPr lang="en-US" dirty="0"/>
              <a:t>Use </a:t>
            </a:r>
            <a:r>
              <a:rPr lang="en-US" dirty="0">
                <a:latin typeface="Courier New" charset="0"/>
                <a:ea typeface="Courier New" charset="0"/>
                <a:cs typeface="Courier New" charset="0"/>
              </a:rPr>
              <a:t>$name</a:t>
            </a:r>
            <a:r>
              <a:rPr lang="en-US" dirty="0"/>
              <a:t> or </a:t>
            </a:r>
            <a:r>
              <a:rPr lang="en-US" dirty="0">
                <a:latin typeface="Courier New" charset="0"/>
                <a:ea typeface="Courier New" charset="0"/>
                <a:cs typeface="Courier New" charset="0"/>
              </a:rPr>
              <a:t>${name} </a:t>
            </a:r>
            <a:r>
              <a:rPr lang="en-US" dirty="0"/>
              <a:t>to expand a variable </a:t>
            </a:r>
            <a:endParaRPr lang="en-US" dirty="0" smtClean="0"/>
          </a:p>
          <a:p>
            <a:r>
              <a:rPr lang="en-US" dirty="0"/>
              <a:t>Save commands in </a:t>
            </a:r>
            <a:r>
              <a:rPr lang="en-US" dirty="0" smtClean="0"/>
              <a:t>shell scripts </a:t>
            </a:r>
            <a:r>
              <a:rPr lang="en-US" dirty="0"/>
              <a:t>for </a:t>
            </a:r>
            <a:r>
              <a:rPr lang="en-US" dirty="0" smtClean="0"/>
              <a:t>re-use</a:t>
            </a:r>
            <a:endParaRPr lang="en-US" dirty="0"/>
          </a:p>
          <a:p>
            <a:pPr lvl="1"/>
            <a:r>
              <a:rPr lang="en-US" dirty="0">
                <a:latin typeface="Courier New" charset="0"/>
                <a:ea typeface="Courier New" charset="0"/>
                <a:cs typeface="Courier New" charset="0"/>
              </a:rPr>
              <a:t>bash </a:t>
            </a:r>
            <a:r>
              <a:rPr lang="en-US" dirty="0" err="1" smtClean="0">
                <a:latin typeface="Courier New" charset="0"/>
                <a:ea typeface="Courier New" charset="0"/>
                <a:cs typeface="Courier New" charset="0"/>
              </a:rPr>
              <a:t>filename.sh</a:t>
            </a:r>
            <a:r>
              <a:rPr lang="en-US" dirty="0"/>
              <a:t> </a:t>
            </a:r>
            <a:r>
              <a:rPr lang="en-US" dirty="0" smtClean="0"/>
              <a:t>to run commands saved</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39</a:t>
            </a:fld>
            <a:endParaRPr lang="en-US"/>
          </a:p>
        </p:txBody>
      </p:sp>
    </p:spTree>
    <p:extLst>
      <p:ext uri="{BB962C8B-B14F-4D97-AF65-F5344CB8AC3E}">
        <p14:creationId xmlns:p14="http://schemas.microsoft.com/office/powerpoint/2010/main" val="117141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Pipes</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4</a:t>
            </a:fld>
            <a:endParaRPr lang="en-US"/>
          </a:p>
        </p:txBody>
      </p:sp>
    </p:spTree>
    <p:extLst>
      <p:ext uri="{BB962C8B-B14F-4D97-AF65-F5344CB8AC3E}">
        <p14:creationId xmlns:p14="http://schemas.microsoft.com/office/powerpoint/2010/main" val="64532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REMEMBER</a:t>
            </a:r>
            <a:endParaRPr lang="en-US" b="1" dirty="0"/>
          </a:p>
        </p:txBody>
      </p:sp>
      <p:sp>
        <p:nvSpPr>
          <p:cNvPr id="3" name="Content Placeholder 2"/>
          <p:cNvSpPr>
            <a:spLocks noGrp="1"/>
          </p:cNvSpPr>
          <p:nvPr>
            <p:ph idx="1"/>
          </p:nvPr>
        </p:nvSpPr>
        <p:spPr>
          <a:xfrm>
            <a:off x="838200" y="4310743"/>
            <a:ext cx="10515600" cy="1866220"/>
          </a:xfrm>
        </p:spPr>
        <p:txBody>
          <a:bodyPr/>
          <a:lstStyle/>
          <a:p>
            <a:r>
              <a:rPr lang="en-US" dirty="0"/>
              <a:t>Give files consistent names that are easy to match with wildcard patterns to make it easy to select them for looping.</a:t>
            </a:r>
          </a:p>
          <a:p>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40</a:t>
            </a:fld>
            <a:endParaRPr lang="en-US"/>
          </a:p>
        </p:txBody>
      </p:sp>
      <p:sp>
        <p:nvSpPr>
          <p:cNvPr id="6" name="Rectangle 5"/>
          <p:cNvSpPr/>
          <p:nvPr/>
        </p:nvSpPr>
        <p:spPr>
          <a:xfrm>
            <a:off x="838200" y="2047357"/>
            <a:ext cx="10515600" cy="1754326"/>
          </a:xfrm>
          <a:prstGeom prst="rect">
            <a:avLst/>
          </a:prstGeom>
          <a:ln w="38100">
            <a:solidFill>
              <a:srgbClr val="FF0000"/>
            </a:solidFill>
          </a:ln>
        </p:spPr>
        <p:txBody>
          <a:bodyPr wrap="square">
            <a:spAutoFit/>
          </a:bodyPr>
          <a:lstStyle/>
          <a:p>
            <a:r>
              <a:rPr lang="en-US" sz="3600" dirty="0"/>
              <a:t>Do not use spaces, quotes, special </a:t>
            </a:r>
            <a:r>
              <a:rPr lang="en-US" sz="3600" dirty="0" smtClean="0"/>
              <a:t>characters, or </a:t>
            </a:r>
            <a:r>
              <a:rPr lang="en-US" sz="3600" dirty="0"/>
              <a:t>wildcard characters such as ‘*’ or ‘?’ in filenames, as it complicates variable expansion.</a:t>
            </a:r>
          </a:p>
        </p:txBody>
      </p:sp>
    </p:spTree>
    <p:extLst>
      <p:ext uri="{BB962C8B-B14F-4D97-AF65-F5344CB8AC3E}">
        <p14:creationId xmlns:p14="http://schemas.microsoft.com/office/powerpoint/2010/main" val="492117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directed learning – homework	</a:t>
            </a:r>
            <a:endParaRPr lang="en-US" dirty="0"/>
          </a:p>
        </p:txBody>
      </p:sp>
      <p:sp>
        <p:nvSpPr>
          <p:cNvPr id="3" name="Content Placeholder 2"/>
          <p:cNvSpPr>
            <a:spLocks noGrp="1"/>
          </p:cNvSpPr>
          <p:nvPr>
            <p:ph idx="1"/>
          </p:nvPr>
        </p:nvSpPr>
        <p:spPr/>
        <p:txBody>
          <a:bodyPr/>
          <a:lstStyle/>
          <a:p>
            <a:r>
              <a:rPr lang="en-US" dirty="0" smtClean="0"/>
              <a:t>Next time we are going to be talking about using a high performance computing (HPC)</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41</a:t>
            </a:fld>
            <a:endParaRPr lang="en-US"/>
          </a:p>
        </p:txBody>
      </p:sp>
    </p:spTree>
    <p:extLst>
      <p:ext uri="{BB962C8B-B14F-4D97-AF65-F5344CB8AC3E}">
        <p14:creationId xmlns:p14="http://schemas.microsoft.com/office/powerpoint/2010/main" val="203684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Piping</a:t>
            </a:r>
            <a:endParaRPr lang="en-US" dirty="0"/>
          </a:p>
        </p:txBody>
      </p:sp>
      <p:sp>
        <p:nvSpPr>
          <p:cNvPr id="3" name="Content Placeholder 2"/>
          <p:cNvSpPr>
            <a:spLocks noGrp="1"/>
          </p:cNvSpPr>
          <p:nvPr>
            <p:ph idx="1"/>
          </p:nvPr>
        </p:nvSpPr>
        <p:spPr>
          <a:xfrm>
            <a:off x="829408" y="1825625"/>
            <a:ext cx="10515600" cy="4351338"/>
          </a:xfrm>
        </p:spPr>
        <p:txBody>
          <a:bodyPr/>
          <a:lstStyle/>
          <a:p>
            <a:r>
              <a:rPr lang="hr-HR" dirty="0" smtClean="0">
                <a:latin typeface="Courier New" charset="0"/>
                <a:ea typeface="Courier New" charset="0"/>
                <a:cs typeface="Courier New" charset="0"/>
              </a:rPr>
              <a:t>| </a:t>
            </a:r>
            <a:r>
              <a:rPr lang="hr-HR" dirty="0" smtClean="0">
                <a:ea typeface="Courier New" charset="0"/>
                <a:cs typeface="Courier New" charset="0"/>
                <a:sym typeface="Wingdings"/>
              </a:rPr>
              <a:t> pipe</a:t>
            </a:r>
          </a:p>
          <a:p>
            <a:pPr lvl="1"/>
            <a:r>
              <a:rPr lang="en-US" dirty="0" smtClean="0"/>
              <a:t>Send </a:t>
            </a:r>
            <a:r>
              <a:rPr lang="en-US" dirty="0"/>
              <a:t>the </a:t>
            </a:r>
            <a:r>
              <a:rPr lang="en-US" i="1" dirty="0"/>
              <a:t>standard output</a:t>
            </a:r>
            <a:r>
              <a:rPr lang="en-US" dirty="0"/>
              <a:t> from one command to the </a:t>
            </a:r>
            <a:r>
              <a:rPr lang="en-US" i="1" dirty="0"/>
              <a:t>standard input</a:t>
            </a:r>
            <a:r>
              <a:rPr lang="en-US" dirty="0"/>
              <a:t> of another </a:t>
            </a:r>
            <a:r>
              <a:rPr lang="en-US" dirty="0" smtClean="0"/>
              <a:t>command</a:t>
            </a:r>
          </a:p>
          <a:p>
            <a:pPr lvl="1"/>
            <a:r>
              <a:rPr lang="en-US" dirty="0" smtClean="0"/>
              <a:t>Use </a:t>
            </a:r>
            <a:r>
              <a:rPr lang="en-US" dirty="0"/>
              <a:t>the output of the command on the left as the input to the command on the right. </a:t>
            </a:r>
            <a:endParaRPr lang="en-US" dirty="0" smtClean="0"/>
          </a:p>
          <a:p>
            <a:pPr marL="457200" lvl="1" indent="0">
              <a:buNone/>
            </a:pPr>
            <a:endParaRPr lang="en-US" dirty="0">
              <a:latin typeface="Courier New" charset="0"/>
              <a:ea typeface="Courier New" charset="0"/>
              <a:cs typeface="Courier New" charset="0"/>
            </a:endParaRPr>
          </a:p>
          <a:p>
            <a:pPr marL="457200" lvl="1" indent="0">
              <a:buNone/>
            </a:pPr>
            <a:r>
              <a:rPr lang="en-US" sz="2800" dirty="0" err="1">
                <a:latin typeface="Courier New" charset="0"/>
                <a:ea typeface="Courier New" charset="0"/>
                <a:cs typeface="Courier New" charset="0"/>
              </a:rPr>
              <a:t>wc</a:t>
            </a:r>
            <a:r>
              <a:rPr lang="en-US" sz="2800" dirty="0">
                <a:latin typeface="Courier New" charset="0"/>
                <a:ea typeface="Courier New" charset="0"/>
                <a:cs typeface="Courier New" charset="0"/>
              </a:rPr>
              <a:t> -l </a:t>
            </a:r>
            <a:r>
              <a:rPr lang="en-US" sz="2800" dirty="0" smtClean="0">
                <a:latin typeface="Courier New" charset="0"/>
                <a:ea typeface="Courier New" charset="0"/>
                <a:cs typeface="Courier New" charset="0"/>
              </a:rPr>
              <a:t>*.txt </a:t>
            </a:r>
            <a:r>
              <a:rPr lang="en-US" sz="2800" dirty="0">
                <a:latin typeface="Courier New" charset="0"/>
                <a:ea typeface="Courier New" charset="0"/>
                <a:cs typeface="Courier New" charset="0"/>
              </a:rPr>
              <a:t>| sort </a:t>
            </a:r>
            <a:r>
              <a:rPr lang="en-US" sz="2800" dirty="0" smtClean="0">
                <a:latin typeface="Courier New" charset="0"/>
                <a:ea typeface="Courier New" charset="0"/>
                <a:cs typeface="Courier New" charset="0"/>
              </a:rPr>
              <a:t>–n</a:t>
            </a:r>
          </a:p>
          <a:p>
            <a:pPr marL="457200" lvl="1" indent="0">
              <a:buNone/>
            </a:pPr>
            <a:endParaRPr lang="en-US" sz="2800" dirty="0">
              <a:latin typeface="Courier New" charset="0"/>
              <a:ea typeface="Courier New" charset="0"/>
              <a:cs typeface="Courier New" charset="0"/>
            </a:endParaRPr>
          </a:p>
          <a:p>
            <a:pPr marL="457200" lvl="1" indent="0">
              <a:buNone/>
            </a:pPr>
            <a:r>
              <a:rPr lang="hr-HR" sz="2800" dirty="0" err="1">
                <a:latin typeface="Courier New" charset="0"/>
                <a:ea typeface="Courier New" charset="0"/>
                <a:cs typeface="Courier New" charset="0"/>
              </a:rPr>
              <a:t>wc</a:t>
            </a:r>
            <a:r>
              <a:rPr lang="hr-HR" sz="2800" dirty="0">
                <a:latin typeface="Courier New" charset="0"/>
                <a:ea typeface="Courier New" charset="0"/>
                <a:cs typeface="Courier New" charset="0"/>
              </a:rPr>
              <a:t> -l </a:t>
            </a:r>
            <a:r>
              <a:rPr lang="hr-HR" sz="2800" dirty="0" smtClean="0">
                <a:latin typeface="Courier New" charset="0"/>
                <a:ea typeface="Courier New" charset="0"/>
                <a:cs typeface="Courier New" charset="0"/>
              </a:rPr>
              <a:t>*.</a:t>
            </a:r>
            <a:r>
              <a:rPr lang="hr-HR" sz="2800" dirty="0" err="1" smtClean="0">
                <a:latin typeface="Courier New" charset="0"/>
                <a:ea typeface="Courier New" charset="0"/>
                <a:cs typeface="Courier New" charset="0"/>
              </a:rPr>
              <a:t>txt</a:t>
            </a:r>
            <a:r>
              <a:rPr lang="hr-HR" sz="2800" dirty="0" smtClean="0">
                <a:latin typeface="Courier New" charset="0"/>
                <a:ea typeface="Courier New" charset="0"/>
                <a:cs typeface="Courier New" charset="0"/>
              </a:rPr>
              <a:t> </a:t>
            </a:r>
            <a:r>
              <a:rPr lang="hr-HR" sz="2800" dirty="0">
                <a:latin typeface="Courier New" charset="0"/>
                <a:ea typeface="Courier New" charset="0"/>
                <a:cs typeface="Courier New" charset="0"/>
              </a:rPr>
              <a:t>| </a:t>
            </a:r>
            <a:r>
              <a:rPr lang="hr-HR" sz="2800" dirty="0" err="1">
                <a:latin typeface="Courier New" charset="0"/>
                <a:ea typeface="Courier New" charset="0"/>
                <a:cs typeface="Courier New" charset="0"/>
              </a:rPr>
              <a:t>sort</a:t>
            </a:r>
            <a:r>
              <a:rPr lang="hr-HR" sz="2800" dirty="0">
                <a:latin typeface="Courier New" charset="0"/>
                <a:ea typeface="Courier New" charset="0"/>
                <a:cs typeface="Courier New" charset="0"/>
              </a:rPr>
              <a:t> -n | </a:t>
            </a:r>
            <a:r>
              <a:rPr lang="hr-HR" sz="2800" dirty="0" err="1">
                <a:latin typeface="Courier New" charset="0"/>
                <a:ea typeface="Courier New" charset="0"/>
                <a:cs typeface="Courier New" charset="0"/>
              </a:rPr>
              <a:t>head</a:t>
            </a:r>
            <a:r>
              <a:rPr lang="hr-HR" sz="2800" dirty="0">
                <a:latin typeface="Courier New" charset="0"/>
                <a:ea typeface="Courier New" charset="0"/>
                <a:cs typeface="Courier New" charset="0"/>
              </a:rPr>
              <a:t> -n 1</a:t>
            </a:r>
            <a:endParaRPr lang="en-US" sz="28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5</a:t>
            </a:fld>
            <a:endParaRPr lang="en-US"/>
          </a:p>
        </p:txBody>
      </p:sp>
    </p:spTree>
    <p:extLst>
      <p:ext uri="{BB962C8B-B14F-4D97-AF65-F5344CB8AC3E}">
        <p14:creationId xmlns:p14="http://schemas.microsoft.com/office/powerpoint/2010/main" val="36205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Piping</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6</a:t>
            </a:fld>
            <a:endParaRPr lang="en-US"/>
          </a:p>
        </p:txBody>
      </p:sp>
      <p:grpSp>
        <p:nvGrpSpPr>
          <p:cNvPr id="23" name="Group 22"/>
          <p:cNvGrpSpPr/>
          <p:nvPr/>
        </p:nvGrpSpPr>
        <p:grpSpPr>
          <a:xfrm>
            <a:off x="320516" y="3313884"/>
            <a:ext cx="11236767" cy="1080000"/>
            <a:chOff x="389964" y="2763978"/>
            <a:chExt cx="11236767" cy="1080000"/>
          </a:xfrm>
        </p:grpSpPr>
        <p:sp>
          <p:nvSpPr>
            <p:cNvPr id="10" name="Rectangle 9"/>
            <p:cNvSpPr/>
            <p:nvPr/>
          </p:nvSpPr>
          <p:spPr>
            <a:xfrm>
              <a:off x="9466731" y="2763978"/>
              <a:ext cx="2160000" cy="10800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smtClean="0"/>
                <a:t>Output to Screen</a:t>
              </a:r>
              <a:endParaRPr lang="en-US" sz="3200" dirty="0"/>
            </a:p>
          </p:txBody>
        </p:sp>
        <p:sp>
          <p:nvSpPr>
            <p:cNvPr id="11" name="Rectangle 10"/>
            <p:cNvSpPr/>
            <p:nvPr/>
          </p:nvSpPr>
          <p:spPr>
            <a:xfrm>
              <a:off x="389964" y="2763978"/>
              <a:ext cx="2160000" cy="10800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a:t>w</a:t>
              </a:r>
              <a:r>
                <a:rPr lang="en-US" sz="3200" dirty="0" err="1" smtClean="0"/>
                <a:t>c</a:t>
              </a:r>
              <a:r>
                <a:rPr lang="en-US" sz="3200" dirty="0" smtClean="0"/>
                <a:t> –l *.txt</a:t>
              </a:r>
              <a:endParaRPr lang="en-US" sz="3200" dirty="0"/>
            </a:p>
          </p:txBody>
        </p:sp>
        <p:sp>
          <p:nvSpPr>
            <p:cNvPr id="12" name="Rectangle 11"/>
            <p:cNvSpPr/>
            <p:nvPr/>
          </p:nvSpPr>
          <p:spPr>
            <a:xfrm>
              <a:off x="6441142" y="2763978"/>
              <a:ext cx="2160000" cy="108000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head –n 1</a:t>
              </a:r>
              <a:endParaRPr lang="en-US" sz="3200" dirty="0"/>
            </a:p>
          </p:txBody>
        </p:sp>
        <p:sp>
          <p:nvSpPr>
            <p:cNvPr id="13" name="Rectangle 12"/>
            <p:cNvSpPr/>
            <p:nvPr/>
          </p:nvSpPr>
          <p:spPr>
            <a:xfrm>
              <a:off x="3415553" y="2763978"/>
              <a:ext cx="2160000" cy="1080000"/>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dirty="0" smtClean="0"/>
                <a:t>sort –n </a:t>
              </a:r>
              <a:endParaRPr lang="en-US" sz="3200" dirty="0"/>
            </a:p>
          </p:txBody>
        </p:sp>
        <p:sp>
          <p:nvSpPr>
            <p:cNvPr id="14" name="Right Arrow 13"/>
            <p:cNvSpPr/>
            <p:nvPr/>
          </p:nvSpPr>
          <p:spPr>
            <a:xfrm>
              <a:off x="2549964" y="3052966"/>
              <a:ext cx="432000" cy="502024"/>
            </a:xfrm>
            <a:prstGeom prst="rightArrow">
              <a:avLst/>
            </a:prstGeom>
            <a:solidFill>
              <a:schemeClr val="accent2"/>
            </a:solid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ight Arrow 14"/>
            <p:cNvSpPr/>
            <p:nvPr/>
          </p:nvSpPr>
          <p:spPr>
            <a:xfrm>
              <a:off x="2981964" y="3052966"/>
              <a:ext cx="432000" cy="502024"/>
            </a:xfrm>
            <a:prstGeom prst="rightArrow">
              <a:avLst/>
            </a:prstGeom>
            <a:solidFill>
              <a:schemeClr val="accent3"/>
            </a:solid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6" name="Right Arrow 15"/>
            <p:cNvSpPr/>
            <p:nvPr/>
          </p:nvSpPr>
          <p:spPr>
            <a:xfrm>
              <a:off x="5577142" y="3052966"/>
              <a:ext cx="432000" cy="502024"/>
            </a:xfrm>
            <a:prstGeom prst="rightArrow">
              <a:avLst/>
            </a:prstGeom>
            <a:solidFill>
              <a:schemeClr val="accent3"/>
            </a:solid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Right Arrow 16"/>
            <p:cNvSpPr/>
            <p:nvPr/>
          </p:nvSpPr>
          <p:spPr>
            <a:xfrm>
              <a:off x="6009142" y="3052966"/>
              <a:ext cx="432000" cy="502024"/>
            </a:xfrm>
            <a:prstGeom prst="rightArrow">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ight Arrow 17"/>
            <p:cNvSpPr/>
            <p:nvPr/>
          </p:nvSpPr>
          <p:spPr>
            <a:xfrm>
              <a:off x="8602731" y="3052966"/>
              <a:ext cx="432000" cy="502024"/>
            </a:xfrm>
            <a:prstGeom prst="rightArrow">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ight Arrow 18"/>
            <p:cNvSpPr/>
            <p:nvPr/>
          </p:nvSpPr>
          <p:spPr>
            <a:xfrm>
              <a:off x="9034731" y="3052966"/>
              <a:ext cx="432000" cy="502024"/>
            </a:xfrm>
            <a:prstGeom prst="rightArrow">
              <a:avLst/>
            </a:prstGeom>
            <a:solidFill>
              <a:schemeClr val="accent5"/>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2" name="Rectangle 21"/>
          <p:cNvSpPr/>
          <p:nvPr/>
        </p:nvSpPr>
        <p:spPr>
          <a:xfrm>
            <a:off x="1584409" y="2123560"/>
            <a:ext cx="7843392" cy="523220"/>
          </a:xfrm>
          <a:prstGeom prst="rect">
            <a:avLst/>
          </a:prstGeom>
        </p:spPr>
        <p:txBody>
          <a:bodyPr wrap="square">
            <a:spAutoFit/>
          </a:bodyPr>
          <a:lstStyle/>
          <a:p>
            <a:pPr lvl="1"/>
            <a:r>
              <a:rPr lang="hr-HR" sz="2800" dirty="0" err="1">
                <a:latin typeface="Courier New" charset="0"/>
                <a:ea typeface="Courier New" charset="0"/>
                <a:cs typeface="Courier New" charset="0"/>
              </a:rPr>
              <a:t>wc</a:t>
            </a:r>
            <a:r>
              <a:rPr lang="hr-HR" sz="2800" dirty="0">
                <a:latin typeface="Courier New" charset="0"/>
                <a:ea typeface="Courier New" charset="0"/>
                <a:cs typeface="Courier New" charset="0"/>
              </a:rPr>
              <a:t> -l *.</a:t>
            </a:r>
            <a:r>
              <a:rPr lang="hr-HR" sz="2800" dirty="0" err="1">
                <a:latin typeface="Courier New" charset="0"/>
                <a:ea typeface="Courier New" charset="0"/>
                <a:cs typeface="Courier New" charset="0"/>
              </a:rPr>
              <a:t>txt</a:t>
            </a:r>
            <a:r>
              <a:rPr lang="hr-HR" sz="2800" dirty="0">
                <a:latin typeface="Courier New" charset="0"/>
                <a:ea typeface="Courier New" charset="0"/>
                <a:cs typeface="Courier New" charset="0"/>
              </a:rPr>
              <a:t> | </a:t>
            </a:r>
            <a:r>
              <a:rPr lang="hr-HR" sz="2800" dirty="0" err="1">
                <a:latin typeface="Courier New" charset="0"/>
                <a:ea typeface="Courier New" charset="0"/>
                <a:cs typeface="Courier New" charset="0"/>
              </a:rPr>
              <a:t>sort</a:t>
            </a:r>
            <a:r>
              <a:rPr lang="hr-HR" sz="2800" dirty="0">
                <a:latin typeface="Courier New" charset="0"/>
                <a:ea typeface="Courier New" charset="0"/>
                <a:cs typeface="Courier New" charset="0"/>
              </a:rPr>
              <a:t> -n | </a:t>
            </a:r>
            <a:r>
              <a:rPr lang="hr-HR" sz="2800" dirty="0" err="1">
                <a:latin typeface="Courier New" charset="0"/>
                <a:ea typeface="Courier New" charset="0"/>
                <a:cs typeface="Courier New" charset="0"/>
              </a:rPr>
              <a:t>head</a:t>
            </a:r>
            <a:r>
              <a:rPr lang="hr-HR" sz="2800" dirty="0">
                <a:latin typeface="Courier New" charset="0"/>
                <a:ea typeface="Courier New" charset="0"/>
                <a:cs typeface="Courier New" charset="0"/>
              </a:rPr>
              <a:t> -n 1</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33336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PRACTICAL</a:t>
            </a:r>
            <a:endParaRPr lang="en-US" dirty="0"/>
          </a:p>
        </p:txBody>
      </p:sp>
      <p:sp>
        <p:nvSpPr>
          <p:cNvPr id="3" name="Content Placeholder 2"/>
          <p:cNvSpPr>
            <a:spLocks noGrp="1"/>
          </p:cNvSpPr>
          <p:nvPr>
            <p:ph idx="1"/>
          </p:nvPr>
        </p:nvSpPr>
        <p:spPr/>
        <p:txBody>
          <a:bodyPr/>
          <a:lstStyle/>
          <a:p>
            <a:r>
              <a:rPr lang="en-US" dirty="0" smtClean="0"/>
              <a:t>Try out piping to screen</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7</a:t>
            </a:fld>
            <a:endParaRPr lang="en-US"/>
          </a:p>
        </p:txBody>
      </p:sp>
    </p:spTree>
    <p:extLst>
      <p:ext uri="{BB962C8B-B14F-4D97-AF65-F5344CB8AC3E}">
        <p14:creationId xmlns:p14="http://schemas.microsoft.com/office/powerpoint/2010/main" val="83608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Piping</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8</a:t>
            </a:fld>
            <a:endParaRPr lang="en-US"/>
          </a:p>
        </p:txBody>
      </p:sp>
      <p:sp>
        <p:nvSpPr>
          <p:cNvPr id="6" name="Content Placeholder 5"/>
          <p:cNvSpPr>
            <a:spLocks noGrp="1"/>
          </p:cNvSpPr>
          <p:nvPr>
            <p:ph idx="1"/>
          </p:nvPr>
        </p:nvSpPr>
        <p:spPr>
          <a:xfrm>
            <a:off x="838200" y="1825625"/>
            <a:ext cx="10515600" cy="4389920"/>
          </a:xfrm>
          <a:prstGeom prst="rect">
            <a:avLst/>
          </a:prstGeom>
        </p:spPr>
        <p:txBody>
          <a:bodyPr wrap="square">
            <a:spAutoFit/>
          </a:bodyPr>
          <a:lstStyle/>
          <a:p>
            <a:r>
              <a:rPr lang="en-US" b="1" u="sng" dirty="0" smtClean="0"/>
              <a:t>KEY</a:t>
            </a:r>
            <a:r>
              <a:rPr lang="en-US" dirty="0" smtClean="0"/>
              <a:t>: </a:t>
            </a:r>
            <a:r>
              <a:rPr lang="en-US" i="1" dirty="0" smtClean="0"/>
              <a:t>any</a:t>
            </a:r>
            <a:r>
              <a:rPr lang="en-US" dirty="0" smtClean="0"/>
              <a:t> </a:t>
            </a:r>
            <a:r>
              <a:rPr lang="en-US" dirty="0"/>
              <a:t>program that reads lines of text from standard input and writes lines of text to standard output can be </a:t>
            </a:r>
            <a:r>
              <a:rPr lang="en-US" u="sng" dirty="0"/>
              <a:t>combined</a:t>
            </a:r>
            <a:r>
              <a:rPr lang="en-US" dirty="0"/>
              <a:t> with every other program that behaves this </a:t>
            </a:r>
            <a:r>
              <a:rPr lang="en-US" dirty="0" smtClean="0"/>
              <a:t>way</a:t>
            </a:r>
          </a:p>
          <a:p>
            <a:endParaRPr lang="en-US" dirty="0" smtClean="0"/>
          </a:p>
          <a:p>
            <a:r>
              <a:rPr lang="en-US" dirty="0" smtClean="0"/>
              <a:t>Very powerful way to work</a:t>
            </a:r>
          </a:p>
          <a:p>
            <a:pPr lvl="1"/>
            <a:r>
              <a:rPr lang="en-US" dirty="0" smtClean="0"/>
              <a:t>Allows everyone to </a:t>
            </a:r>
            <a:r>
              <a:rPr lang="en-US" dirty="0"/>
              <a:t>put those programs into pipes </a:t>
            </a:r>
            <a:endParaRPr lang="en-US" dirty="0" smtClean="0"/>
          </a:p>
          <a:p>
            <a:pPr lvl="1"/>
            <a:r>
              <a:rPr lang="en-US" dirty="0" smtClean="0"/>
              <a:t>Multiples utility</a:t>
            </a:r>
          </a:p>
          <a:p>
            <a:pPr lvl="1"/>
            <a:endParaRPr lang="en-US" dirty="0" smtClean="0"/>
          </a:p>
          <a:p>
            <a:r>
              <a:rPr lang="en-US" dirty="0"/>
              <a:t>Can </a:t>
            </a:r>
            <a:r>
              <a:rPr lang="en-US" i="1" u="sng" dirty="0"/>
              <a:t>and should</a:t>
            </a:r>
            <a:r>
              <a:rPr lang="en-US" dirty="0"/>
              <a:t> write programs this way </a:t>
            </a:r>
          </a:p>
          <a:p>
            <a:pPr lvl="1"/>
            <a:endParaRPr lang="en-US" dirty="0"/>
          </a:p>
        </p:txBody>
      </p:sp>
    </p:spTree>
    <p:extLst>
      <p:ext uri="{BB962C8B-B14F-4D97-AF65-F5344CB8AC3E}">
        <p14:creationId xmlns:p14="http://schemas.microsoft.com/office/powerpoint/2010/main" val="177578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Piping</a:t>
            </a:r>
            <a:endParaRPr lang="en-US" dirty="0"/>
          </a:p>
        </p:txBody>
      </p:sp>
      <p:sp>
        <p:nvSpPr>
          <p:cNvPr id="4" name="Footer Placeholder 3"/>
          <p:cNvSpPr>
            <a:spLocks noGrp="1"/>
          </p:cNvSpPr>
          <p:nvPr>
            <p:ph type="ftr" sz="quarter" idx="11"/>
          </p:nvPr>
        </p:nvSpPr>
        <p:spPr/>
        <p:txBody>
          <a:bodyPr/>
          <a:lstStyle/>
          <a:p>
            <a:r>
              <a:rPr lang="en-US" smtClean="0"/>
              <a:t>Pipes, Loops, Filters - Advanced Research Computing Skills - Masters 2017/2018</a:t>
            </a:r>
            <a:endParaRPr lang="en-US"/>
          </a:p>
        </p:txBody>
      </p:sp>
      <p:sp>
        <p:nvSpPr>
          <p:cNvPr id="5" name="Slide Number Placeholder 4"/>
          <p:cNvSpPr>
            <a:spLocks noGrp="1"/>
          </p:cNvSpPr>
          <p:nvPr>
            <p:ph type="sldNum" sz="quarter" idx="12"/>
          </p:nvPr>
        </p:nvSpPr>
        <p:spPr/>
        <p:txBody>
          <a:bodyPr/>
          <a:lstStyle/>
          <a:p>
            <a:fld id="{87C10C5E-799F-4848-A3A4-99D076B60B40}" type="slidenum">
              <a:rPr lang="en-US" smtClean="0"/>
              <a:t>9</a:t>
            </a:fld>
            <a:endParaRPr lang="en-US"/>
          </a:p>
        </p:txBody>
      </p:sp>
      <p:grpSp>
        <p:nvGrpSpPr>
          <p:cNvPr id="3" name="Group 2"/>
          <p:cNvGrpSpPr/>
          <p:nvPr/>
        </p:nvGrpSpPr>
        <p:grpSpPr>
          <a:xfrm>
            <a:off x="389964" y="3483519"/>
            <a:ext cx="11236767" cy="1080000"/>
            <a:chOff x="389964" y="2763978"/>
            <a:chExt cx="11236767" cy="1080000"/>
          </a:xfrm>
        </p:grpSpPr>
        <p:sp>
          <p:nvSpPr>
            <p:cNvPr id="10" name="Rectangle 9"/>
            <p:cNvSpPr/>
            <p:nvPr/>
          </p:nvSpPr>
          <p:spPr>
            <a:xfrm>
              <a:off x="9466731" y="2763978"/>
              <a:ext cx="2160000" cy="10800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Output written to </a:t>
              </a:r>
              <a:r>
                <a:rPr lang="en-US" sz="2400" dirty="0" err="1" smtClean="0"/>
                <a:t>newFile</a:t>
              </a:r>
              <a:endParaRPr lang="en-US" sz="2400" dirty="0"/>
            </a:p>
          </p:txBody>
        </p:sp>
        <p:sp>
          <p:nvSpPr>
            <p:cNvPr id="11" name="Rectangle 10"/>
            <p:cNvSpPr/>
            <p:nvPr/>
          </p:nvSpPr>
          <p:spPr>
            <a:xfrm>
              <a:off x="389964" y="2763978"/>
              <a:ext cx="2160000" cy="108000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a:t>w</a:t>
              </a:r>
              <a:r>
                <a:rPr lang="en-US" sz="3200" dirty="0" err="1" smtClean="0"/>
                <a:t>c</a:t>
              </a:r>
              <a:r>
                <a:rPr lang="en-US" sz="3200" dirty="0" smtClean="0"/>
                <a:t> –l *.txt</a:t>
              </a:r>
              <a:endParaRPr lang="en-US" sz="3200" dirty="0"/>
            </a:p>
          </p:txBody>
        </p:sp>
        <p:sp>
          <p:nvSpPr>
            <p:cNvPr id="12" name="Rectangle 11"/>
            <p:cNvSpPr/>
            <p:nvPr/>
          </p:nvSpPr>
          <p:spPr>
            <a:xfrm>
              <a:off x="6441142" y="2763978"/>
              <a:ext cx="2160000" cy="108000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head –n 1</a:t>
              </a:r>
              <a:endParaRPr lang="en-US" sz="3200" dirty="0"/>
            </a:p>
          </p:txBody>
        </p:sp>
        <p:sp>
          <p:nvSpPr>
            <p:cNvPr id="13" name="Rectangle 12"/>
            <p:cNvSpPr/>
            <p:nvPr/>
          </p:nvSpPr>
          <p:spPr>
            <a:xfrm>
              <a:off x="3415553" y="2763978"/>
              <a:ext cx="2160000" cy="1080000"/>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dirty="0" smtClean="0"/>
                <a:t>sort –n </a:t>
              </a:r>
              <a:endParaRPr lang="en-US" sz="3200" dirty="0"/>
            </a:p>
          </p:txBody>
        </p:sp>
        <p:sp>
          <p:nvSpPr>
            <p:cNvPr id="14" name="Right Arrow 13"/>
            <p:cNvSpPr/>
            <p:nvPr/>
          </p:nvSpPr>
          <p:spPr>
            <a:xfrm>
              <a:off x="2549964" y="3052966"/>
              <a:ext cx="432000" cy="502024"/>
            </a:xfrm>
            <a:prstGeom prst="rightArrow">
              <a:avLst/>
            </a:prstGeom>
            <a:solidFill>
              <a:schemeClr val="accent2"/>
            </a:solid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ight Arrow 14"/>
            <p:cNvSpPr/>
            <p:nvPr/>
          </p:nvSpPr>
          <p:spPr>
            <a:xfrm>
              <a:off x="2981964" y="3052966"/>
              <a:ext cx="432000" cy="502024"/>
            </a:xfrm>
            <a:prstGeom prst="rightArrow">
              <a:avLst/>
            </a:prstGeom>
            <a:solidFill>
              <a:schemeClr val="accent3"/>
            </a:solid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6" name="Right Arrow 15"/>
            <p:cNvSpPr/>
            <p:nvPr/>
          </p:nvSpPr>
          <p:spPr>
            <a:xfrm>
              <a:off x="5577142" y="3052966"/>
              <a:ext cx="432000" cy="502024"/>
            </a:xfrm>
            <a:prstGeom prst="rightArrow">
              <a:avLst/>
            </a:prstGeom>
            <a:solidFill>
              <a:schemeClr val="accent3"/>
            </a:solid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Right Arrow 16"/>
            <p:cNvSpPr/>
            <p:nvPr/>
          </p:nvSpPr>
          <p:spPr>
            <a:xfrm>
              <a:off x="6009142" y="3052966"/>
              <a:ext cx="432000" cy="502024"/>
            </a:xfrm>
            <a:prstGeom prst="rightArrow">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ight Arrow 17"/>
            <p:cNvSpPr/>
            <p:nvPr/>
          </p:nvSpPr>
          <p:spPr>
            <a:xfrm>
              <a:off x="8602731" y="3052966"/>
              <a:ext cx="432000" cy="502024"/>
            </a:xfrm>
            <a:prstGeom prst="rightArrow">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ight Arrow 18"/>
            <p:cNvSpPr/>
            <p:nvPr/>
          </p:nvSpPr>
          <p:spPr>
            <a:xfrm>
              <a:off x="9034731" y="3052966"/>
              <a:ext cx="432000" cy="502024"/>
            </a:xfrm>
            <a:prstGeom prst="rightArrow">
              <a:avLst/>
            </a:prstGeom>
            <a:solidFill>
              <a:schemeClr val="accent5"/>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0" name="Rectangle 19"/>
          <p:cNvSpPr/>
          <p:nvPr/>
        </p:nvSpPr>
        <p:spPr>
          <a:xfrm>
            <a:off x="752353" y="2123560"/>
            <a:ext cx="10035251" cy="523220"/>
          </a:xfrm>
          <a:prstGeom prst="rect">
            <a:avLst/>
          </a:prstGeom>
        </p:spPr>
        <p:txBody>
          <a:bodyPr wrap="square">
            <a:spAutoFit/>
          </a:bodyPr>
          <a:lstStyle/>
          <a:p>
            <a:pPr lvl="1"/>
            <a:r>
              <a:rPr lang="hr-HR" sz="2800" dirty="0" err="1">
                <a:latin typeface="Courier New" charset="0"/>
                <a:ea typeface="Courier New" charset="0"/>
                <a:cs typeface="Courier New" charset="0"/>
              </a:rPr>
              <a:t>wc</a:t>
            </a:r>
            <a:r>
              <a:rPr lang="hr-HR" sz="2800" dirty="0">
                <a:latin typeface="Courier New" charset="0"/>
                <a:ea typeface="Courier New" charset="0"/>
                <a:cs typeface="Courier New" charset="0"/>
              </a:rPr>
              <a:t> -l *.</a:t>
            </a:r>
            <a:r>
              <a:rPr lang="hr-HR" sz="2800" dirty="0" err="1">
                <a:latin typeface="Courier New" charset="0"/>
                <a:ea typeface="Courier New" charset="0"/>
                <a:cs typeface="Courier New" charset="0"/>
              </a:rPr>
              <a:t>txt</a:t>
            </a:r>
            <a:r>
              <a:rPr lang="hr-HR" sz="2800" dirty="0">
                <a:latin typeface="Courier New" charset="0"/>
                <a:ea typeface="Courier New" charset="0"/>
                <a:cs typeface="Courier New" charset="0"/>
              </a:rPr>
              <a:t> | </a:t>
            </a:r>
            <a:r>
              <a:rPr lang="hr-HR" sz="2800" dirty="0" err="1">
                <a:latin typeface="Courier New" charset="0"/>
                <a:ea typeface="Courier New" charset="0"/>
                <a:cs typeface="Courier New" charset="0"/>
              </a:rPr>
              <a:t>sort</a:t>
            </a:r>
            <a:r>
              <a:rPr lang="hr-HR" sz="2800" dirty="0">
                <a:latin typeface="Courier New" charset="0"/>
                <a:ea typeface="Courier New" charset="0"/>
                <a:cs typeface="Courier New" charset="0"/>
              </a:rPr>
              <a:t> -n | </a:t>
            </a:r>
            <a:r>
              <a:rPr lang="hr-HR" sz="2800" dirty="0" err="1">
                <a:latin typeface="Courier New" charset="0"/>
                <a:ea typeface="Courier New" charset="0"/>
                <a:cs typeface="Courier New" charset="0"/>
              </a:rPr>
              <a:t>head</a:t>
            </a:r>
            <a:r>
              <a:rPr lang="hr-HR" sz="2800" dirty="0">
                <a:latin typeface="Courier New" charset="0"/>
                <a:ea typeface="Courier New" charset="0"/>
                <a:cs typeface="Courier New" charset="0"/>
              </a:rPr>
              <a:t> -n </a:t>
            </a:r>
            <a:r>
              <a:rPr lang="hr-HR" sz="2800" dirty="0" smtClean="0">
                <a:latin typeface="Courier New" charset="0"/>
                <a:ea typeface="Courier New" charset="0"/>
                <a:cs typeface="Courier New" charset="0"/>
              </a:rPr>
              <a:t>1 &gt; </a:t>
            </a:r>
            <a:r>
              <a:rPr lang="hr-HR" sz="2800" dirty="0" err="1" smtClean="0">
                <a:latin typeface="Courier New" charset="0"/>
                <a:ea typeface="Courier New" charset="0"/>
                <a:cs typeface="Courier New" charset="0"/>
              </a:rPr>
              <a:t>newFile</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853532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6382</TotalTime>
  <Words>1557</Words>
  <Application>Microsoft Macintosh PowerPoint</Application>
  <PresentationFormat>Widescreen</PresentationFormat>
  <Paragraphs>321</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Calibri Light</vt:lpstr>
      <vt:lpstr>Courier New</vt:lpstr>
      <vt:lpstr>Wingdings</vt:lpstr>
      <vt:lpstr>Arial</vt:lpstr>
      <vt:lpstr>Office Theme</vt:lpstr>
      <vt:lpstr>Pipes, Loops, Filters</vt:lpstr>
      <vt:lpstr>Learning Objectives</vt:lpstr>
      <vt:lpstr>Key Points</vt:lpstr>
      <vt:lpstr>Pipes</vt:lpstr>
      <vt:lpstr>Piping</vt:lpstr>
      <vt:lpstr>Piping</vt:lpstr>
      <vt:lpstr>PRACTICAL</vt:lpstr>
      <vt:lpstr>Piping</vt:lpstr>
      <vt:lpstr>Piping</vt:lpstr>
      <vt:lpstr>PRACTICAL</vt:lpstr>
      <vt:lpstr>Filters</vt:lpstr>
      <vt:lpstr>Loops</vt:lpstr>
      <vt:lpstr>Loops</vt:lpstr>
      <vt:lpstr>Loops</vt:lpstr>
      <vt:lpstr>Loops</vt:lpstr>
      <vt:lpstr>Loops</vt:lpstr>
      <vt:lpstr>Loops</vt:lpstr>
      <vt:lpstr>Loops</vt:lpstr>
      <vt:lpstr>PRACTICAL</vt:lpstr>
      <vt:lpstr>Saving files in a loop</vt:lpstr>
      <vt:lpstr>Saving files in a loop</vt:lpstr>
      <vt:lpstr>Nested Loops</vt:lpstr>
      <vt:lpstr>PRACTICAL</vt:lpstr>
      <vt:lpstr>Conditional Statements</vt:lpstr>
      <vt:lpstr>PowerPoint Presentation</vt:lpstr>
      <vt:lpstr>PowerPoint Presentation</vt:lpstr>
      <vt:lpstr>PowerPoint Presentation</vt:lpstr>
      <vt:lpstr>PowerPoint Presentation</vt:lpstr>
      <vt:lpstr>Shell scripts</vt:lpstr>
      <vt:lpstr>What are shell scripts?</vt:lpstr>
      <vt:lpstr>File permissions revisited</vt:lpstr>
      <vt:lpstr>Arguments</vt:lpstr>
      <vt:lpstr>Arguments</vt:lpstr>
      <vt:lpstr>Arguments </vt:lpstr>
      <vt:lpstr>Comments</vt:lpstr>
      <vt:lpstr>Comments – a plea for sanity</vt:lpstr>
      <vt:lpstr>PRACTICAL</vt:lpstr>
      <vt:lpstr>Wrapping Up</vt:lpstr>
      <vt:lpstr>Key Points</vt:lpstr>
      <vt:lpstr>REMEMBER</vt:lpstr>
      <vt:lpstr>Self directed learning – homework </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97</cp:revision>
  <dcterms:created xsi:type="dcterms:W3CDTF">2017-04-11T10:51:39Z</dcterms:created>
  <dcterms:modified xsi:type="dcterms:W3CDTF">2017-06-27T11:59:33Z</dcterms:modified>
</cp:coreProperties>
</file>