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323" r:id="rId4"/>
    <p:sldId id="259" r:id="rId5"/>
    <p:sldId id="260" r:id="rId6"/>
    <p:sldId id="261" r:id="rId7"/>
    <p:sldId id="262" r:id="rId8"/>
    <p:sldId id="263" r:id="rId9"/>
    <p:sldId id="264" r:id="rId10"/>
    <p:sldId id="305" r:id="rId11"/>
    <p:sldId id="266" r:id="rId12"/>
    <p:sldId id="267" r:id="rId13"/>
    <p:sldId id="324" r:id="rId14"/>
    <p:sldId id="268" r:id="rId15"/>
    <p:sldId id="269" r:id="rId16"/>
    <p:sldId id="270" r:id="rId17"/>
    <p:sldId id="294" r:id="rId18"/>
    <p:sldId id="327" r:id="rId19"/>
    <p:sldId id="307" r:id="rId20"/>
    <p:sldId id="295" r:id="rId21"/>
    <p:sldId id="296" r:id="rId22"/>
    <p:sldId id="308" r:id="rId23"/>
    <p:sldId id="325" r:id="rId24"/>
    <p:sldId id="272" r:id="rId25"/>
    <p:sldId id="273" r:id="rId26"/>
    <p:sldId id="274" r:id="rId27"/>
    <p:sldId id="320" r:id="rId28"/>
    <p:sldId id="288" r:id="rId29"/>
    <p:sldId id="319" r:id="rId30"/>
    <p:sldId id="275" r:id="rId31"/>
    <p:sldId id="293" r:id="rId32"/>
    <p:sldId id="310" r:id="rId33"/>
    <p:sldId id="276" r:id="rId34"/>
    <p:sldId id="312" r:id="rId35"/>
    <p:sldId id="326" r:id="rId36"/>
    <p:sldId id="313" r:id="rId37"/>
    <p:sldId id="297" r:id="rId38"/>
    <p:sldId id="300" r:id="rId39"/>
    <p:sldId id="298" r:id="rId40"/>
    <p:sldId id="301" r:id="rId41"/>
    <p:sldId id="328" r:id="rId42"/>
    <p:sldId id="329" r:id="rId43"/>
    <p:sldId id="330" r:id="rId44"/>
    <p:sldId id="277" r:id="rId45"/>
    <p:sldId id="302" r:id="rId46"/>
    <p:sldId id="309" r:id="rId47"/>
    <p:sldId id="278" r:id="rId48"/>
    <p:sldId id="303" r:id="rId49"/>
    <p:sldId id="331" r:id="rId50"/>
    <p:sldId id="321" r:id="rId51"/>
    <p:sldId id="284" r:id="rId52"/>
    <p:sldId id="334" r:id="rId53"/>
    <p:sldId id="322" r:id="rId54"/>
    <p:sldId id="28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8"/>
    <p:restoredTop sz="94952"/>
  </p:normalViewPr>
  <p:slideViewPr>
    <p:cSldViewPr snapToGrid="0" snapToObjects="1">
      <p:cViewPr varScale="1">
        <p:scale>
          <a:sx n="138" d="100"/>
          <a:sy n="138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3DC7A-E10C-B547-9D63-BD3ECC9E492A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38FA-FF99-0148-8439-06FE90A69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8B9D-5265-2C4A-9ADC-A3D339B2DAB0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D164-807D-2D47-BF08-4983E5F715E3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D6FA-B956-E24C-B86A-C25A62E028FB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1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5E28-1F67-7744-B0AD-596BF8B1BD95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A7CB-171D-3E41-98D3-1AA8E1EA4F37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6255-6BB5-C249-9A5B-6E038D5CDD65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58EF-EA75-2E45-9A2E-A1E421BE05A0}" type="datetime1">
              <a:rPr lang="en-GB" smtClean="0"/>
              <a:t>18/09/2017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ACC42-BF21-CD45-88C4-33319DAC000B}" type="datetime1">
              <a:rPr lang="en-GB" smtClean="0"/>
              <a:t>18/09/2017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4443-587E-3F4B-8F60-1CEE9B3E5A27}" type="datetime1">
              <a:rPr lang="en-GB" smtClean="0"/>
              <a:t>18/09/2017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C3D8-5E9E-D548-8B1B-3621587CBC7E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7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B280-DF72-244B-A822-C2A89FBB46E4}" type="datetime1">
              <a:rPr lang="en-GB" smtClean="0"/>
              <a:t>18/09/2017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5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C809E-139A-9740-A738-4783FA4427E6}" type="datetime1">
              <a:rPr lang="en-GB" smtClean="0"/>
              <a:t>18/09/2017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00FA-BC7B-AC4D-BB37-DB4CC1E8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://mobaxterm.mobatek.net/plugin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Relationship Id="rId3" Type="http://schemas.openxmlformats.org/officeDocument/2006/relationships/hyperlink" Target="https://bitbucket.org/produc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is.beams.io/posts/git-commi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eplication_crisi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github.io/" TargetMode="External"/><Relationship Id="rId4" Type="http://schemas.openxmlformats.org/officeDocument/2006/relationships/hyperlink" Target="https://git-scm.com/doc" TargetMode="External"/><Relationship Id="rId5" Type="http://schemas.openxmlformats.org/officeDocument/2006/relationships/hyperlink" Target="https://software-carpentry.org/lesson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Katherine Tansey, PhD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3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version control software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Subversion and Mercurial are other big version control systems besides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Syntax is different depending on which one you use</a:t>
            </a:r>
          </a:p>
          <a:p>
            <a:pPr lvl="1"/>
            <a:r>
              <a:rPr lang="en-US" dirty="0" smtClean="0"/>
              <a:t>They </a:t>
            </a:r>
            <a:r>
              <a:rPr lang="en-US" b="1" i="1" u="sng" dirty="0" smtClean="0"/>
              <a:t>do not</a:t>
            </a:r>
            <a:r>
              <a:rPr lang="en-US" dirty="0" smtClean="0"/>
              <a:t> work/function in the same way!</a:t>
            </a:r>
          </a:p>
          <a:p>
            <a:endParaRPr lang="en-US" dirty="0"/>
          </a:p>
          <a:p>
            <a:r>
              <a:rPr lang="en-US" dirty="0" smtClean="0"/>
              <a:t>We will  be using </a:t>
            </a:r>
            <a:r>
              <a:rPr lang="en-US" dirty="0" err="1" smtClean="0"/>
              <a:t>Git</a:t>
            </a:r>
            <a:r>
              <a:rPr lang="en-US" dirty="0" smtClean="0"/>
              <a:t> as this is the most widely used </a:t>
            </a:r>
          </a:p>
          <a:p>
            <a:r>
              <a:rPr lang="en-US" dirty="0" smtClean="0"/>
              <a:t>Integrates with Cardiff University’s </a:t>
            </a:r>
            <a:r>
              <a:rPr lang="en-US" dirty="0" err="1" smtClean="0"/>
              <a:t>Bitbucket</a:t>
            </a:r>
            <a:r>
              <a:rPr lang="en-US" dirty="0" smtClean="0"/>
              <a:t> initiatives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 </a:t>
            </a: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– Mac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Terminal </a:t>
            </a:r>
            <a:r>
              <a:rPr lang="en-US" dirty="0" smtClean="0">
                <a:sym typeface="Wingdings"/>
              </a:rPr>
              <a:t> Type:	 </a:t>
            </a:r>
            <a:r>
              <a:rPr lang="en-US" dirty="0" err="1" smtClean="0"/>
              <a:t>git</a:t>
            </a:r>
            <a:r>
              <a:rPr lang="en-US" dirty="0" smtClean="0"/>
              <a:t> –version</a:t>
            </a:r>
          </a:p>
          <a:p>
            <a:endParaRPr lang="en-US" dirty="0"/>
          </a:p>
          <a:p>
            <a:r>
              <a:rPr lang="en-US" dirty="0" smtClean="0"/>
              <a:t>If Homebrew installed:</a:t>
            </a:r>
          </a:p>
          <a:p>
            <a:pPr lvl="1"/>
            <a:r>
              <a:rPr lang="en-US" dirty="0" smtClean="0"/>
              <a:t>Open Terminal </a:t>
            </a:r>
            <a:r>
              <a:rPr lang="en-US" dirty="0" smtClean="0">
                <a:sym typeface="Wingdings"/>
              </a:rPr>
              <a:t> Type: </a:t>
            </a:r>
            <a:r>
              <a:rPr lang="en-US" dirty="0"/>
              <a:t>brew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Else: https://</a:t>
            </a:r>
            <a:r>
              <a:rPr lang="en-US" dirty="0" err="1"/>
              <a:t>sourceforge.net</a:t>
            </a:r>
            <a:r>
              <a:rPr lang="en-US" dirty="0"/>
              <a:t>/projects/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en-US" dirty="0" err="1"/>
              <a:t>osx</a:t>
            </a:r>
            <a:r>
              <a:rPr lang="en-US" dirty="0"/>
              <a:t>-installer/files/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r>
              <a:rPr lang="en-US" dirty="0"/>
              <a:t> </a:t>
            </a:r>
            <a:r>
              <a:rPr lang="en-US" dirty="0" smtClean="0"/>
              <a:t>Installing </a:t>
            </a:r>
            <a:r>
              <a:rPr lang="en-US" dirty="0" err="1" smtClean="0"/>
              <a:t>Git</a:t>
            </a:r>
            <a:r>
              <a:rPr lang="en-US" dirty="0" smtClean="0"/>
              <a:t> – Windows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https://git-for-windows.github.io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mobaxterm.mobatek.net/plugins.html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785"/>
            <a:ext cx="10515600" cy="455917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config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installation</a:t>
            </a:r>
          </a:p>
          <a:p>
            <a:pPr lvl="1"/>
            <a:r>
              <a:rPr lang="en-US" dirty="0" smtClean="0"/>
              <a:t>Allows you to tell </a:t>
            </a:r>
            <a:r>
              <a:rPr lang="en-US" dirty="0"/>
              <a:t>who made a certain </a:t>
            </a:r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--global </a:t>
            </a:r>
            <a:r>
              <a:rPr lang="en-US" dirty="0" err="1" smtClean="0"/>
              <a:t>user.name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define author</a:t>
            </a:r>
          </a:p>
          <a:p>
            <a:pPr lvl="2"/>
            <a:r>
              <a:rPr lang="en-US" dirty="0"/>
              <a:t>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author’s email</a:t>
            </a:r>
            <a:endParaRPr lang="en-US" dirty="0" smtClean="0"/>
          </a:p>
          <a:p>
            <a:pPr lvl="2"/>
            <a:r>
              <a:rPr lang="en-US" dirty="0" smtClean="0"/>
              <a:t>--</a:t>
            </a:r>
            <a:r>
              <a:rPr lang="en-US" dirty="0"/>
              <a:t>global </a:t>
            </a:r>
            <a:r>
              <a:rPr lang="en-US" dirty="0" smtClean="0"/>
              <a:t>–edit </a:t>
            </a:r>
            <a:r>
              <a:rPr lang="en-US" dirty="0" smtClean="0">
                <a:sym typeface="Wingdings"/>
              </a:rPr>
              <a:t> open configuration file</a:t>
            </a:r>
          </a:p>
          <a:p>
            <a:pPr lvl="1"/>
            <a:r>
              <a:rPr lang="en-US" dirty="0" smtClean="0"/>
              <a:t>Configuration stored as plain text file</a:t>
            </a:r>
          </a:p>
          <a:p>
            <a:pPr lvl="1"/>
            <a:endParaRPr lang="en-US" dirty="0"/>
          </a:p>
          <a:p>
            <a:r>
              <a:rPr lang="en-US" dirty="0" smtClean="0"/>
              <a:t>In your Terminal, Type: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</a:t>
            </a:r>
            <a:r>
              <a:rPr lang="en-US" dirty="0" smtClean="0"/>
              <a:t>“Your Name”</a:t>
            </a:r>
            <a:endParaRPr lang="en-US" dirty="0"/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/>
              <a:t>"</a:t>
            </a:r>
            <a:r>
              <a:rPr lang="en-US" dirty="0" err="1" smtClean="0"/>
              <a:t>your_email@emaillocation.com</a:t>
            </a:r>
            <a:r>
              <a:rPr lang="en-US" dirty="0"/>
              <a:t>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 </a:t>
            </a:r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init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smtClean="0"/>
              <a:t>Creates a new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convert an existing, </a:t>
            </a:r>
            <a:r>
              <a:rPr lang="en-US" dirty="0" err="1"/>
              <a:t>unversioned</a:t>
            </a:r>
            <a:r>
              <a:rPr lang="en-US" dirty="0"/>
              <a:t> project to a </a:t>
            </a:r>
            <a:r>
              <a:rPr lang="en-US" dirty="0" err="1"/>
              <a:t>Git</a:t>
            </a:r>
            <a:r>
              <a:rPr lang="en-US" dirty="0"/>
              <a:t> repository </a:t>
            </a:r>
            <a:endParaRPr lang="en-US" dirty="0" smtClean="0"/>
          </a:p>
          <a:p>
            <a:pPr lvl="2"/>
            <a:r>
              <a:rPr lang="en-US" dirty="0" smtClean="0"/>
              <a:t>Initialize </a:t>
            </a:r>
            <a:r>
              <a:rPr lang="en-US" dirty="0"/>
              <a:t>a new empty </a:t>
            </a:r>
            <a:r>
              <a:rPr lang="en-US" dirty="0" smtClean="0"/>
              <a:t>repository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Have to run this command FIRST</a:t>
            </a:r>
          </a:p>
          <a:p>
            <a:pPr lvl="2"/>
            <a:r>
              <a:rPr lang="en-US" dirty="0" smtClean="0"/>
              <a:t>Other </a:t>
            </a:r>
            <a:r>
              <a:rPr lang="en-US" dirty="0" err="1" smtClean="0"/>
              <a:t>Git</a:t>
            </a:r>
            <a:r>
              <a:rPr lang="en-US" dirty="0" smtClean="0"/>
              <a:t> commands </a:t>
            </a:r>
            <a:r>
              <a:rPr lang="en-US" b="1" i="1" u="sng" dirty="0" smtClean="0"/>
              <a:t>do not</a:t>
            </a:r>
            <a:r>
              <a:rPr lang="en-US" dirty="0" smtClean="0"/>
              <a:t> work outside of a initialized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/>
              <a:t>subdirectory</a:t>
            </a:r>
            <a:r>
              <a:rPr lang="en-US" dirty="0"/>
              <a:t>	</a:t>
            </a:r>
            <a:endParaRPr lang="en-US" dirty="0" smtClean="0"/>
          </a:p>
          <a:p>
            <a:pPr lvl="2"/>
            <a:r>
              <a:rPr lang="en-US" dirty="0" smtClean="0"/>
              <a:t>Contains the meta-data for repository</a:t>
            </a:r>
          </a:p>
          <a:p>
            <a:pPr lvl="2"/>
            <a:r>
              <a:rPr lang="en-US" dirty="0" smtClean="0"/>
              <a:t>This is a hidden directory!</a:t>
            </a:r>
          </a:p>
          <a:p>
            <a:pPr lvl="2"/>
            <a:r>
              <a:rPr lang="en-US" b="1" dirty="0" smtClean="0"/>
              <a:t>DO NOT EVER EVER DELETE THIS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4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70153"/>
          </a:xfrm>
        </p:spPr>
        <p:txBody>
          <a:bodyPr>
            <a:normAutofit/>
          </a:bodyPr>
          <a:lstStyle/>
          <a:p>
            <a:r>
              <a:rPr lang="en-US" dirty="0" smtClean="0"/>
              <a:t>Remote host of repositories</a:t>
            </a:r>
          </a:p>
          <a:p>
            <a:pPr lvl="1"/>
            <a:r>
              <a:rPr lang="en-US" dirty="0" smtClean="0"/>
              <a:t>GitHub :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Good, popular, widely used</a:t>
            </a:r>
          </a:p>
          <a:p>
            <a:pPr lvl="2"/>
            <a:r>
              <a:rPr lang="en-US" dirty="0" smtClean="0"/>
              <a:t>Unlimited Collaborators, no private repositories</a:t>
            </a:r>
          </a:p>
          <a:p>
            <a:pPr lvl="2"/>
            <a:r>
              <a:rPr lang="en-US" dirty="0" smtClean="0"/>
              <a:t>Everything is public unless paid for to be private</a:t>
            </a:r>
          </a:p>
          <a:p>
            <a:pPr lvl="3"/>
            <a:r>
              <a:rPr lang="en-US" dirty="0" smtClean="0"/>
              <a:t>This is bad if you are developing code and want it to remain private until publication/release</a:t>
            </a:r>
          </a:p>
          <a:p>
            <a:pPr lvl="2"/>
            <a:r>
              <a:rPr lang="en-US" dirty="0" smtClean="0"/>
              <a:t>If you are looking for a job, put code onto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Bitbucket</a:t>
            </a:r>
            <a:r>
              <a:rPr lang="en-US" dirty="0" smtClean="0"/>
              <a:t> 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bitbucket.org/product</a:t>
            </a:r>
            <a:endParaRPr lang="en-US" dirty="0" smtClean="0"/>
          </a:p>
          <a:p>
            <a:pPr lvl="2"/>
            <a:r>
              <a:rPr lang="en-US" dirty="0" smtClean="0"/>
              <a:t>Cardiff University supports (pays for)</a:t>
            </a:r>
          </a:p>
          <a:p>
            <a:pPr lvl="2"/>
            <a:r>
              <a:rPr lang="en-US" dirty="0" smtClean="0"/>
              <a:t>Unlimited private repositories, limited collaborators</a:t>
            </a:r>
          </a:p>
          <a:p>
            <a:pPr lvl="3"/>
            <a:r>
              <a:rPr lang="en-US" dirty="0" smtClean="0"/>
              <a:t>Made public when you want (publication/release)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3200" dirty="0" smtClean="0"/>
              <a:t>Let’s look at </a:t>
            </a:r>
            <a:r>
              <a:rPr lang="en-US" sz="3200" dirty="0">
                <a:hlinkClick r:id="rId2"/>
              </a:rPr>
              <a:t>https://github.com/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remote repository?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Share code with others</a:t>
            </a:r>
          </a:p>
          <a:p>
            <a:pPr lvl="1"/>
            <a:r>
              <a:rPr lang="en-US" dirty="0" smtClean="0"/>
              <a:t>Makes it “public” and available to anyone</a:t>
            </a:r>
          </a:p>
          <a:p>
            <a:pPr lvl="1"/>
            <a:r>
              <a:rPr lang="en-US" dirty="0" smtClean="0"/>
              <a:t>Easy way to release code for analysis, program, etc.</a:t>
            </a:r>
          </a:p>
          <a:p>
            <a:r>
              <a:rPr lang="en-US" dirty="0" smtClean="0"/>
              <a:t>Collaborate with others and build code/project together</a:t>
            </a:r>
          </a:p>
          <a:p>
            <a:pPr lvl="1"/>
            <a:r>
              <a:rPr lang="en-US" dirty="0" smtClean="0"/>
              <a:t>Can contribute/add to open source projects</a:t>
            </a:r>
          </a:p>
          <a:p>
            <a:pPr lvl="1"/>
            <a:r>
              <a:rPr lang="en-US" dirty="0" smtClean="0"/>
              <a:t>Can ask individuals if you can add to their code base</a:t>
            </a:r>
          </a:p>
          <a:p>
            <a:r>
              <a:rPr lang="en-US" dirty="0" smtClean="0"/>
              <a:t>Download and use other people’s code</a:t>
            </a:r>
          </a:p>
          <a:p>
            <a:pPr lvl="1"/>
            <a:r>
              <a:rPr lang="en-US" dirty="0" smtClean="0"/>
              <a:t>Done via cloning</a:t>
            </a:r>
          </a:p>
          <a:p>
            <a:pPr lvl="1"/>
            <a:endParaRPr lang="en-US" dirty="0"/>
          </a:p>
          <a:p>
            <a:r>
              <a:rPr lang="en-US" dirty="0" smtClean="0"/>
              <a:t>Good for building a portfolio and getting employers/recruiters interested in you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importance of version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how to initialize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how to save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how and why to use a remote repository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Bitbucket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bitbucket.org</a:t>
            </a:r>
            <a:r>
              <a:rPr lang="en-US" dirty="0"/>
              <a:t>/account/</a:t>
            </a:r>
            <a:r>
              <a:rPr lang="en-US" dirty="0" err="1"/>
              <a:t>signin</a:t>
            </a:r>
            <a:r>
              <a:rPr lang="en-US" dirty="0"/>
              <a:t>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6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repository through </a:t>
            </a:r>
            <a:r>
              <a:rPr lang="en-US" dirty="0" err="1"/>
              <a:t>bitbucket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repositories have a </a:t>
            </a:r>
            <a:r>
              <a:rPr lang="en-US" dirty="0" err="1" smtClean="0"/>
              <a:t>README.md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.md is a markdown file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Helps people to understand the project is, how to use the code, installation, etc.</a:t>
            </a:r>
          </a:p>
          <a:p>
            <a:endParaRPr lang="en-US" dirty="0"/>
          </a:p>
          <a:p>
            <a:r>
              <a:rPr lang="en-US" dirty="0" smtClean="0"/>
              <a:t>READMEs are helpful to everyone including yourself</a:t>
            </a:r>
          </a:p>
          <a:p>
            <a:pPr lvl="1"/>
            <a:r>
              <a:rPr lang="en-US" dirty="0" smtClean="0"/>
              <a:t>If you spend sometime away from code/project, a README is informative to bring you back up to speed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changes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0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</a:p>
          <a:p>
            <a:pPr lvl="1"/>
            <a:r>
              <a:rPr lang="en-US" dirty="0" smtClean="0"/>
              <a:t>Adds a change in the working directory to the staging area</a:t>
            </a:r>
          </a:p>
          <a:p>
            <a:pPr lvl="2"/>
            <a:r>
              <a:rPr lang="en-US" dirty="0" smtClean="0"/>
              <a:t>Record versions of a project into the repository’s history </a:t>
            </a:r>
          </a:p>
          <a:p>
            <a:pPr lvl="2"/>
            <a:r>
              <a:rPr lang="en-US" dirty="0" smtClean="0"/>
              <a:t>Needs </a:t>
            </a:r>
            <a:r>
              <a:rPr lang="en-US" dirty="0"/>
              <a:t>to be called every time </a:t>
            </a:r>
            <a:r>
              <a:rPr lang="en-US" dirty="0" smtClean="0"/>
              <a:t>a file is altered </a:t>
            </a:r>
          </a:p>
          <a:p>
            <a:pPr lvl="1"/>
            <a:r>
              <a:rPr lang="en-US" dirty="0" smtClean="0"/>
              <a:t>Doesn't affect </a:t>
            </a:r>
            <a:r>
              <a:rPr lang="en-US" dirty="0"/>
              <a:t>the repository in any significant </a:t>
            </a:r>
            <a:r>
              <a:rPr lang="en-US" dirty="0" smtClean="0"/>
              <a:t>way</a:t>
            </a:r>
          </a:p>
          <a:p>
            <a:pPr lvl="2"/>
            <a:r>
              <a:rPr lang="en-US" dirty="0" smtClean="0"/>
              <a:t>Changes </a:t>
            </a:r>
            <a:r>
              <a:rPr lang="en-US" dirty="0"/>
              <a:t>are not actually recorded </a:t>
            </a:r>
            <a:r>
              <a:rPr lang="en-US" dirty="0" smtClean="0"/>
              <a:t>until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</a:t>
            </a:r>
            <a:r>
              <a:rPr lang="en-US" dirty="0" smtClean="0"/>
              <a:t>is run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filename </a:t>
            </a:r>
            <a:r>
              <a:rPr lang="en-US" dirty="0" smtClean="0">
                <a:sym typeface="Wingdings"/>
              </a:rPr>
              <a:t> add a file to be committed 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directory </a:t>
            </a:r>
            <a:r>
              <a:rPr lang="en-US" dirty="0" smtClean="0">
                <a:sym typeface="Wingdings"/>
              </a:rPr>
              <a:t> add a directory to be committed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between working copy and project history</a:t>
            </a:r>
          </a:p>
          <a:p>
            <a:endParaRPr lang="en-US" dirty="0" smtClean="0"/>
          </a:p>
          <a:p>
            <a:r>
              <a:rPr lang="en-US" dirty="0" smtClean="0"/>
              <a:t>Group related changes</a:t>
            </a:r>
          </a:p>
          <a:p>
            <a:pPr lvl="1"/>
            <a:r>
              <a:rPr lang="en-US" dirty="0" smtClean="0"/>
              <a:t>Every change is not individually saved</a:t>
            </a:r>
          </a:p>
          <a:p>
            <a:pPr lvl="1"/>
            <a:r>
              <a:rPr lang="en-US" dirty="0" smtClean="0"/>
              <a:t>Lots of files/directories/changes can be added (via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  <a:r>
              <a:rPr lang="en-US" dirty="0" smtClean="0"/>
              <a:t>) into one group change</a:t>
            </a:r>
          </a:p>
          <a:p>
            <a:pPr lvl="1"/>
            <a:endParaRPr lang="en-US" dirty="0" smtClean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add</a:t>
            </a:r>
            <a:r>
              <a:rPr lang="en-US" dirty="0"/>
              <a:t> specifies what will go in a </a:t>
            </a:r>
            <a:r>
              <a:rPr lang="en-US" dirty="0" smtClean="0"/>
              <a:t>snapshot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commit</a:t>
            </a:r>
            <a:r>
              <a:rPr lang="en-US" dirty="0"/>
              <a:t>  actually takes the snapshot, and makes a permanent record of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5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changes –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</a:t>
            </a:r>
          </a:p>
          <a:p>
            <a:pPr lvl="1"/>
            <a:r>
              <a:rPr lang="en-US" dirty="0" smtClean="0"/>
              <a:t>Commits the changes to the project history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-m : add a message to the commit (if not included </a:t>
            </a:r>
            <a:r>
              <a:rPr lang="en-US" dirty="0" err="1" smtClean="0"/>
              <a:t>Git</a:t>
            </a:r>
            <a:r>
              <a:rPr lang="en-US" dirty="0" smtClean="0"/>
              <a:t> opens a text editor)</a:t>
            </a:r>
          </a:p>
          <a:p>
            <a:pPr lvl="2"/>
            <a:r>
              <a:rPr lang="en-US" dirty="0" smtClean="0"/>
              <a:t>-a : only commit the modifications in files/directories add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</a:p>
          <a:p>
            <a:pPr lvl="1"/>
            <a:endParaRPr lang="en-US" b="1" i="1" u="sng" dirty="0" smtClean="0"/>
          </a:p>
          <a:p>
            <a:pPr lvl="1"/>
            <a:r>
              <a:rPr lang="en-US" b="1" i="1" u="sng" dirty="0" smtClean="0"/>
              <a:t>Does not</a:t>
            </a:r>
            <a:r>
              <a:rPr lang="en-US" i="1" dirty="0" smtClean="0"/>
              <a:t> </a:t>
            </a:r>
            <a:r>
              <a:rPr lang="en-US" dirty="0" smtClean="0"/>
              <a:t>change the central repository</a:t>
            </a:r>
          </a:p>
          <a:p>
            <a:pPr lvl="2"/>
            <a:r>
              <a:rPr lang="en-US" dirty="0" smtClean="0"/>
              <a:t>This makes changes to your working copy only</a:t>
            </a:r>
          </a:p>
          <a:p>
            <a:pPr lvl="2"/>
            <a:r>
              <a:rPr lang="en-US" dirty="0" smtClean="0"/>
              <a:t>Accumulate </a:t>
            </a:r>
            <a:r>
              <a:rPr lang="en-US" dirty="0"/>
              <a:t>commits in </a:t>
            </a:r>
            <a:r>
              <a:rPr lang="en-US" dirty="0" smtClean="0"/>
              <a:t>your local repository</a:t>
            </a:r>
          </a:p>
          <a:p>
            <a:pPr lvl="2"/>
            <a:r>
              <a:rPr lang="en-US" dirty="0" smtClean="0"/>
              <a:t>Work </a:t>
            </a:r>
            <a:r>
              <a:rPr lang="en-US" dirty="0"/>
              <a:t>in an isolated </a:t>
            </a:r>
            <a:r>
              <a:rPr lang="en-US" dirty="0" smtClean="0"/>
              <a:t>environment </a:t>
            </a:r>
            <a:r>
              <a:rPr lang="en-US" dirty="0"/>
              <a:t>deferring integration until </a:t>
            </a:r>
            <a:r>
              <a:rPr lang="en-US" dirty="0" smtClean="0"/>
              <a:t>a </a:t>
            </a:r>
            <a:r>
              <a:rPr lang="en-US" dirty="0"/>
              <a:t>convenient break </a:t>
            </a:r>
            <a:r>
              <a:rPr lang="en-US" dirty="0" smtClean="0"/>
              <a:t>point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tores </a:t>
            </a:r>
            <a:r>
              <a:rPr lang="en-US" dirty="0"/>
              <a:t>the </a:t>
            </a:r>
            <a:r>
              <a:rPr lang="en-US" dirty="0" smtClean="0"/>
              <a:t>diff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things that change </a:t>
            </a:r>
            <a:r>
              <a:rPr lang="en-US" dirty="0"/>
              <a:t>between commits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The seven rules of a great </a:t>
            </a:r>
            <a:r>
              <a:rPr lang="en-US" sz="4000" b="1" dirty="0" err="1"/>
              <a:t>Git</a:t>
            </a:r>
            <a:r>
              <a:rPr lang="en-US" sz="4000" b="1" dirty="0"/>
              <a:t> commit </a:t>
            </a:r>
            <a:r>
              <a:rPr lang="en-US" sz="4000" b="1" dirty="0" smtClean="0"/>
              <a:t>message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Separate subject from body with a blank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the subject line to 50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Capitalize the subject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end the subject line with a period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imperative mood in the subject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Wrap the body at 72 characters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body to explain what and why vs. how</a:t>
            </a:r>
          </a:p>
          <a:p>
            <a:endParaRPr lang="en-US" dirty="0" smtClean="0"/>
          </a:p>
          <a:p>
            <a:r>
              <a:rPr lang="en-US" dirty="0" smtClean="0"/>
              <a:t>Taken from </a:t>
            </a:r>
            <a:r>
              <a:rPr lang="en-US" dirty="0">
                <a:hlinkClick r:id="rId2"/>
              </a:rPr>
              <a:t>https://chris.beams.io/posts/git-commit/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changes and save them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 </a:t>
            </a:r>
            <a:r>
              <a:rPr lang="en-US" dirty="0" smtClean="0"/>
              <a:t>&amp;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29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90464" y="1507787"/>
            <a:ext cx="10486617" cy="4503907"/>
            <a:chOff x="690464" y="1507787"/>
            <a:chExt cx="10486617" cy="4503907"/>
          </a:xfrm>
        </p:grpSpPr>
        <p:sp>
          <p:nvSpPr>
            <p:cNvPr id="8" name="Rounded Rectangle 7"/>
            <p:cNvSpPr/>
            <p:nvPr/>
          </p:nvSpPr>
          <p:spPr>
            <a:xfrm>
              <a:off x="3336587" y="1507787"/>
              <a:ext cx="7840494" cy="4503907"/>
            </a:xfrm>
            <a:prstGeom prst="roundRect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0464" y="1950097"/>
              <a:ext cx="2062065" cy="31393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Words are written to a text file. There are other lines of text as well written down. </a:t>
              </a:r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Numerous sentences appear one after another. </a:t>
              </a:r>
              <a:r>
                <a:rPr lang="en-US" dirty="0" smtClean="0"/>
                <a:t>They don’t have a point. Instead they are only there to have an example.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819947" y="2946122"/>
              <a:ext cx="1516442" cy="1156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g</a:t>
              </a:r>
              <a:r>
                <a:rPr lang="en-US" smtClean="0"/>
                <a:t>it</a:t>
              </a:r>
              <a:r>
                <a:rPr lang="en-US" dirty="0" smtClean="0"/>
                <a:t> 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1761975"/>
              <a:ext cx="54474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.</a:t>
              </a:r>
              <a:r>
                <a:rPr lang="en-US" dirty="0" err="1" smtClean="0"/>
                <a:t>git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7560" y="268804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74834" y="1541666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36558" y="3297193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26254" y="4454636"/>
              <a:ext cx="137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Staging Area</a:t>
              </a:r>
              <a:endParaRPr lang="en-US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6491888" y="2946122"/>
              <a:ext cx="1727983" cy="11569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</a:t>
              </a:r>
              <a:r>
                <a:rPr lang="en-US" dirty="0" err="1" smtClean="0"/>
                <a:t>it</a:t>
              </a:r>
              <a:r>
                <a:rPr lang="en-US" dirty="0" smtClean="0"/>
                <a:t> commit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8819464" y="203809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822996" y="2335668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848614" y="2688042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848614" y="3036595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877762" y="3391513"/>
              <a:ext cx="1673157" cy="1663430"/>
            </a:xfrm>
            <a:prstGeom prst="ellips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239261" y="4042532"/>
              <a:ext cx="893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file1.txt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096230" y="5194102"/>
              <a:ext cx="1236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Repository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20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0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status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the status of all files/directories in the repository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Status:</a:t>
            </a:r>
          </a:p>
          <a:p>
            <a:pPr lvl="1"/>
            <a:r>
              <a:rPr lang="en-US" dirty="0"/>
              <a:t>Changes to be committed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not staged for commit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Untracked files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Untracked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Recently added files not yet committed</a:t>
            </a:r>
          </a:p>
          <a:p>
            <a:pPr lvl="1"/>
            <a:r>
              <a:rPr lang="en-US" dirty="0" smtClean="0"/>
              <a:t>Compiled binaries being ignored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47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status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repository’s </a:t>
            </a:r>
            <a:r>
              <a:rPr lang="en-US" dirty="0"/>
              <a:t>history </a:t>
            </a:r>
            <a:r>
              <a:rPr lang="en-US" dirty="0" smtClean="0"/>
              <a:t>is kept as a </a:t>
            </a:r>
            <a:r>
              <a:rPr lang="en-US" dirty="0"/>
              <a:t>series of </a:t>
            </a:r>
            <a:r>
              <a:rPr lang="en-US" u="sng" dirty="0" smtClean="0"/>
              <a:t>commits</a:t>
            </a:r>
          </a:p>
          <a:p>
            <a:endParaRPr lang="en-US" u="sng" dirty="0" smtClean="0"/>
          </a:p>
          <a:p>
            <a:r>
              <a:rPr lang="en-US" dirty="0"/>
              <a:t>Each commit contains </a:t>
            </a:r>
            <a:r>
              <a:rPr lang="en-US" dirty="0" smtClean="0"/>
              <a:t>all changes from </a:t>
            </a:r>
            <a:r>
              <a:rPr lang="en-US" dirty="0"/>
              <a:t>the previous </a:t>
            </a:r>
            <a:r>
              <a:rPr lang="en-US" dirty="0" smtClean="0"/>
              <a:t>commit</a:t>
            </a:r>
          </a:p>
          <a:p>
            <a:endParaRPr lang="en-US" dirty="0" smtClean="0"/>
          </a:p>
          <a:p>
            <a:r>
              <a:rPr lang="en-US" dirty="0" smtClean="0"/>
              <a:t>Commits </a:t>
            </a:r>
            <a:r>
              <a:rPr lang="en-US" dirty="0"/>
              <a:t>are separate from the working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Snapshots </a:t>
            </a:r>
            <a:r>
              <a:rPr lang="en-US" dirty="0"/>
              <a:t>of all </a:t>
            </a:r>
            <a:r>
              <a:rPr lang="en-US" dirty="0" smtClean="0"/>
              <a:t>working directory files </a:t>
            </a:r>
            <a:r>
              <a:rPr lang="en-US" dirty="0"/>
              <a:t>at specific points in </a:t>
            </a:r>
            <a:r>
              <a:rPr lang="en-US" dirty="0" smtClean="0"/>
              <a:t>time</a:t>
            </a:r>
          </a:p>
          <a:p>
            <a:pPr lvl="1"/>
            <a:endParaRPr lang="en-US" dirty="0"/>
          </a:p>
          <a:p>
            <a:r>
              <a:rPr lang="en-US" dirty="0" smtClean="0"/>
              <a:t>Stores all commits ever made to the repository </a:t>
            </a:r>
          </a:p>
          <a:p>
            <a:pPr lvl="1"/>
            <a:r>
              <a:rPr lang="en-US" dirty="0" smtClean="0"/>
              <a:t>Can revert </a:t>
            </a:r>
            <a:r>
              <a:rPr lang="en-US" dirty="0"/>
              <a:t>back to a previous </a:t>
            </a:r>
            <a:r>
              <a:rPr lang="en-US" dirty="0" smtClean="0"/>
              <a:t>version if desired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38"/>
          <a:stretch/>
        </p:blipFill>
        <p:spPr>
          <a:xfrm>
            <a:off x="5483897" y="583082"/>
            <a:ext cx="4953977" cy="8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0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log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825625"/>
            <a:ext cx="6884375" cy="4351338"/>
          </a:xfrm>
        </p:spPr>
        <p:txBody>
          <a:bodyPr>
            <a:normAutofit/>
          </a:bodyPr>
          <a:lstStyle/>
          <a:p>
            <a:r>
              <a:rPr lang="en-US" dirty="0"/>
              <a:t>Show commit logs</a:t>
            </a:r>
            <a:endParaRPr lang="en-US" dirty="0" smtClean="0"/>
          </a:p>
          <a:p>
            <a:pPr lvl="1"/>
            <a:r>
              <a:rPr lang="en-US" dirty="0" smtClean="0"/>
              <a:t>Displays history of commits</a:t>
            </a:r>
          </a:p>
          <a:p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of all of the commits to the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Sorted by descending order from </a:t>
            </a:r>
            <a:r>
              <a:rPr lang="en-US" dirty="0"/>
              <a:t>creation date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40-character string </a:t>
            </a:r>
            <a:r>
              <a:rPr lang="en-US" dirty="0" smtClean="0"/>
              <a:t>is </a:t>
            </a:r>
            <a:r>
              <a:rPr lang="en-US" dirty="0"/>
              <a:t>an SHA-1 </a:t>
            </a:r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Ensures integrity of the commit</a:t>
            </a:r>
          </a:p>
          <a:p>
            <a:pPr lvl="1"/>
            <a:r>
              <a:rPr lang="en-US" dirty="0" smtClean="0"/>
              <a:t>Unique ID for the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88" y="2184293"/>
            <a:ext cx="4953977" cy="18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5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Inspect the commit history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4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commit history to revert back to earlier version of code</a:t>
            </a:r>
          </a:p>
          <a:p>
            <a:pPr lvl="1"/>
            <a:r>
              <a:rPr lang="en-US" dirty="0" smtClean="0"/>
              <a:t>Changed the code and introduced a bug, stop functionality, or decide a new feature was not great</a:t>
            </a:r>
          </a:p>
          <a:p>
            <a:pPr lvl="1"/>
            <a:endParaRPr lang="en-US" dirty="0"/>
          </a:p>
          <a:p>
            <a:r>
              <a:rPr lang="en-US" dirty="0" smtClean="0"/>
              <a:t>Commit </a:t>
            </a:r>
            <a:r>
              <a:rPr lang="en-US" dirty="0"/>
              <a:t>hashes are </a:t>
            </a:r>
            <a:r>
              <a:rPr lang="en-US" dirty="0" smtClean="0"/>
              <a:t>permanent</a:t>
            </a:r>
          </a:p>
          <a:p>
            <a:pPr lvl="1"/>
            <a:r>
              <a:rPr lang="en-US" dirty="0" smtClean="0"/>
              <a:t>They are preserved and included in </a:t>
            </a:r>
            <a:r>
              <a:rPr lang="en-US" dirty="0"/>
              <a:t>transfers between </a:t>
            </a:r>
            <a:r>
              <a:rPr lang="en-US" dirty="0" smtClean="0"/>
              <a:t>your local repository </a:t>
            </a:r>
            <a:r>
              <a:rPr lang="en-US" dirty="0"/>
              <a:t>and the remote repository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21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checkout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checkout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/>
              <a:t>a commit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makes </a:t>
            </a:r>
            <a:r>
              <a:rPr lang="en-US" dirty="0"/>
              <a:t>the entire working directory match that </a:t>
            </a:r>
            <a:r>
              <a:rPr lang="en-US" dirty="0" smtClean="0"/>
              <a:t>commit</a:t>
            </a:r>
            <a:endParaRPr lang="en-US" dirty="0"/>
          </a:p>
          <a:p>
            <a:pPr lvl="2"/>
            <a:r>
              <a:rPr lang="en-US" dirty="0" smtClean="0"/>
              <a:t>View an older version of the project</a:t>
            </a:r>
            <a:r>
              <a:rPr lang="en-US" dirty="0"/>
              <a:t> </a:t>
            </a:r>
            <a:r>
              <a:rPr lang="en-US" b="1" i="1" u="sng" dirty="0" smtClean="0"/>
              <a:t>without</a:t>
            </a:r>
            <a:r>
              <a:rPr lang="en-US" dirty="0" smtClean="0"/>
              <a:t> altering the current state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ead-only operation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Checkout </a:t>
            </a:r>
            <a:r>
              <a:rPr lang="en-US" dirty="0"/>
              <a:t>a 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see </a:t>
            </a:r>
            <a:r>
              <a:rPr lang="en-US" dirty="0"/>
              <a:t>an old version of that particular </a:t>
            </a:r>
            <a:r>
              <a:rPr lang="en-US" dirty="0" smtClean="0"/>
              <a:t>file</a:t>
            </a:r>
          </a:p>
          <a:p>
            <a:pPr lvl="2"/>
            <a:r>
              <a:rPr lang="en-US" b="1" i="1" u="sng" dirty="0" smtClean="0"/>
              <a:t>Without </a:t>
            </a:r>
            <a:r>
              <a:rPr lang="en-US" dirty="0" smtClean="0"/>
              <a:t>changing the rest of the working directory</a:t>
            </a:r>
          </a:p>
          <a:p>
            <a:pPr lvl="2"/>
            <a:r>
              <a:rPr lang="en-US" b="1" u="sng" dirty="0" smtClean="0"/>
              <a:t>DOES</a:t>
            </a:r>
            <a:r>
              <a:rPr lang="en-US" dirty="0"/>
              <a:t> affect the current state </a:t>
            </a:r>
            <a:endParaRPr lang="en-US" dirty="0" smtClean="0"/>
          </a:p>
          <a:p>
            <a:pPr lvl="3"/>
            <a:r>
              <a:rPr lang="en-US" dirty="0" smtClean="0"/>
              <a:t>Older version of the file will be a </a:t>
            </a:r>
            <a:r>
              <a:rPr lang="en-US" dirty="0"/>
              <a:t>“Change to be </a:t>
            </a:r>
            <a:r>
              <a:rPr lang="en-US" dirty="0" smtClean="0"/>
              <a:t>committed” </a:t>
            </a:r>
          </a:p>
          <a:p>
            <a:pPr lvl="4"/>
            <a:r>
              <a:rPr lang="en-US" dirty="0" smtClean="0"/>
              <a:t>Gives opportunity </a:t>
            </a:r>
            <a:r>
              <a:rPr lang="en-US" dirty="0"/>
              <a:t>to revert back to the previous version of the </a:t>
            </a:r>
            <a:r>
              <a:rPr lang="en-US" dirty="0" smtClean="0"/>
              <a:t>file</a:t>
            </a:r>
          </a:p>
          <a:p>
            <a:pPr lvl="4"/>
            <a:endParaRPr lang="en-US" dirty="0"/>
          </a:p>
          <a:p>
            <a:pPr lvl="1"/>
            <a:r>
              <a:rPr lang="en-US" dirty="0" smtClean="0"/>
              <a:t>Easy </a:t>
            </a:r>
            <a:r>
              <a:rPr lang="en-US" dirty="0"/>
              <a:t>way to </a:t>
            </a:r>
            <a:r>
              <a:rPr lang="en-US" dirty="0" smtClean="0"/>
              <a:t>examine any saved snapshot</a:t>
            </a:r>
            <a:endParaRPr lang="en-US" b="1" i="1" u="sn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 an old commit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7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Changes –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revert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revert</a:t>
            </a:r>
          </a:p>
          <a:p>
            <a:pPr lvl="1"/>
            <a:r>
              <a:rPr lang="en-US" dirty="0" smtClean="0"/>
              <a:t>Undoes </a:t>
            </a:r>
            <a:r>
              <a:rPr lang="en-US" dirty="0"/>
              <a:t>a committed </a:t>
            </a:r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Appends old commit in front of current commit</a:t>
            </a:r>
          </a:p>
          <a:p>
            <a:pPr lvl="2"/>
            <a:r>
              <a:rPr lang="en-US" dirty="0" smtClean="0"/>
              <a:t>Avoids losing any history</a:t>
            </a:r>
          </a:p>
          <a:p>
            <a:pPr lvl="2"/>
            <a:r>
              <a:rPr lang="en-US" dirty="0" smtClean="0"/>
              <a:t>Safe way to undo changes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Only done to remove an entire commit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not </a:t>
            </a:r>
            <a:r>
              <a:rPr lang="en-US" i="1" dirty="0" smtClean="0"/>
              <a:t>revert</a:t>
            </a:r>
            <a:r>
              <a:rPr lang="en-US" dirty="0" smtClean="0"/>
              <a:t> </a:t>
            </a:r>
            <a:r>
              <a:rPr lang="en-US" dirty="0"/>
              <a:t>back to the previous state of a project by removing all subsequent </a:t>
            </a:r>
            <a:r>
              <a:rPr lang="en-US" dirty="0" smtClean="0"/>
              <a:t>commits</a:t>
            </a:r>
          </a:p>
          <a:p>
            <a:pPr lvl="2"/>
            <a:r>
              <a:rPr lang="en-US" dirty="0"/>
              <a:t>subsequent </a:t>
            </a:r>
            <a:r>
              <a:rPr lang="en-US" dirty="0" smtClean="0"/>
              <a:t>commits</a:t>
            </a:r>
            <a:r>
              <a:rPr lang="en-US" dirty="0"/>
              <a:t> </a:t>
            </a:r>
            <a:r>
              <a:rPr lang="en-US" dirty="0" smtClean="0"/>
              <a:t>are kept in the history 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39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220807" y="2212975"/>
            <a:ext cx="2998177" cy="507511"/>
            <a:chOff x="1899138" y="5101981"/>
            <a:chExt cx="2998177" cy="507511"/>
          </a:xfrm>
        </p:grpSpPr>
        <p:sp>
          <p:nvSpPr>
            <p:cNvPr id="6" name="Oval 5"/>
            <p:cNvSpPr/>
            <p:nvPr/>
          </p:nvSpPr>
          <p:spPr>
            <a:xfrm>
              <a:off x="1899138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10961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22784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34607" y="5108331"/>
              <a:ext cx="562708" cy="50116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6" idx="6"/>
              <a:endCxn id="7" idx="2"/>
            </p:cNvCxnSpPr>
            <p:nvPr/>
          </p:nvCxnSpPr>
          <p:spPr>
            <a:xfrm>
              <a:off x="2461846" y="5358912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73669" y="5358911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085492" y="5358911"/>
              <a:ext cx="2491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7" idx="0"/>
              <a:endCxn id="9" idx="0"/>
            </p:cNvCxnSpPr>
            <p:nvPr/>
          </p:nvCxnSpPr>
          <p:spPr>
            <a:xfrm rot="5400000" flipH="1" flipV="1">
              <a:off x="3804138" y="4296508"/>
              <a:ext cx="12700" cy="1623646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9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 </a:t>
            </a:r>
            <a:r>
              <a:rPr lang="en-US" dirty="0"/>
              <a:t>changes to </a:t>
            </a:r>
            <a:r>
              <a:rPr lang="en-US" dirty="0" smtClean="0"/>
              <a:t>code </a:t>
            </a:r>
            <a:r>
              <a:rPr lang="en-US" dirty="0"/>
              <a:t>over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Keep </a:t>
            </a:r>
            <a:r>
              <a:rPr lang="en-US" dirty="0"/>
              <a:t>track of </a:t>
            </a:r>
            <a:r>
              <a:rPr lang="en-US" b="1" i="1" u="sng" dirty="0"/>
              <a:t>every</a:t>
            </a:r>
            <a:r>
              <a:rPr lang="en-US" dirty="0"/>
              <a:t> </a:t>
            </a:r>
            <a:r>
              <a:rPr lang="en-US" dirty="0" smtClean="0"/>
              <a:t>modification</a:t>
            </a:r>
          </a:p>
          <a:p>
            <a:r>
              <a:rPr lang="en-US" dirty="0" smtClean="0"/>
              <a:t>Great for working together on code/projects</a:t>
            </a:r>
          </a:p>
          <a:p>
            <a:pPr lvl="1"/>
            <a:r>
              <a:rPr lang="en-US" dirty="0" smtClean="0"/>
              <a:t>Each person can make changes</a:t>
            </a:r>
          </a:p>
          <a:p>
            <a:pPr lvl="1"/>
            <a:r>
              <a:rPr lang="en-US" dirty="0" smtClean="0"/>
              <a:t>Track every </a:t>
            </a:r>
            <a:r>
              <a:rPr lang="en-US" dirty="0"/>
              <a:t>individual change by each </a:t>
            </a:r>
            <a:r>
              <a:rPr lang="en-US" dirty="0" smtClean="0"/>
              <a:t>person </a:t>
            </a:r>
          </a:p>
          <a:p>
            <a:pPr lvl="1"/>
            <a:r>
              <a:rPr lang="en-US" dirty="0" smtClean="0"/>
              <a:t>Helps prevent </a:t>
            </a:r>
            <a:r>
              <a:rPr lang="en-US" dirty="0"/>
              <a:t>concurrent work from </a:t>
            </a:r>
            <a:r>
              <a:rPr lang="en-US" dirty="0" smtClean="0"/>
              <a:t>conflicting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Essential </a:t>
            </a:r>
            <a:r>
              <a:rPr lang="en-US" dirty="0"/>
              <a:t>part of the every-day of the modern software team's professional </a:t>
            </a:r>
            <a:r>
              <a:rPr lang="en-US" dirty="0" smtClean="0"/>
              <a:t>practices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035" y="241056"/>
            <a:ext cx="3284765" cy="43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43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Revert to an older commit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30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working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34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 an existing </a:t>
            </a:r>
            <a:r>
              <a:rPr lang="en-US" dirty="0" err="1" smtClean="0"/>
              <a:t>Git</a:t>
            </a:r>
            <a:r>
              <a:rPr lang="en-US" dirty="0" smtClean="0"/>
              <a:t> repository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clone</a:t>
            </a:r>
          </a:p>
          <a:p>
            <a:pPr lvl="1"/>
            <a:r>
              <a:rPr lang="en-US" dirty="0" smtClean="0"/>
              <a:t>Copies an existing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Completely </a:t>
            </a:r>
            <a:r>
              <a:rPr lang="en-US" dirty="0"/>
              <a:t>isolated </a:t>
            </a:r>
            <a:r>
              <a:rPr lang="en-US" dirty="0" smtClean="0"/>
              <a:t>from </a:t>
            </a:r>
            <a:r>
              <a:rPr lang="en-US" dirty="0"/>
              <a:t>the original </a:t>
            </a:r>
            <a:r>
              <a:rPr lang="en-US" dirty="0" smtClean="0"/>
              <a:t>repository</a:t>
            </a:r>
          </a:p>
          <a:p>
            <a:pPr lvl="2"/>
            <a:r>
              <a:rPr lang="en-US" dirty="0" smtClean="0"/>
              <a:t>Own history, manages its own files, etc.</a:t>
            </a:r>
          </a:p>
          <a:p>
            <a:pPr lvl="2"/>
            <a:r>
              <a:rPr lang="en-US" dirty="0" smtClean="0"/>
              <a:t>This is your working copy</a:t>
            </a:r>
          </a:p>
          <a:p>
            <a:pPr lvl="3"/>
            <a:r>
              <a:rPr lang="en-US" dirty="0" err="1" smtClean="0"/>
              <a:t>Git</a:t>
            </a:r>
            <a:r>
              <a:rPr lang="en-US" dirty="0" smtClean="0"/>
              <a:t> makes no distinction between your working copy and the central repository </a:t>
            </a:r>
          </a:p>
          <a:p>
            <a:pPr lvl="2"/>
            <a:r>
              <a:rPr lang="en-US" dirty="0" smtClean="0"/>
              <a:t>Local copy will change, but the remote repository will </a:t>
            </a:r>
            <a:r>
              <a:rPr lang="en-US" b="1" dirty="0" smtClean="0"/>
              <a:t>not </a:t>
            </a:r>
            <a:r>
              <a:rPr lang="en-US" dirty="0" smtClean="0"/>
              <a:t>be altered</a:t>
            </a:r>
          </a:p>
          <a:p>
            <a:pPr lvl="3"/>
            <a:r>
              <a:rPr lang="en-US" dirty="0" smtClean="0"/>
              <a:t>They are separate</a:t>
            </a:r>
          </a:p>
          <a:p>
            <a:pPr lvl="3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0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18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to a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pull </a:t>
            </a:r>
          </a:p>
          <a:p>
            <a:pPr lvl="1"/>
            <a:r>
              <a:rPr lang="en-US" dirty="0" smtClean="0"/>
              <a:t>Merge upstream changes with your local repository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remote repository has changes (commits) that your local version does not</a:t>
            </a:r>
          </a:p>
          <a:p>
            <a:pPr lvl="1"/>
            <a:r>
              <a:rPr lang="en-US" dirty="0" smtClean="0"/>
              <a:t>You </a:t>
            </a:r>
            <a:r>
              <a:rPr lang="en-US" u="sng" dirty="0" smtClean="0"/>
              <a:t>pull</a:t>
            </a:r>
            <a:r>
              <a:rPr lang="en-US" dirty="0" smtClean="0"/>
              <a:t> the new changes from the remote repository and onto your local machine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Aligns your local version with the remote repository version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smtClean="0"/>
              <a:t>--rebase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moves </a:t>
            </a:r>
            <a:r>
              <a:rPr lang="en-US" dirty="0"/>
              <a:t>your local changes onto the top of what everybody else has already </a:t>
            </a:r>
            <a:r>
              <a:rPr lang="en-US" dirty="0" smtClean="0"/>
              <a:t>contributed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3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down a newer version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remote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Courier New" charset="0"/>
                <a:cs typeface="Courier New" charset="0"/>
              </a:rPr>
              <a:t>Changes made locally only reflect the local repository</a:t>
            </a:r>
          </a:p>
          <a:p>
            <a:pPr lvl="1"/>
            <a:r>
              <a:rPr lang="en-US" dirty="0" smtClean="0">
                <a:ea typeface="Courier New" charset="0"/>
                <a:cs typeface="Courier New" charset="0"/>
              </a:rPr>
              <a:t>These </a:t>
            </a:r>
            <a:r>
              <a:rPr lang="en-US" b="1" u="sng" dirty="0" smtClean="0">
                <a:ea typeface="Courier New" charset="0"/>
                <a:cs typeface="Courier New" charset="0"/>
              </a:rPr>
              <a:t>do not</a:t>
            </a:r>
            <a:r>
              <a:rPr lang="en-US" dirty="0" smtClean="0">
                <a:ea typeface="Courier New" charset="0"/>
                <a:cs typeface="Courier New" charset="0"/>
              </a:rPr>
              <a:t> change the </a:t>
            </a:r>
            <a:r>
              <a:rPr lang="en-US" dirty="0"/>
              <a:t>remote </a:t>
            </a:r>
            <a:r>
              <a:rPr lang="en-US" dirty="0" smtClean="0">
                <a:ea typeface="Courier New" charset="0"/>
                <a:cs typeface="Courier New" charset="0"/>
              </a:rPr>
              <a:t>repository</a:t>
            </a:r>
          </a:p>
          <a:p>
            <a:pPr lvl="1"/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 smtClean="0"/>
              <a:t>Need to update the </a:t>
            </a:r>
            <a:r>
              <a:rPr lang="en-US" dirty="0"/>
              <a:t>remote repository </a:t>
            </a:r>
            <a:r>
              <a:rPr lang="en-US" dirty="0" smtClean="0"/>
              <a:t>with our local changes</a:t>
            </a:r>
          </a:p>
          <a:p>
            <a:pPr lvl="1"/>
            <a:r>
              <a:rPr lang="en-US" dirty="0" smtClean="0"/>
              <a:t>Then anyone who uses/takes the </a:t>
            </a:r>
            <a:r>
              <a:rPr lang="en-US" dirty="0"/>
              <a:t>remote repository </a:t>
            </a:r>
            <a:r>
              <a:rPr lang="en-US" dirty="0" smtClean="0"/>
              <a:t>have our changes</a:t>
            </a:r>
          </a:p>
          <a:p>
            <a:pPr lvl="1"/>
            <a:endParaRPr lang="en-US" dirty="0"/>
          </a:p>
          <a:p>
            <a:r>
              <a:rPr lang="en-US" i="1" dirty="0" smtClean="0"/>
              <a:t>Push</a:t>
            </a:r>
            <a:r>
              <a:rPr lang="en-US" dirty="0" smtClean="0"/>
              <a:t> our local changes to the </a:t>
            </a:r>
            <a:r>
              <a:rPr lang="en-US" dirty="0"/>
              <a:t>remote repository</a:t>
            </a:r>
            <a:endParaRPr lang="en-US" dirty="0" smtClean="0"/>
          </a:p>
          <a:p>
            <a:pPr lvl="1"/>
            <a:r>
              <a:rPr lang="en-US" dirty="0" smtClean="0"/>
              <a:t>Update </a:t>
            </a:r>
            <a:r>
              <a:rPr lang="en-US" dirty="0"/>
              <a:t>the remote repository </a:t>
            </a:r>
            <a:r>
              <a:rPr lang="en-US" dirty="0" smtClean="0"/>
              <a:t>with </a:t>
            </a:r>
            <a:r>
              <a:rPr lang="en-US" dirty="0"/>
              <a:t>our latest changes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9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</a:t>
            </a:r>
            <a:r>
              <a:rPr lang="en-US" dirty="0"/>
              <a:t>remote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</a:t>
            </a:r>
          </a:p>
          <a:p>
            <a:pPr lvl="1"/>
            <a:r>
              <a:rPr lang="en-US" dirty="0" smtClean="0"/>
              <a:t>Put your local changes on the </a:t>
            </a:r>
            <a:r>
              <a:rPr lang="en-US" dirty="0"/>
              <a:t>remote repository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Refuse </a:t>
            </a:r>
            <a:r>
              <a:rPr lang="en-US" dirty="0"/>
              <a:t>push requests when they result in </a:t>
            </a:r>
            <a:r>
              <a:rPr lang="en-US" dirty="0" smtClean="0"/>
              <a:t>a </a:t>
            </a:r>
            <a:r>
              <a:rPr lang="en-US" dirty="0"/>
              <a:t>non-fast-forward </a:t>
            </a:r>
            <a:r>
              <a:rPr lang="en-US" dirty="0" smtClean="0"/>
              <a:t>merge</a:t>
            </a:r>
          </a:p>
          <a:p>
            <a:pPr lvl="2"/>
            <a:r>
              <a:rPr lang="en-US" dirty="0" smtClean="0"/>
              <a:t>If the </a:t>
            </a:r>
            <a:r>
              <a:rPr lang="en-US" dirty="0"/>
              <a:t>remote repository </a:t>
            </a:r>
            <a:r>
              <a:rPr lang="en-US" dirty="0" smtClean="0"/>
              <a:t>is ahead of your local repository in some way (someone has changed a file and that is not in your local repository) </a:t>
            </a:r>
          </a:p>
          <a:p>
            <a:pPr lvl="2"/>
            <a:r>
              <a:rPr lang="en-US" dirty="0" smtClean="0"/>
              <a:t>You’ll first need to pull the </a:t>
            </a:r>
            <a:r>
              <a:rPr lang="en-US" dirty="0"/>
              <a:t>remote repository </a:t>
            </a:r>
            <a:r>
              <a:rPr lang="en-US" dirty="0" smtClean="0"/>
              <a:t>with any changes, merge it with your local one without destroying your changes, and then push your local repository to the </a:t>
            </a:r>
            <a:r>
              <a:rPr lang="en-US" dirty="0"/>
              <a:t>remote repository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specify both the name of the remote repository and the name of the </a:t>
            </a:r>
            <a:r>
              <a:rPr lang="en-US" dirty="0" smtClean="0"/>
              <a:t>branch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6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changes onto the </a:t>
            </a:r>
            <a:r>
              <a:rPr lang="en-US" dirty="0"/>
              <a:t>remote repository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1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collaborative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604"/>
            <a:ext cx="10515600" cy="479573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Update local repository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pull origin master</a:t>
            </a:r>
          </a:p>
          <a:p>
            <a:r>
              <a:rPr lang="en-US" dirty="0" smtClean="0"/>
              <a:t>Make changes and stage them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add</a:t>
            </a:r>
          </a:p>
          <a:p>
            <a:r>
              <a:rPr lang="en-US" dirty="0" smtClean="0"/>
              <a:t>Commit changes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commit –m “informative message”</a:t>
            </a:r>
          </a:p>
          <a:p>
            <a:r>
              <a:rPr lang="en-US" dirty="0" smtClean="0"/>
              <a:t>Upload changes to remote repository</a:t>
            </a:r>
          </a:p>
          <a:p>
            <a:pPr lvl="1"/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push origin master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Many </a:t>
            </a:r>
            <a:r>
              <a:rPr lang="en-US" dirty="0"/>
              <a:t>commits with </a:t>
            </a:r>
            <a:r>
              <a:rPr lang="en-US" dirty="0" smtClean="0"/>
              <a:t>small </a:t>
            </a:r>
            <a:r>
              <a:rPr lang="en-US" dirty="0"/>
              <a:t>changes </a:t>
            </a:r>
            <a:r>
              <a:rPr lang="en-US" dirty="0" smtClean="0"/>
              <a:t>is okay</a:t>
            </a:r>
          </a:p>
          <a:p>
            <a:pPr lvl="1"/>
            <a:r>
              <a:rPr lang="en-US" dirty="0" smtClean="0"/>
              <a:t>Easier </a:t>
            </a:r>
            <a:r>
              <a:rPr lang="en-US" dirty="0"/>
              <a:t>to read and </a:t>
            </a:r>
            <a:r>
              <a:rPr lang="en-US" dirty="0" smtClean="0"/>
              <a:t>review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(1)</a:t>
            </a:r>
            <a:r>
              <a:rPr lang="en-US" dirty="0"/>
              <a:t> A complete long-term change history of every </a:t>
            </a:r>
            <a:r>
              <a:rPr lang="en-US" dirty="0" smtClean="0"/>
              <a:t>file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(2) </a:t>
            </a:r>
            <a:r>
              <a:rPr lang="en-US" dirty="0"/>
              <a:t>Branching and </a:t>
            </a:r>
            <a:r>
              <a:rPr lang="en-US" dirty="0" smtClean="0"/>
              <a:t>merging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</a:t>
            </a:r>
            <a:r>
              <a:rPr lang="en-US" dirty="0"/>
              <a:t>Traceability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82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1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is INCREDIBLY useful</a:t>
            </a:r>
          </a:p>
          <a:p>
            <a:pPr lvl="1"/>
            <a:r>
              <a:rPr lang="en-US" dirty="0" smtClean="0"/>
              <a:t>Stop naming files _1, _2, _3, _final </a:t>
            </a:r>
            <a:r>
              <a:rPr lang="en-US" dirty="0" smtClean="0">
                <a:sym typeface="Wingdings"/>
              </a:rPr>
              <a:t> work smarter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Complete history tracking </a:t>
            </a:r>
          </a:p>
          <a:p>
            <a:pPr lvl="1"/>
            <a:r>
              <a:rPr lang="en-US" dirty="0" smtClean="0"/>
              <a:t>Can always revert back to earlier version if desired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Great for self-promotion!</a:t>
            </a:r>
          </a:p>
          <a:p>
            <a:endParaRPr lang="en-US" dirty="0" smtClean="0"/>
          </a:p>
          <a:p>
            <a:r>
              <a:rPr lang="en-US" b="1" i="1" u="sng" dirty="0" smtClean="0"/>
              <a:t>ONLY</a:t>
            </a:r>
            <a:r>
              <a:rPr lang="en-US" dirty="0" smtClean="0"/>
              <a:t> way to collaborative work on software/code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7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I’m a scientist not a developer!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731"/>
            <a:ext cx="10515600" cy="4644619"/>
          </a:xfrm>
        </p:spPr>
        <p:txBody>
          <a:bodyPr>
            <a:normAutofit/>
          </a:bodyPr>
          <a:lstStyle/>
          <a:p>
            <a:r>
              <a:rPr lang="en-US" dirty="0" smtClean="0"/>
              <a:t>HUGE push for </a:t>
            </a:r>
            <a:r>
              <a:rPr lang="en-US" b="1" dirty="0" smtClean="0"/>
              <a:t>OPEN</a:t>
            </a:r>
            <a:r>
              <a:rPr lang="en-US" dirty="0" smtClean="0"/>
              <a:t> </a:t>
            </a:r>
            <a:r>
              <a:rPr lang="en-US" b="1" dirty="0" smtClean="0"/>
              <a:t>REPRODUCIBLE</a:t>
            </a:r>
            <a:r>
              <a:rPr lang="en-US" dirty="0" smtClean="0"/>
              <a:t> science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en.wikipedia.org/wiki/Replication_crisis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If your work </a:t>
            </a:r>
            <a:r>
              <a:rPr lang="en-US" i="1" dirty="0" smtClean="0"/>
              <a:t>can not</a:t>
            </a:r>
            <a:r>
              <a:rPr lang="en-US" dirty="0" smtClean="0"/>
              <a:t> be reproduced, then it is USELESS</a:t>
            </a:r>
          </a:p>
          <a:p>
            <a:pPr lvl="1"/>
            <a:r>
              <a:rPr lang="en-US" sz="2800" i="1" u="sng" dirty="0" smtClean="0"/>
              <a:t>Does more harm then good</a:t>
            </a:r>
            <a:endParaRPr lang="en-US" sz="2800" i="1" u="sng" dirty="0"/>
          </a:p>
          <a:p>
            <a:endParaRPr lang="en-US" dirty="0" smtClean="0"/>
          </a:p>
          <a:p>
            <a:r>
              <a:rPr lang="en-US" dirty="0" smtClean="0"/>
              <a:t>Journals requesting code more and more often</a:t>
            </a:r>
          </a:p>
          <a:p>
            <a:pPr lvl="1"/>
            <a:r>
              <a:rPr lang="en-US" dirty="0" smtClean="0"/>
              <a:t>Easier to submit a </a:t>
            </a:r>
            <a:r>
              <a:rPr lang="en-US" dirty="0" err="1" smtClean="0"/>
              <a:t>git</a:t>
            </a:r>
            <a:r>
              <a:rPr lang="en-US" dirty="0" smtClean="0"/>
              <a:t> repository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tutorial to making your code citable (giving it a Digital </a:t>
            </a:r>
            <a:r>
              <a:rPr lang="en-US" dirty="0"/>
              <a:t>Object Identifier (DOI) https://</a:t>
            </a:r>
            <a:r>
              <a:rPr lang="en-US" dirty="0" err="1"/>
              <a:t>guides.github.com</a:t>
            </a:r>
            <a:r>
              <a:rPr lang="en-US" dirty="0"/>
              <a:t>/activities/citable-code</a:t>
            </a:r>
            <a:r>
              <a:rPr lang="en-US" dirty="0" smtClean="0"/>
              <a:t>/)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50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422400"/>
            <a:ext cx="11205029" cy="5050971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dirty="0" smtClean="0"/>
              <a:t>initializes a repository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 puts files in the staging </a:t>
            </a:r>
            <a:r>
              <a:rPr lang="en-US" dirty="0" smtClean="0"/>
              <a:t>area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commit</a:t>
            </a:r>
            <a:r>
              <a:rPr lang="en-US" dirty="0"/>
              <a:t> saves the staged content as a new commit in the local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b="1" dirty="0"/>
              <a:t>Always </a:t>
            </a:r>
            <a:r>
              <a:rPr lang="en-US" b="1" dirty="0" smtClean="0"/>
              <a:t>include a message when make a commit! </a:t>
            </a:r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checkout</a:t>
            </a:r>
            <a:r>
              <a:rPr lang="en-US" dirty="0"/>
              <a:t> recovers old versions of </a:t>
            </a:r>
            <a:r>
              <a:rPr lang="en-US" dirty="0" smtClean="0"/>
              <a:t>files</a:t>
            </a:r>
          </a:p>
          <a:p>
            <a:r>
              <a:rPr lang="en-US" dirty="0"/>
              <a:t>A local </a:t>
            </a:r>
            <a:r>
              <a:rPr lang="en-US" dirty="0" smtClean="0"/>
              <a:t>repository </a:t>
            </a:r>
            <a:r>
              <a:rPr lang="en-US" dirty="0"/>
              <a:t>can be connected to one or more remote </a:t>
            </a:r>
            <a:r>
              <a:rPr lang="en-US" dirty="0" smtClean="0"/>
              <a:t>repositories</a:t>
            </a:r>
            <a:endParaRPr lang="en-US" dirty="0"/>
          </a:p>
          <a:p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push</a:t>
            </a:r>
            <a:r>
              <a:rPr lang="en-US" dirty="0"/>
              <a:t> copies changes from a local repository to a remote </a:t>
            </a:r>
            <a:r>
              <a:rPr lang="en-US" dirty="0" smtClean="0"/>
              <a:t>repository</a:t>
            </a:r>
            <a:endParaRPr lang="en-US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git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pull</a:t>
            </a:r>
            <a:r>
              <a:rPr lang="en-US" dirty="0"/>
              <a:t> copies changes from a remote repository to a local </a:t>
            </a:r>
            <a:r>
              <a:rPr lang="en-US" dirty="0" smtClean="0"/>
              <a:t>repository</a:t>
            </a:r>
          </a:p>
          <a:p>
            <a:r>
              <a:rPr lang="en-US" dirty="0"/>
              <a:t>Conflicts occur when two or more people change the same </a:t>
            </a:r>
            <a:r>
              <a:rPr lang="en-US" dirty="0" smtClean="0"/>
              <a:t>file at </a:t>
            </a:r>
            <a:r>
              <a:rPr lang="en-US" dirty="0"/>
              <a:t>the same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5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www.atlassian.com/git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try.github.io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git-scm.com/doc</a:t>
            </a:r>
            <a:r>
              <a:rPr lang="en-US" dirty="0" smtClean="0"/>
              <a:t> </a:t>
            </a:r>
          </a:p>
          <a:p>
            <a:r>
              <a:rPr lang="en-US" dirty="0"/>
              <a:t>Software Carpentry : </a:t>
            </a:r>
            <a:r>
              <a:rPr lang="en-US" dirty="0">
                <a:hlinkClick r:id="rId5"/>
              </a:rPr>
              <a:t>https://software-carpentry.org/lessons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sz="3600" dirty="0"/>
              <a:t>C</a:t>
            </a:r>
            <a:r>
              <a:rPr lang="en-US" sz="3600" dirty="0" smtClean="0"/>
              <a:t>omplete </a:t>
            </a:r>
            <a:r>
              <a:rPr lang="en-US" sz="3600" dirty="0"/>
              <a:t>long-term change history of every </a:t>
            </a:r>
            <a:r>
              <a:rPr lang="en-US" sz="3600" dirty="0" smtClean="0"/>
              <a:t>file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r>
              <a:rPr lang="en-US" b="1" i="1" u="sng" dirty="0"/>
              <a:t>Every</a:t>
            </a:r>
            <a:r>
              <a:rPr lang="en-US" dirty="0"/>
              <a:t> change made by many individuals over years</a:t>
            </a:r>
          </a:p>
          <a:p>
            <a:pPr lvl="1"/>
            <a:r>
              <a:rPr lang="en-US" dirty="0"/>
              <a:t>Creation/Deletion of files </a:t>
            </a:r>
          </a:p>
          <a:p>
            <a:pPr lvl="1"/>
            <a:r>
              <a:rPr lang="en-US" dirty="0" smtClean="0"/>
              <a:t>Edits</a:t>
            </a:r>
          </a:p>
          <a:p>
            <a:pPr lvl="1"/>
            <a:endParaRPr lang="en-US" dirty="0"/>
          </a:p>
          <a:p>
            <a:r>
              <a:rPr lang="en-US" dirty="0" smtClean="0"/>
              <a:t>Go back to previous versions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(2) Branching and </a:t>
            </a:r>
            <a:r>
              <a:rPr lang="en-US" sz="3600" dirty="0" smtClean="0"/>
              <a:t>merging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Individual can work concurrently </a:t>
            </a:r>
            <a:r>
              <a:rPr lang="en-US" b="1" i="1" u="sng" dirty="0"/>
              <a:t>without</a:t>
            </a:r>
            <a:r>
              <a:rPr lang="en-US" dirty="0"/>
              <a:t> issue</a:t>
            </a:r>
          </a:p>
          <a:p>
            <a:pPr lvl="1"/>
            <a:r>
              <a:rPr lang="en-US" dirty="0" smtClean="0"/>
              <a:t>Solo </a:t>
            </a:r>
            <a:r>
              <a:rPr lang="en-US" dirty="0"/>
              <a:t>efforts benefit from the ability to work on independent streams of changes</a:t>
            </a:r>
          </a:p>
          <a:p>
            <a:endParaRPr lang="en-US" dirty="0" smtClean="0"/>
          </a:p>
          <a:p>
            <a:r>
              <a:rPr lang="en-US" dirty="0" smtClean="0"/>
              <a:t>Merge work </a:t>
            </a:r>
            <a:r>
              <a:rPr lang="en-US" dirty="0"/>
              <a:t>back </a:t>
            </a:r>
            <a:r>
              <a:rPr lang="en-US" dirty="0" smtClean="0"/>
              <a:t>together verifying that </a:t>
            </a:r>
            <a:r>
              <a:rPr lang="en-US" dirty="0"/>
              <a:t>the changes on each </a:t>
            </a:r>
            <a:r>
              <a:rPr lang="en-US" dirty="0" smtClean="0"/>
              <a:t>independent stream do </a:t>
            </a:r>
            <a:r>
              <a:rPr lang="en-US" dirty="0"/>
              <a:t>not </a:t>
            </a:r>
            <a:r>
              <a:rPr lang="en-US" dirty="0" smtClean="0"/>
              <a:t>conflict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(3) Traceability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b="1" i="1" u="sng" dirty="0"/>
              <a:t>each</a:t>
            </a:r>
            <a:r>
              <a:rPr lang="en-US" dirty="0"/>
              <a:t> change made </a:t>
            </a:r>
            <a:endParaRPr lang="en-US" dirty="0" smtClean="0"/>
          </a:p>
          <a:p>
            <a:r>
              <a:rPr lang="en-US" dirty="0" smtClean="0"/>
              <a:t>Able </a:t>
            </a:r>
            <a:r>
              <a:rPr lang="en-US" dirty="0"/>
              <a:t>to annotate each change with a message describing the purpose and </a:t>
            </a:r>
            <a:r>
              <a:rPr lang="en-US" dirty="0" smtClean="0"/>
              <a:t>intent</a:t>
            </a:r>
          </a:p>
          <a:p>
            <a:endParaRPr lang="en-US" dirty="0" smtClean="0"/>
          </a:p>
          <a:p>
            <a:r>
              <a:rPr lang="en-US" dirty="0" smtClean="0"/>
              <a:t>Annotated history of code</a:t>
            </a:r>
          </a:p>
          <a:p>
            <a:pPr lvl="1"/>
            <a:r>
              <a:rPr lang="en-US" dirty="0" smtClean="0"/>
              <a:t>Hugely important when working on old code or code you haven’t looked at in months/years!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7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widely used modern version control software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Created by the man who made Linux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Protects against secret alterations at a later date to content history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Efficient for large and small projects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Open source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Good documentation, easy resource access, google gets you far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Version Control - Advanced Research Computing Skills - Masters 2017/2018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0FA-BC7B-AC4D-BB37-DB4CC1E86DF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532" y="288686"/>
            <a:ext cx="2137758" cy="30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2445</Words>
  <Application>Microsoft Macintosh PowerPoint</Application>
  <PresentationFormat>Widescreen</PresentationFormat>
  <Paragraphs>470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Wingdings</vt:lpstr>
      <vt:lpstr>Office Theme</vt:lpstr>
      <vt:lpstr>Version Control with Git</vt:lpstr>
      <vt:lpstr>Learning Objectives</vt:lpstr>
      <vt:lpstr>Why version control?</vt:lpstr>
      <vt:lpstr>Version Control</vt:lpstr>
      <vt:lpstr>Benefits of Version Control</vt:lpstr>
      <vt:lpstr>Benefits of Version Control</vt:lpstr>
      <vt:lpstr>Benefits of Version Control</vt:lpstr>
      <vt:lpstr>Benefits of Version Control</vt:lpstr>
      <vt:lpstr>Git</vt:lpstr>
      <vt:lpstr>Other version control software exists</vt:lpstr>
      <vt:lpstr>PRACTICAL Installing Git – Mac </vt:lpstr>
      <vt:lpstr>PRACTICAL Installing Git – Windows </vt:lpstr>
      <vt:lpstr>Start using Git</vt:lpstr>
      <vt:lpstr>Configure Git</vt:lpstr>
      <vt:lpstr>Setting up a repository</vt:lpstr>
      <vt:lpstr>PRACTICAL</vt:lpstr>
      <vt:lpstr>Remote repository</vt:lpstr>
      <vt:lpstr>PRACTICAL</vt:lpstr>
      <vt:lpstr>Why use a remote repository?</vt:lpstr>
      <vt:lpstr>Bitbucket</vt:lpstr>
      <vt:lpstr>PRACTICAL</vt:lpstr>
      <vt:lpstr>READMEs!</vt:lpstr>
      <vt:lpstr>Tracking changes</vt:lpstr>
      <vt:lpstr>Saving changes – git add </vt:lpstr>
      <vt:lpstr>Staging area</vt:lpstr>
      <vt:lpstr>Saving changes – git commit</vt:lpstr>
      <vt:lpstr>The seven rules of a great Git commit message</vt:lpstr>
      <vt:lpstr>PRACTICAL</vt:lpstr>
      <vt:lpstr>Staging – git add &amp; git commit</vt:lpstr>
      <vt:lpstr>git status</vt:lpstr>
      <vt:lpstr>PRACTICAL</vt:lpstr>
      <vt:lpstr>Commits</vt:lpstr>
      <vt:lpstr>git log</vt:lpstr>
      <vt:lpstr>PRACTICAL</vt:lpstr>
      <vt:lpstr>Undoing Changes</vt:lpstr>
      <vt:lpstr>Undoing Changes</vt:lpstr>
      <vt:lpstr>Undoing Changes – git checkout </vt:lpstr>
      <vt:lpstr>PRACTICAL</vt:lpstr>
      <vt:lpstr>Undoing Changes – git revert</vt:lpstr>
      <vt:lpstr>PRACTICAL</vt:lpstr>
      <vt:lpstr>Collaborative working</vt:lpstr>
      <vt:lpstr>Copying an existing Git repository </vt:lpstr>
      <vt:lpstr>PRACTICAL</vt:lpstr>
      <vt:lpstr>Linking to a remote repository</vt:lpstr>
      <vt:lpstr>PRACTICAL</vt:lpstr>
      <vt:lpstr>Updating the remote repository</vt:lpstr>
      <vt:lpstr>Updating the remote repository</vt:lpstr>
      <vt:lpstr>PRACTICAL</vt:lpstr>
      <vt:lpstr>Basic collaborative workflow</vt:lpstr>
      <vt:lpstr>Wrapping Up</vt:lpstr>
      <vt:lpstr>Conclusions</vt:lpstr>
      <vt:lpstr>But I’m a scientist not a developer!</vt:lpstr>
      <vt:lpstr>Key points</vt:lpstr>
      <vt:lpstr>Citation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Microsoft Office User</dc:creator>
  <cp:lastModifiedBy>Microsoft Office User</cp:lastModifiedBy>
  <cp:revision>69</cp:revision>
  <dcterms:created xsi:type="dcterms:W3CDTF">2017-04-12T11:53:07Z</dcterms:created>
  <dcterms:modified xsi:type="dcterms:W3CDTF">2017-09-18T10:38:32Z</dcterms:modified>
</cp:coreProperties>
</file>