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4" r:id="rId5"/>
    <p:sldId id="305" r:id="rId6"/>
    <p:sldId id="258" r:id="rId7"/>
    <p:sldId id="263" r:id="rId8"/>
    <p:sldId id="265" r:id="rId9"/>
    <p:sldId id="260" r:id="rId10"/>
    <p:sldId id="261" r:id="rId11"/>
    <p:sldId id="267" r:id="rId12"/>
    <p:sldId id="262" r:id="rId13"/>
    <p:sldId id="266" r:id="rId14"/>
    <p:sldId id="268" r:id="rId15"/>
    <p:sldId id="269" r:id="rId16"/>
    <p:sldId id="301" r:id="rId17"/>
    <p:sldId id="270" r:id="rId18"/>
    <p:sldId id="271" r:id="rId19"/>
    <p:sldId id="302" r:id="rId20"/>
    <p:sldId id="272" r:id="rId21"/>
    <p:sldId id="274" r:id="rId22"/>
    <p:sldId id="275" r:id="rId23"/>
    <p:sldId id="277" r:id="rId24"/>
    <p:sldId id="278" r:id="rId25"/>
    <p:sldId id="303" r:id="rId26"/>
    <p:sldId id="276" r:id="rId27"/>
    <p:sldId id="279" r:id="rId28"/>
    <p:sldId id="30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66FFFF"/>
    <a:srgbClr val="00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A294-9481-4B67-8018-180F2B7930D6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8C7-7DFF-4556-B66D-3B43C11D9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402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A294-9481-4B67-8018-180F2B7930D6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8C7-7DFF-4556-B66D-3B43C11D9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39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A294-9481-4B67-8018-180F2B7930D6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8C7-7DFF-4556-B66D-3B43C11D9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229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A294-9481-4B67-8018-180F2B7930D6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8C7-7DFF-4556-B66D-3B43C11D9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A294-9481-4B67-8018-180F2B7930D6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8C7-7DFF-4556-B66D-3B43C11D9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44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A294-9481-4B67-8018-180F2B7930D6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8C7-7DFF-4556-B66D-3B43C11D9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9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A294-9481-4B67-8018-180F2B7930D6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8C7-7DFF-4556-B66D-3B43C11D9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18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A294-9481-4B67-8018-180F2B7930D6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8C7-7DFF-4556-B66D-3B43C11D9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97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A294-9481-4B67-8018-180F2B7930D6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8C7-7DFF-4556-B66D-3B43C11D9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71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A294-9481-4B67-8018-180F2B7930D6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8C7-7DFF-4556-B66D-3B43C11D9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86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A294-9481-4B67-8018-180F2B7930D6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98C7-7DFF-4556-B66D-3B43C11D9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4A294-9481-4B67-8018-180F2B7930D6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B98C7-7DFF-4556-B66D-3B43C11D9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77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loud/project/421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pminde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manipulation with </a:t>
            </a:r>
            <a:r>
              <a:rPr lang="en-GB" dirty="0" err="1"/>
              <a:t>dplyr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17313"/>
          </a:xfrm>
        </p:spPr>
        <p:txBody>
          <a:bodyPr>
            <a:normAutofit/>
          </a:bodyPr>
          <a:lstStyle/>
          <a:p>
            <a:r>
              <a:rPr lang="en-GB" dirty="0" smtClean="0"/>
              <a:t>Katherine Tansey, PhD</a:t>
            </a:r>
          </a:p>
          <a:p>
            <a:r>
              <a:rPr lang="en-GB" dirty="0" smtClean="0"/>
              <a:t>Data Scientist @ Admiral Group</a:t>
            </a:r>
          </a:p>
          <a:p>
            <a:endParaRPr lang="en-GB" dirty="0"/>
          </a:p>
          <a:p>
            <a:r>
              <a:rPr lang="en-GB" dirty="0"/>
              <a:t>https://github.com/ktansey</a:t>
            </a:r>
          </a:p>
        </p:txBody>
      </p:sp>
    </p:spTree>
    <p:extLst>
      <p:ext uri="{BB962C8B-B14F-4D97-AF65-F5344CB8AC3E}">
        <p14:creationId xmlns:p14="http://schemas.microsoft.com/office/powerpoint/2010/main" val="24933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filter()</a:t>
            </a:r>
            <a:r>
              <a:rPr lang="en-GB" dirty="0">
                <a:solidFill>
                  <a:schemeClr val="accent6"/>
                </a:solidFill>
              </a:rPr>
              <a:t> 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smtClean="0">
                <a:sym typeface="Wingdings" panose="05000000000000000000" pitchFamily="2" charset="2"/>
              </a:rPr>
              <a:t>filter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70376"/>
            <a:ext cx="10515600" cy="88640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/>
              <a:t>Use filter to keep or remove certain rows from a data set. </a:t>
            </a:r>
            <a:endParaRPr lang="en-GB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 smtClean="0"/>
              <a:t>Use </a:t>
            </a:r>
            <a:r>
              <a:rPr lang="en-GB" sz="2400" dirty="0"/>
              <a:t>conditionals to keep only the rows that match the criteria.</a:t>
            </a:r>
          </a:p>
        </p:txBody>
      </p:sp>
      <p:pic>
        <p:nvPicPr>
          <p:cNvPr id="3074" name="Picture 2" descr="fil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1" y="1581735"/>
            <a:ext cx="6898237" cy="377403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61792" y="1683649"/>
            <a:ext cx="4301412" cy="3570208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FMono-Regular"/>
              </a:rPr>
              <a:t># single filter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filter(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gapminder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year == 1997)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filter(</a:t>
            </a:r>
            <a:r>
              <a:rPr lang="en-US" altLang="en-US" dirty="0" err="1" smtClean="0">
                <a:solidFill>
                  <a:srgbClr val="24292E"/>
                </a:solidFill>
                <a:latin typeface="SFMono-Regular"/>
              </a:rPr>
              <a:t>gapminder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, continent == “Asia”)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4292E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FMono-Regular"/>
              </a:rPr>
              <a:t># multiple filters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filter(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gapminder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year == 1997 &amp;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gdpPercap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&gt; 1000)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filter(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gapminder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year == 1997 | year == 1967)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935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6"/>
                </a:solidFill>
              </a:rPr>
              <a:t>filter() </a:t>
            </a:r>
            <a:r>
              <a:rPr lang="en-GB" dirty="0" smtClean="0"/>
              <a:t>options 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580035"/>
              </p:ext>
            </p:extLst>
          </p:nvPr>
        </p:nvGraphicFramePr>
        <p:xfrm>
          <a:off x="462643" y="2149306"/>
          <a:ext cx="4678524" cy="3657600"/>
        </p:xfrm>
        <a:graphic>
          <a:graphicData uri="http://schemas.openxmlformats.org/drawingml/2006/table">
            <a:tbl>
              <a:tblPr/>
              <a:tblGrid>
                <a:gridCol w="1436137"/>
                <a:gridCol w="3242387"/>
              </a:tblGrid>
              <a:tr h="875211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Relational Operations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Outputs TRUE or FALSE based on the validity of the statement…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a == 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a is equal to 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a != 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a is not equal to 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a &gt; 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a is greater than 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a &lt; 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a is less than 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a &gt;= 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a is greater than or equal to 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a &lt;= 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a is less than or equal to 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a %in% 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a is an element in 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42981"/>
              </p:ext>
            </p:extLst>
          </p:nvPr>
        </p:nvGraphicFramePr>
        <p:xfrm>
          <a:off x="5724330" y="2480776"/>
          <a:ext cx="6106886" cy="2994660"/>
        </p:xfrm>
        <a:graphic>
          <a:graphicData uri="http://schemas.openxmlformats.org/drawingml/2006/table">
            <a:tbl>
              <a:tblPr/>
              <a:tblGrid>
                <a:gridCol w="2001416"/>
                <a:gridCol w="4105470"/>
              </a:tblGrid>
              <a:tr h="514211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Logical Operations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Outputs TRUE or FALSE based on the validity of the statement…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a &amp; b, a &amp;&amp; 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Both a and b are TRUE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b, 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!a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a is not TRUE (take everything else but a)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  <a:effectLst/>
                        </a:rPr>
                        <a:t>xor</a:t>
                      </a:r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(a, b)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Either a or b is TRUE, but not both.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all(a,b,c,...)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a, b, c, … are all TRUE.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effectLst/>
                        </a:rPr>
                        <a:t>any(a,b,c,...)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Any one of a, b, c, … is TRUE.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16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try </a:t>
            </a:r>
            <a:r>
              <a:rPr lang="en-GB" b="1" dirty="0" smtClean="0">
                <a:solidFill>
                  <a:schemeClr val="accent6"/>
                </a:solidFill>
              </a:rPr>
              <a:t>filter()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26767"/>
            <a:ext cx="10515600" cy="1950196"/>
          </a:xfrm>
        </p:spPr>
        <p:txBody>
          <a:bodyPr>
            <a:normAutofit/>
          </a:bodyPr>
          <a:lstStyle/>
          <a:p>
            <a:r>
              <a:rPr lang="en-GB" dirty="0" smtClean="0"/>
              <a:t>Column </a:t>
            </a:r>
            <a:r>
              <a:rPr lang="en-GB" dirty="0"/>
              <a:t>names must match </a:t>
            </a:r>
            <a:r>
              <a:rPr lang="en-GB" b="1" u="sng" dirty="0" smtClean="0"/>
              <a:t>EXACLTY</a:t>
            </a:r>
            <a:r>
              <a:rPr lang="en-GB" dirty="0" smtClean="0"/>
              <a:t> to the </a:t>
            </a:r>
            <a:r>
              <a:rPr lang="en-GB" dirty="0" err="1"/>
              <a:t>dataframe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/>
              <a:t>O</a:t>
            </a:r>
            <a:r>
              <a:rPr lang="en-GB" dirty="0" smtClean="0"/>
              <a:t>bservations </a:t>
            </a:r>
            <a:r>
              <a:rPr lang="en-GB" dirty="0"/>
              <a:t>that are strings (characters/words) need </a:t>
            </a:r>
            <a:r>
              <a:rPr lang="en-GB" b="1" u="sng" dirty="0" smtClean="0"/>
              <a:t>quotes</a:t>
            </a:r>
          </a:p>
          <a:p>
            <a:r>
              <a:rPr lang="en-GB" i="1" u="sng" dirty="0" smtClean="0"/>
              <a:t>R is case sensitive!</a:t>
            </a:r>
            <a:endParaRPr lang="en-GB" i="1" u="sn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59494" y="1485138"/>
            <a:ext cx="5673012" cy="249299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FMono-Regular"/>
              </a:rPr>
              <a:t># single filter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filter(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gapminder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year == 1997)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filter(</a:t>
            </a:r>
            <a:r>
              <a:rPr lang="en-US" altLang="en-US" dirty="0" err="1" smtClean="0">
                <a:solidFill>
                  <a:srgbClr val="24292E"/>
                </a:solidFill>
                <a:latin typeface="SFMono-Regular"/>
              </a:rPr>
              <a:t>gapminder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, continent == “Asia”)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4292E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FMono-Regular"/>
              </a:rPr>
              <a:t># multiple filters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filter(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gapminder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year == 1997 &amp;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gdpPercap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&gt; 1000)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filter(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gapminder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year == 1997 | year == 1967)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1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select()</a:t>
            </a:r>
            <a:r>
              <a:rPr lang="en-GB" dirty="0"/>
              <a:t> 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select </a:t>
            </a:r>
            <a:r>
              <a:rPr lang="en-GB" dirty="0" smtClean="0"/>
              <a:t>columns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99637"/>
            <a:ext cx="10515600" cy="8771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Use select to keep or remove certain columns from a data sets.</a:t>
            </a:r>
          </a:p>
        </p:txBody>
      </p:sp>
      <p:pic>
        <p:nvPicPr>
          <p:cNvPr id="5122" name="Picture 2" descr="sel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81" y="1690688"/>
            <a:ext cx="6621106" cy="367118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60434" y="2002788"/>
            <a:ext cx="4133461" cy="3046988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select(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gapminder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, country, year,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lifeExp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4292E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#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vectorized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select(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gapminder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country:year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# select all columns from country to year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4292E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# Not select a column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select(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gapminder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, -country)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# select all columns BUT country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361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2"/>
                </a:solidFill>
              </a:rPr>
              <a:t>select() </a:t>
            </a:r>
            <a:r>
              <a:rPr lang="en-GB" dirty="0" smtClean="0"/>
              <a:t>helper functions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59" y="1825625"/>
            <a:ext cx="11224727" cy="4351338"/>
          </a:xfrm>
        </p:spPr>
        <p:txBody>
          <a:bodyPr>
            <a:noAutofit/>
          </a:bodyPr>
          <a:lstStyle/>
          <a:p>
            <a:r>
              <a:rPr lang="en-GB" sz="3200" dirty="0" smtClean="0"/>
              <a:t>Make </a:t>
            </a:r>
            <a:r>
              <a:rPr lang="en-GB" sz="3200" dirty="0"/>
              <a:t>it easier to </a:t>
            </a:r>
            <a:r>
              <a:rPr lang="en-GB" sz="3200" b="1" u="sng" dirty="0"/>
              <a:t>select multiple </a:t>
            </a:r>
            <a:r>
              <a:rPr lang="en-GB" sz="3200" b="1" u="sng" dirty="0" smtClean="0"/>
              <a:t>columns</a:t>
            </a:r>
            <a:endParaRPr lang="en-GB" sz="3200" dirty="0"/>
          </a:p>
          <a:p>
            <a:pPr lvl="1"/>
            <a:r>
              <a:rPr lang="en-GB" sz="2600" dirty="0" err="1"/>
              <a:t>starts_with</a:t>
            </a:r>
            <a:r>
              <a:rPr lang="en-GB" sz="2600" dirty="0"/>
              <a:t>("Hap") </a:t>
            </a:r>
            <a:r>
              <a:rPr lang="en-GB" sz="2600" dirty="0" smtClean="0">
                <a:sym typeface="Wingdings" panose="05000000000000000000" pitchFamily="2" charset="2"/>
              </a:rPr>
              <a:t></a:t>
            </a:r>
            <a:r>
              <a:rPr lang="en-GB" sz="2600" dirty="0" smtClean="0"/>
              <a:t> </a:t>
            </a:r>
            <a:r>
              <a:rPr lang="en-GB" sz="2600" i="1" dirty="0"/>
              <a:t>ALL</a:t>
            </a:r>
            <a:r>
              <a:rPr lang="en-GB" sz="2600" dirty="0"/>
              <a:t> </a:t>
            </a:r>
            <a:r>
              <a:rPr lang="en-GB" sz="2600" dirty="0" smtClean="0"/>
              <a:t>column names that </a:t>
            </a:r>
            <a:r>
              <a:rPr lang="en-GB" sz="2600" u="sng" dirty="0" smtClean="0"/>
              <a:t>start</a:t>
            </a:r>
            <a:r>
              <a:rPr lang="en-GB" sz="2600" dirty="0" smtClean="0"/>
              <a:t> with </a:t>
            </a:r>
            <a:r>
              <a:rPr lang="en-GB" sz="2600" dirty="0"/>
              <a:t>"Hap"</a:t>
            </a:r>
          </a:p>
          <a:p>
            <a:pPr lvl="1"/>
            <a:r>
              <a:rPr lang="en-GB" sz="2600" dirty="0" err="1"/>
              <a:t>ends_with</a:t>
            </a:r>
            <a:r>
              <a:rPr lang="en-GB" sz="2600" dirty="0"/>
              <a:t>("</a:t>
            </a:r>
            <a:r>
              <a:rPr lang="en-GB" sz="2600" dirty="0" err="1"/>
              <a:t>ppy</a:t>
            </a:r>
            <a:r>
              <a:rPr lang="en-GB" sz="2600" dirty="0"/>
              <a:t>") </a:t>
            </a:r>
            <a:r>
              <a:rPr lang="en-GB" sz="2600" dirty="0">
                <a:sym typeface="Wingdings" panose="05000000000000000000" pitchFamily="2" charset="2"/>
              </a:rPr>
              <a:t></a:t>
            </a:r>
            <a:r>
              <a:rPr lang="en-GB" sz="2600" dirty="0" smtClean="0"/>
              <a:t> </a:t>
            </a:r>
            <a:r>
              <a:rPr lang="en-GB" sz="2600" i="1" dirty="0"/>
              <a:t>ALL</a:t>
            </a:r>
            <a:r>
              <a:rPr lang="en-GB" sz="2600" dirty="0"/>
              <a:t> </a:t>
            </a:r>
            <a:r>
              <a:rPr lang="en-GB" sz="2600" dirty="0" smtClean="0"/>
              <a:t>column names that </a:t>
            </a:r>
            <a:r>
              <a:rPr lang="en-GB" sz="2600" u="sng" dirty="0" smtClean="0"/>
              <a:t>end</a:t>
            </a:r>
            <a:r>
              <a:rPr lang="en-GB" sz="2600" dirty="0" smtClean="0"/>
              <a:t> </a:t>
            </a:r>
            <a:r>
              <a:rPr lang="en-GB" sz="2600" dirty="0"/>
              <a:t>with "</a:t>
            </a:r>
            <a:r>
              <a:rPr lang="en-GB" sz="2600" dirty="0" err="1"/>
              <a:t>ppy</a:t>
            </a:r>
            <a:r>
              <a:rPr lang="en-GB" sz="2600" dirty="0"/>
              <a:t>"</a:t>
            </a:r>
          </a:p>
          <a:p>
            <a:pPr lvl="1"/>
            <a:r>
              <a:rPr lang="en-GB" sz="2600" dirty="0"/>
              <a:t>contains("app") </a:t>
            </a:r>
            <a:r>
              <a:rPr lang="en-GB" sz="2600" dirty="0">
                <a:sym typeface="Wingdings" panose="05000000000000000000" pitchFamily="2" charset="2"/>
              </a:rPr>
              <a:t> </a:t>
            </a:r>
            <a:r>
              <a:rPr lang="en-GB" sz="2600" i="1" dirty="0" smtClean="0"/>
              <a:t>ALL</a:t>
            </a:r>
            <a:r>
              <a:rPr lang="en-GB" sz="2600" dirty="0" smtClean="0"/>
              <a:t> column names that </a:t>
            </a:r>
            <a:r>
              <a:rPr lang="en-GB" sz="2600" u="sng" dirty="0" smtClean="0"/>
              <a:t>contain</a:t>
            </a:r>
            <a:r>
              <a:rPr lang="en-GB" sz="2600" dirty="0" smtClean="0"/>
              <a:t> </a:t>
            </a:r>
            <a:r>
              <a:rPr lang="en-GB" sz="2600" dirty="0"/>
              <a:t>"app"</a:t>
            </a:r>
          </a:p>
          <a:p>
            <a:pPr lvl="1"/>
            <a:r>
              <a:rPr lang="en-GB" sz="2600" dirty="0"/>
              <a:t>matches("^(SNP|CHR)_") </a:t>
            </a:r>
            <a:r>
              <a:rPr lang="en-GB" sz="2600" dirty="0">
                <a:sym typeface="Wingdings" panose="05000000000000000000" pitchFamily="2" charset="2"/>
              </a:rPr>
              <a:t></a:t>
            </a:r>
            <a:r>
              <a:rPr lang="en-GB" sz="2600" dirty="0" smtClean="0"/>
              <a:t> </a:t>
            </a:r>
            <a:r>
              <a:rPr lang="en-GB" sz="2600" i="1" dirty="0"/>
              <a:t>ALL</a:t>
            </a:r>
            <a:r>
              <a:rPr lang="en-GB" sz="2600" dirty="0"/>
              <a:t> </a:t>
            </a:r>
            <a:r>
              <a:rPr lang="en-GB" sz="2600" dirty="0" smtClean="0"/>
              <a:t>column names that match </a:t>
            </a:r>
            <a:r>
              <a:rPr lang="en-GB" sz="2600" dirty="0"/>
              <a:t>a regular expression</a:t>
            </a:r>
          </a:p>
          <a:p>
            <a:pPr lvl="1"/>
            <a:r>
              <a:rPr lang="en-GB" sz="2600" dirty="0" err="1"/>
              <a:t>num_range</a:t>
            </a:r>
            <a:r>
              <a:rPr lang="en-GB" sz="2600" dirty="0"/>
              <a:t>("x", 1980:1983) </a:t>
            </a:r>
            <a:r>
              <a:rPr lang="en-GB" sz="2600" dirty="0">
                <a:sym typeface="Wingdings" panose="05000000000000000000" pitchFamily="2" charset="2"/>
              </a:rPr>
              <a:t></a:t>
            </a:r>
            <a:r>
              <a:rPr lang="en-GB" sz="2600" dirty="0" smtClean="0"/>
              <a:t> </a:t>
            </a:r>
            <a:r>
              <a:rPr lang="en-GB" sz="2600" i="1" dirty="0"/>
              <a:t>ALL</a:t>
            </a:r>
            <a:r>
              <a:rPr lang="en-GB" sz="2600" dirty="0"/>
              <a:t> </a:t>
            </a:r>
            <a:r>
              <a:rPr lang="en-GB" sz="2600" dirty="0" smtClean="0"/>
              <a:t>column names x1980</a:t>
            </a:r>
            <a:r>
              <a:rPr lang="en-GB" sz="2600" dirty="0"/>
              <a:t>, x1981, x1982, and x1983</a:t>
            </a:r>
          </a:p>
          <a:p>
            <a:pPr lvl="1"/>
            <a:r>
              <a:rPr lang="en-GB" sz="2600" dirty="0" err="1" smtClean="0"/>
              <a:t>one_of</a:t>
            </a:r>
            <a:r>
              <a:rPr lang="en-GB" sz="2600" dirty="0" smtClean="0"/>
              <a:t>(</a:t>
            </a:r>
            <a:r>
              <a:rPr lang="en-GB" sz="2600" dirty="0" err="1" smtClean="0"/>
              <a:t>character_vector</a:t>
            </a:r>
            <a:r>
              <a:rPr lang="en-GB" sz="2600" dirty="0" smtClean="0"/>
              <a:t>) </a:t>
            </a:r>
            <a:r>
              <a:rPr lang="en-GB" sz="2600" dirty="0">
                <a:sym typeface="Wingdings" panose="05000000000000000000" pitchFamily="2" charset="2"/>
              </a:rPr>
              <a:t></a:t>
            </a:r>
            <a:r>
              <a:rPr lang="en-GB" sz="2600" dirty="0" smtClean="0"/>
              <a:t> </a:t>
            </a:r>
            <a:r>
              <a:rPr lang="en-GB" sz="2600" i="1" dirty="0"/>
              <a:t>ALL</a:t>
            </a:r>
            <a:r>
              <a:rPr lang="en-GB" sz="2600" dirty="0"/>
              <a:t> </a:t>
            </a:r>
            <a:r>
              <a:rPr lang="en-GB" sz="2600" dirty="0" smtClean="0"/>
              <a:t>column names that appear </a:t>
            </a:r>
            <a:r>
              <a:rPr lang="en-GB" sz="2600" dirty="0"/>
              <a:t>in </a:t>
            </a:r>
            <a:r>
              <a:rPr lang="en-GB" sz="2600" dirty="0" err="1" smtClean="0"/>
              <a:t>character_vector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4102258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7832" y="1604865"/>
            <a:ext cx="7264650" cy="43760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use helper functions?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40577"/>
              </p:ext>
            </p:extLst>
          </p:nvPr>
        </p:nvGraphicFramePr>
        <p:xfrm>
          <a:off x="417803" y="1736702"/>
          <a:ext cx="6858000" cy="15240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  <a:effectLst/>
                        </a:rPr>
                        <a:t>continent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>
                          <a:solidFill>
                            <a:schemeClr val="bg1"/>
                          </a:solidFill>
                          <a:effectLst/>
                        </a:rPr>
                        <a:t>lifeExp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  <a:effectLst/>
                        </a:rPr>
                        <a:t>pop</a:t>
                      </a:r>
                      <a:endParaRPr lang="en-GB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bg1"/>
                          </a:solidFill>
                          <a:effectLst/>
                        </a:rPr>
                        <a:t>gdpPercap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Afghanistan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Asia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1952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28.8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8425333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779. </a:t>
                      </a:r>
                      <a:r>
                        <a:rPr lang="fi-FI" sz="1400" u="none" kern="1200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Afghanistan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1957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30.3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9240934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821. </a:t>
                      </a:r>
                      <a:r>
                        <a:rPr lang="fi-FI" sz="1400" u="none" kern="1200" dirty="0" smtClean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Afghanistan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Asia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1962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32.0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10267083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853. </a:t>
                      </a:r>
                      <a:r>
                        <a:rPr lang="fi-FI" sz="1400" u="none" kern="1200" dirty="0" smtClean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Afghanistan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Asia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u="none" dirty="0" smtClean="0">
                          <a:solidFill>
                            <a:schemeClr val="bg1"/>
                          </a:solidFill>
                        </a:rPr>
                        <a:t>1967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34.0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u="none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1537966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836. </a:t>
                      </a:r>
                      <a:r>
                        <a:rPr lang="fi-FI" sz="1400" u="none" kern="1200" dirty="0" smtClean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GB" sz="1400" u="none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3072446" y="3316547"/>
            <a:ext cx="1548714" cy="92263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90928"/>
              </p:ext>
            </p:extLst>
          </p:nvPr>
        </p:nvGraphicFramePr>
        <p:xfrm>
          <a:off x="2703803" y="4323764"/>
          <a:ext cx="2286000" cy="1524000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1143000"/>
                <a:gridCol w="1143000"/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  <a:effectLst/>
                        </a:rPr>
                        <a:t>continent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Afghanistan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Asia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Afghanistan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Afghanistan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Asia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Afghanistan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Asia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758133" y="3085368"/>
            <a:ext cx="3987281" cy="1384995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select(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gapminder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, contains(“co”)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4292E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24292E"/>
                </a:solidFill>
              </a:rPr>
              <a:t>select(</a:t>
            </a:r>
            <a:r>
              <a:rPr lang="en-US" altLang="en-US" dirty="0" err="1" smtClean="0">
                <a:solidFill>
                  <a:srgbClr val="24292E"/>
                </a:solidFill>
              </a:rPr>
              <a:t>gapminder</a:t>
            </a:r>
            <a:r>
              <a:rPr lang="en-US" altLang="en-US" dirty="0" smtClean="0">
                <a:solidFill>
                  <a:srgbClr val="24292E"/>
                </a:solidFill>
              </a:rPr>
              <a:t>, </a:t>
            </a:r>
            <a:r>
              <a:rPr lang="en-US" altLang="en-US" dirty="0" err="1" smtClean="0">
                <a:solidFill>
                  <a:srgbClr val="24292E"/>
                </a:solidFill>
              </a:rPr>
              <a:t>starts_with</a:t>
            </a:r>
            <a:r>
              <a:rPr lang="en-US" altLang="en-US" dirty="0" smtClean="0">
                <a:solidFill>
                  <a:srgbClr val="24292E"/>
                </a:solidFill>
              </a:rPr>
              <a:t>(“co”) 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429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62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try </a:t>
            </a:r>
            <a:r>
              <a:rPr lang="en-GB" b="1" dirty="0" smtClean="0">
                <a:solidFill>
                  <a:schemeClr val="accent2"/>
                </a:solidFill>
              </a:rPr>
              <a:t>select()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32922" y="1780819"/>
            <a:ext cx="6326156" cy="360098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select(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gapminder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, country, year,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lifeExp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4292E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#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vectorized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select(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gapminder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country:year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# select all columns from country to year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4292E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# Not select a column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select(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gapminder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, -country)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# select all columns BUT country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select(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gapminder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,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contains(“co”))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635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the </a:t>
            </a:r>
            <a:r>
              <a:rPr lang="en-GB" b="1" dirty="0" smtClean="0">
                <a:solidFill>
                  <a:srgbClr val="66FFFF"/>
                </a:solidFill>
              </a:rPr>
              <a:t>pipe</a:t>
            </a:r>
            <a:r>
              <a:rPr lang="en-GB" dirty="0" smtClean="0">
                <a:solidFill>
                  <a:srgbClr val="66FFFF"/>
                </a:solidFill>
              </a:rPr>
              <a:t> </a:t>
            </a:r>
            <a:r>
              <a:rPr lang="en-GB" dirty="0"/>
              <a:t> </a:t>
            </a:r>
            <a:r>
              <a:rPr lang="en-GB" b="1" dirty="0" smtClean="0">
                <a:solidFill>
                  <a:srgbClr val="66FFFF"/>
                </a:solidFill>
              </a:rPr>
              <a:t>%&gt;%</a:t>
            </a:r>
            <a:endParaRPr lang="en-GB" b="1" dirty="0">
              <a:solidFill>
                <a:srgbClr val="66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1157"/>
            <a:ext cx="10515600" cy="473031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Commands in </a:t>
            </a:r>
            <a:r>
              <a:rPr lang="en-GB" dirty="0" err="1" smtClean="0"/>
              <a:t>dplyr</a:t>
            </a:r>
            <a:r>
              <a:rPr lang="en-GB" dirty="0" smtClean="0"/>
              <a:t> can be piped together</a:t>
            </a:r>
          </a:p>
          <a:p>
            <a:pPr lvl="1"/>
            <a:r>
              <a:rPr lang="en-GB" dirty="0" smtClean="0"/>
              <a:t>Saves on writing coding and saving intermediate steps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i="1" dirty="0"/>
              <a:t>NOTE:</a:t>
            </a:r>
            <a:r>
              <a:rPr lang="en-GB" dirty="0"/>
              <a:t> input data information for each command is now missing, and the subsequent "piped" commands are indented. The indentation makes it easier to follow the trail of commands within the pipe.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32110" y="3924348"/>
            <a:ext cx="5327779" cy="1015663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 smtClean="0">
                <a:solidFill>
                  <a:srgbClr val="24292E"/>
                </a:solidFill>
                <a:latin typeface="SFMono-Regular"/>
              </a:rPr>
              <a:t>gap1997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&lt;-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gapminder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%&gt;%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                      filter(year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== 1997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 %&gt;%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sz="2200" dirty="0" smtClean="0">
                <a:solidFill>
                  <a:srgbClr val="24292E"/>
                </a:solidFill>
                <a:latin typeface="SFMono-Regular"/>
              </a:rPr>
              <a:t>                     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select(-year)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62130" y="2550847"/>
            <a:ext cx="5467740" cy="677108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 smtClean="0">
                <a:solidFill>
                  <a:srgbClr val="24292E"/>
                </a:solidFill>
                <a:latin typeface="SFMono-Regular"/>
              </a:rPr>
              <a:t>new_df</a:t>
            </a:r>
            <a:r>
              <a:rPr lang="en-US" altLang="en-US" sz="2200" dirty="0" smtClean="0">
                <a:solidFill>
                  <a:srgbClr val="24292E"/>
                </a:solidFill>
                <a:latin typeface="SFMono-Regular"/>
              </a:rPr>
              <a:t> &lt;- 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fitler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gapminder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year 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== 1997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smtClean="0">
                <a:solidFill>
                  <a:srgbClr val="24292E"/>
                </a:solidFill>
                <a:latin typeface="SFMono-Regular"/>
              </a:rPr>
              <a:t>gap1997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&lt;- select(</a:t>
            </a:r>
            <a:r>
              <a:rPr kumimoji="0" lang="en-US" altLang="en-US" sz="2200" b="0" i="0" u="none" strike="noStrike" cap="none" normalizeH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new_df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-year)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8416" y="3311502"/>
            <a:ext cx="285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VS.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630003" y="427741"/>
            <a:ext cx="3610947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T</a:t>
            </a:r>
            <a:r>
              <a:rPr lang="en-GB" sz="2400" b="1" i="0" dirty="0" smtClean="0">
                <a:solidFill>
                  <a:schemeClr val="tx1"/>
                </a:solidFill>
                <a:effectLst/>
              </a:rPr>
              <a:t>ake the output from the previous command as the input the next command</a:t>
            </a:r>
            <a:endParaRPr lang="en-GB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183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66FFFF"/>
                </a:solidFill>
              </a:rPr>
              <a:t>pipe</a:t>
            </a:r>
            <a:r>
              <a:rPr lang="en-GB" dirty="0">
                <a:solidFill>
                  <a:srgbClr val="66FFFF"/>
                </a:solidFill>
              </a:rPr>
              <a:t> </a:t>
            </a:r>
            <a:r>
              <a:rPr lang="en-GB" dirty="0"/>
              <a:t> </a:t>
            </a:r>
            <a:r>
              <a:rPr lang="en-GB" b="1" dirty="0">
                <a:solidFill>
                  <a:srgbClr val="66FFFF"/>
                </a:solidFill>
              </a:rPr>
              <a:t>%&gt;%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When to not use a pipe:</a:t>
            </a:r>
          </a:p>
          <a:p>
            <a:pPr lvl="1"/>
            <a:r>
              <a:rPr lang="en-GB" sz="2800" dirty="0"/>
              <a:t>Multiple inputs or outputs</a:t>
            </a:r>
          </a:p>
          <a:p>
            <a:pPr lvl="2"/>
            <a:r>
              <a:rPr lang="en-GB" sz="2400" dirty="0"/>
              <a:t>Pipes should focus on one clear task for one object</a:t>
            </a:r>
          </a:p>
          <a:p>
            <a:pPr lvl="1"/>
            <a:r>
              <a:rPr lang="en-GB" sz="2800" dirty="0"/>
              <a:t>More than 10 steps</a:t>
            </a:r>
          </a:p>
          <a:p>
            <a:pPr lvl="1"/>
            <a:r>
              <a:rPr lang="en-GB" sz="2800" dirty="0" smtClean="0"/>
              <a:t>If you need a circular step</a:t>
            </a:r>
          </a:p>
          <a:p>
            <a:pPr lvl="2"/>
            <a:r>
              <a:rPr lang="en-GB" sz="2400" dirty="0" smtClean="0"/>
              <a:t>Pipes </a:t>
            </a:r>
            <a:r>
              <a:rPr lang="en-GB" sz="2400" dirty="0"/>
              <a:t>are linear, they don’t loop back round!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25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try the </a:t>
            </a:r>
            <a:r>
              <a:rPr lang="en-GB" b="1" dirty="0">
                <a:solidFill>
                  <a:srgbClr val="66FFFF"/>
                </a:solidFill>
              </a:rPr>
              <a:t>pipe</a:t>
            </a:r>
            <a:r>
              <a:rPr lang="en-GB" dirty="0">
                <a:solidFill>
                  <a:srgbClr val="66FFFF"/>
                </a:solidFill>
              </a:rPr>
              <a:t> </a:t>
            </a:r>
            <a:r>
              <a:rPr lang="en-GB" dirty="0"/>
              <a:t> </a:t>
            </a:r>
            <a:r>
              <a:rPr lang="en-GB" b="1" dirty="0">
                <a:solidFill>
                  <a:srgbClr val="66FFFF"/>
                </a:solidFill>
              </a:rPr>
              <a:t>%&gt;%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13583"/>
            <a:ext cx="10515600" cy="2463379"/>
          </a:xfrm>
        </p:spPr>
        <p:txBody>
          <a:bodyPr/>
          <a:lstStyle/>
          <a:p>
            <a:r>
              <a:rPr lang="en-GB" dirty="0" smtClean="0"/>
              <a:t>There is no more input </a:t>
            </a:r>
            <a:r>
              <a:rPr lang="en-GB" dirty="0"/>
              <a:t>data information for each command </a:t>
            </a:r>
            <a:endParaRPr lang="en-GB" dirty="0" smtClean="0"/>
          </a:p>
          <a:p>
            <a:r>
              <a:rPr lang="en-GB" dirty="0" smtClean="0"/>
              <a:t>Indentation </a:t>
            </a:r>
            <a:r>
              <a:rPr lang="en-GB" dirty="0"/>
              <a:t>makes it easier to follow the trail of commands within the pipe.</a:t>
            </a:r>
          </a:p>
          <a:p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32110" y="2076887"/>
            <a:ext cx="5327779" cy="1015663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 smtClean="0">
                <a:solidFill>
                  <a:srgbClr val="24292E"/>
                </a:solidFill>
                <a:latin typeface="SFMono-Regular"/>
              </a:rPr>
              <a:t>gap1997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&lt;-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gapminder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%&gt;%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                      filter(year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== 1997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 %&gt;%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sz="2200" dirty="0" smtClean="0">
                <a:solidFill>
                  <a:srgbClr val="24292E"/>
                </a:solidFill>
                <a:latin typeface="SFMono-Regular"/>
              </a:rPr>
              <a:t>                     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select(-year)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of workshop: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Learn the main </a:t>
            </a:r>
            <a:r>
              <a:rPr lang="en-GB" dirty="0" err="1" smtClean="0"/>
              <a:t>dplyr</a:t>
            </a:r>
            <a:r>
              <a:rPr lang="en-GB" dirty="0" smtClean="0"/>
              <a:t> verbs</a:t>
            </a:r>
          </a:p>
          <a:p>
            <a:r>
              <a:rPr lang="en-GB" dirty="0" smtClean="0"/>
              <a:t>Understand how pipes work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63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lvl="1" algn="l"/>
            <a:r>
              <a:rPr lang="en-GB" sz="4400" b="1" dirty="0" smtClean="0">
                <a:solidFill>
                  <a:schemeClr val="accent4"/>
                </a:solidFill>
                <a:latin typeface="+mj-lt"/>
              </a:rPr>
              <a:t>mutate()</a:t>
            </a:r>
            <a:r>
              <a:rPr lang="en-GB" sz="4400" dirty="0" smtClean="0">
                <a:solidFill>
                  <a:schemeClr val="accent4"/>
                </a:solidFill>
                <a:latin typeface="+mj-lt"/>
              </a:rPr>
              <a:t> </a:t>
            </a:r>
            <a:r>
              <a:rPr lang="en-GB" sz="4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GB" sz="4400" dirty="0">
                <a:solidFill>
                  <a:schemeClr val="tx1"/>
                </a:solidFill>
                <a:latin typeface="+mj-lt"/>
              </a:rPr>
              <a:t>Mutate existing columns to make new </a:t>
            </a:r>
            <a:r>
              <a:rPr lang="en-GB" sz="4400" dirty="0" smtClean="0">
                <a:solidFill>
                  <a:schemeClr val="tx1"/>
                </a:solidFill>
                <a:latin typeface="+mj-lt"/>
              </a:rPr>
              <a:t>columns</a:t>
            </a:r>
            <a:r>
              <a:rPr lang="en-GB" sz="4400" dirty="0" smtClean="0">
                <a:latin typeface="+mj-lt"/>
              </a:rPr>
              <a:t>.</a:t>
            </a:r>
            <a:endParaRPr lang="en-GB" sz="4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218" name="Picture 2" descr="mu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82" y="1825625"/>
            <a:ext cx="6713635" cy="307150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31263" y="5032068"/>
            <a:ext cx="5329472" cy="1384995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# single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mutate(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gapminder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gdp_billion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gdpPercap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*pop/10^9)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4292E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# multiple variables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mutate(dataset1, rate = NUM1/100, norm = Value2 - 50)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8736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try </a:t>
            </a:r>
            <a:r>
              <a:rPr lang="en-GB" b="1" dirty="0" smtClean="0">
                <a:solidFill>
                  <a:schemeClr val="accent4"/>
                </a:solidFill>
              </a:rPr>
              <a:t>mutate()</a:t>
            </a:r>
            <a:endParaRPr lang="en-GB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73419"/>
            <a:ext cx="10515600" cy="1903543"/>
          </a:xfrm>
        </p:spPr>
        <p:txBody>
          <a:bodyPr/>
          <a:lstStyle/>
          <a:p>
            <a:r>
              <a:rPr lang="en-GB" dirty="0" smtClean="0"/>
              <a:t>REMEMBER to name your new columns!</a:t>
            </a:r>
          </a:p>
          <a:p>
            <a:endParaRPr lang="en-GB" dirty="0"/>
          </a:p>
          <a:p>
            <a:r>
              <a:rPr lang="en-GB" dirty="0" smtClean="0"/>
              <a:t>Practical will build on previous verbs and the pipe!</a:t>
            </a:r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57713" y="1797265"/>
            <a:ext cx="5276573" cy="193899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# single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mutate(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gapminder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gdp_billion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gdpPercap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*pop/10^9)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4292E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# multiple variables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mutate(dataset1, rate = NUM1/100, norm = Value2 - 50)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1699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solidFill>
                  <a:srgbClr val="FF0000"/>
                </a:solidFill>
              </a:rPr>
              <a:t>group_by</a:t>
            </a:r>
            <a:r>
              <a:rPr lang="en-GB" b="1" dirty="0">
                <a:solidFill>
                  <a:srgbClr val="FF0000"/>
                </a:solidFill>
              </a:rPr>
              <a:t>()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Group by </a:t>
            </a:r>
            <a:r>
              <a:rPr lang="en-GB" dirty="0" smtClean="0"/>
              <a:t>factor/category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4131"/>
            <a:ext cx="10515600" cy="2052832"/>
          </a:xfrm>
        </p:spPr>
        <p:txBody>
          <a:bodyPr/>
          <a:lstStyle/>
          <a:p>
            <a:r>
              <a:rPr lang="en-GB" dirty="0"/>
              <a:t>Group together rows of data by some factor within the dataset.</a:t>
            </a:r>
            <a:br>
              <a:rPr lang="en-GB" dirty="0"/>
            </a:b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command does very little on its own, but is very useful and powerful once combined with summarise.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33448" y="1849747"/>
            <a:ext cx="4125104" cy="1908215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FMono-Regular"/>
              </a:rPr>
              <a:t># single variables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group_by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gapminder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continent)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FMono-Regular"/>
              </a:rPr>
              <a:t># multiple variables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group_by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gapminder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country, continent)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659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summarise()</a:t>
            </a:r>
            <a:r>
              <a:rPr lang="en-GB" dirty="0"/>
              <a:t> 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Create summary statistics from data </a:t>
            </a:r>
            <a:r>
              <a:rPr lang="en-GB" dirty="0" smtClean="0"/>
              <a:t>sets</a:t>
            </a:r>
            <a:endParaRPr lang="en-GB" dirty="0"/>
          </a:p>
        </p:txBody>
      </p:sp>
      <p:pic>
        <p:nvPicPr>
          <p:cNvPr id="15362" name="Picture 2" descr="summar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77" y="1825625"/>
            <a:ext cx="10352845" cy="283035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06376" y="4790913"/>
            <a:ext cx="7779245" cy="175432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FMono-Regular"/>
              </a:rPr>
              <a:t># get mean of life expectancy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summarise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gapminder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mean_lifexp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= mean(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lifeExp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4292E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FMono-Regular"/>
              </a:rPr>
              <a:t> # get mean of life expectancy and mean of GDP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summarise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gapminder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mean_lifexp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= mean(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lifeExp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mean_gdp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= mean(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gdpPercap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60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3852" y="1567544"/>
            <a:ext cx="7259217" cy="46653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solidFill>
                  <a:srgbClr val="FF0000"/>
                </a:solidFill>
              </a:rPr>
              <a:t>group_by</a:t>
            </a:r>
            <a:r>
              <a:rPr lang="en-GB" b="1" dirty="0" smtClean="0">
                <a:solidFill>
                  <a:srgbClr val="FF0000"/>
                </a:solidFill>
              </a:rPr>
              <a:t>() </a:t>
            </a:r>
            <a:r>
              <a:rPr lang="en-GB" b="1" dirty="0" smtClean="0"/>
              <a:t>&amp;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chemeClr val="accent5"/>
                </a:solidFill>
              </a:rPr>
              <a:t>summarise()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04027"/>
              </p:ext>
            </p:extLst>
          </p:nvPr>
        </p:nvGraphicFramePr>
        <p:xfrm>
          <a:off x="641737" y="1741576"/>
          <a:ext cx="6858000" cy="1525902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30480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  <a:effectLst/>
                        </a:rPr>
                        <a:t>continent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>
                          <a:solidFill>
                            <a:schemeClr val="bg1"/>
                          </a:solidFill>
                          <a:effectLst/>
                        </a:rPr>
                        <a:t>lifeExp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  <a:effectLst/>
                        </a:rPr>
                        <a:t>pop</a:t>
                      </a:r>
                      <a:endParaRPr lang="en-GB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bg1"/>
                          </a:solidFill>
                          <a:effectLst/>
                        </a:rPr>
                        <a:t>gdpPercap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Afghanistan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Asia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1952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28.8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8425333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779. </a:t>
                      </a:r>
                      <a:r>
                        <a:rPr lang="fi-FI" sz="1400" u="none" kern="1200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Afghanistan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1957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30.3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9240934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821. </a:t>
                      </a:r>
                      <a:r>
                        <a:rPr lang="fi-FI" sz="1400" u="none" kern="1200" dirty="0" smtClean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06702"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Afghanistan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Asia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1962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32.0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10267083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853. </a:t>
                      </a:r>
                      <a:r>
                        <a:rPr lang="fi-FI" sz="1400" u="none" kern="1200" dirty="0" smtClean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Afghanistan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Asia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u="none" dirty="0" smtClean="0">
                          <a:solidFill>
                            <a:schemeClr val="bg1"/>
                          </a:solidFill>
                        </a:rPr>
                        <a:t>1967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34.0 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u="none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1537966</a:t>
                      </a:r>
                      <a:endParaRPr lang="en-GB" sz="14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836. </a:t>
                      </a:r>
                      <a:r>
                        <a:rPr lang="fi-FI" sz="1400" u="none" kern="1200" dirty="0" smtClean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GB" sz="1400" u="none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851334"/>
              </p:ext>
            </p:extLst>
          </p:nvPr>
        </p:nvGraphicFramePr>
        <p:xfrm>
          <a:off x="2297309" y="4301412"/>
          <a:ext cx="3546856" cy="18288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143000"/>
                <a:gridCol w="1260856"/>
                <a:gridCol w="1143000"/>
              </a:tblGrid>
              <a:tr h="0">
                <a:tc>
                  <a:txBody>
                    <a:bodyPr/>
                    <a:lstStyle/>
                    <a:p>
                      <a:r>
                        <a:rPr kumimoji="0" lang="en-US" alt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continent 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4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mean_lifeExp</a:t>
                      </a:r>
                      <a:r>
                        <a:rPr kumimoji="0" lang="en-US" alt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bg1"/>
                          </a:solidFill>
                          <a:effectLst/>
                        </a:rPr>
                        <a:t>median_gdp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Africa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48.9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u="none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GB" sz="1400" dirty="0" smtClean="0">
                          <a:solidFill>
                            <a:schemeClr val="bg1"/>
                          </a:solidFill>
                          <a:effectLst/>
                        </a:rPr>
                        <a:t>192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Americas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64.7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5466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Asia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60.1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2647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Europe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71.9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12082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Oceania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74.3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17983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3465256" y="3348274"/>
            <a:ext cx="1210962" cy="83202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900954" y="3193416"/>
            <a:ext cx="420275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gapaminder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%&gt;%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chemeClr val="bg1"/>
                </a:solidFill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group_by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(continent) %&gt;%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summarise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mean_lifeExp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= mean(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lifeExp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median_gdp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= median(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gdpPercap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844769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try </a:t>
            </a:r>
            <a:r>
              <a:rPr lang="en-GB" b="1" dirty="0" err="1">
                <a:solidFill>
                  <a:srgbClr val="FF0000"/>
                </a:solidFill>
              </a:rPr>
              <a:t>group_by</a:t>
            </a:r>
            <a:r>
              <a:rPr lang="en-GB" b="1" dirty="0">
                <a:solidFill>
                  <a:srgbClr val="FF0000"/>
                </a:solidFill>
              </a:rPr>
              <a:t>() </a:t>
            </a:r>
            <a:r>
              <a:rPr lang="en-GB" b="1" dirty="0"/>
              <a:t>&amp;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chemeClr val="accent5"/>
                </a:solidFill>
              </a:rPr>
              <a:t>summarise()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endParaRPr lang="en-GB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73419"/>
            <a:ext cx="10515600" cy="1903543"/>
          </a:xfrm>
        </p:spPr>
        <p:txBody>
          <a:bodyPr/>
          <a:lstStyle/>
          <a:p>
            <a:r>
              <a:rPr lang="en-GB" dirty="0" smtClean="0"/>
              <a:t>REMEMBER to name your new columns!</a:t>
            </a:r>
          </a:p>
          <a:p>
            <a:endParaRPr lang="en-GB" dirty="0"/>
          </a:p>
          <a:p>
            <a:r>
              <a:rPr lang="en-GB" dirty="0" smtClean="0"/>
              <a:t>Practical will build on previous verbs and the pipe!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09278" y="1690688"/>
            <a:ext cx="5373443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gapminder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%&gt;%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chemeClr val="bg1"/>
                </a:solidFill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group_by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(continent) %&gt;%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summarise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mean_lifeExp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= mean(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lifeExp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median_gdp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= median(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gdpPercap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2617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arrange()</a:t>
            </a:r>
            <a:r>
              <a:rPr lang="en-GB" dirty="0"/>
              <a:t> 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arrange </a:t>
            </a:r>
            <a:r>
              <a:rPr lang="en-GB" dirty="0" smtClean="0"/>
              <a:t>rows</a:t>
            </a:r>
            <a:endParaRPr lang="en-GB" dirty="0"/>
          </a:p>
        </p:txBody>
      </p:sp>
      <p:pic>
        <p:nvPicPr>
          <p:cNvPr id="17410" name="Picture 2" descr="arr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67" y="1784482"/>
            <a:ext cx="11581266" cy="287679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80588" y="4791352"/>
            <a:ext cx="4030824" cy="196977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# single parameter ascending arrange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arrange(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gapminder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lifeExp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4292E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# single parameter descending arrange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arrange(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gapminder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desc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lifeExp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4292E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# multiple parameter arrange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arrange(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gapminder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desc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lifeExp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), pop)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6184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parameter arrange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In a multiple parameter arrange, </a:t>
            </a:r>
            <a:endParaRPr lang="en-GB" sz="3200" dirty="0" smtClean="0"/>
          </a:p>
          <a:p>
            <a:pPr lvl="1"/>
            <a:r>
              <a:rPr lang="en-GB" sz="2800" b="1" i="1" u="sng" dirty="0" smtClean="0"/>
              <a:t>the </a:t>
            </a:r>
            <a:r>
              <a:rPr lang="en-GB" sz="2800" b="1" i="1" u="sng" dirty="0"/>
              <a:t>order is </a:t>
            </a:r>
            <a:r>
              <a:rPr lang="en-GB" sz="2800" b="1" i="1" u="sng" dirty="0" smtClean="0"/>
              <a:t>important</a:t>
            </a:r>
            <a:r>
              <a:rPr lang="en-GB" b="1" i="1" u="sng" dirty="0"/>
              <a:t>!</a:t>
            </a:r>
            <a:endParaRPr lang="en-GB" b="1" i="1" u="sng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sz="2800" dirty="0" smtClean="0"/>
              <a:t>In </a:t>
            </a:r>
            <a:r>
              <a:rPr lang="en-GB" sz="2800" dirty="0"/>
              <a:t>the example above, the </a:t>
            </a:r>
            <a:r>
              <a:rPr lang="en-GB" sz="2800" dirty="0" err="1"/>
              <a:t>gapminder</a:t>
            </a:r>
            <a:r>
              <a:rPr lang="en-GB" sz="2800" dirty="0"/>
              <a:t> data </a:t>
            </a:r>
            <a:r>
              <a:rPr lang="en-GB" sz="2800" dirty="0" smtClean="0"/>
              <a:t>is: </a:t>
            </a:r>
          </a:p>
          <a:p>
            <a:pPr lvl="2"/>
            <a:r>
              <a:rPr lang="en-GB" sz="2400" dirty="0" smtClean="0"/>
              <a:t>first </a:t>
            </a:r>
            <a:r>
              <a:rPr lang="en-GB" sz="2400" dirty="0"/>
              <a:t>sorted by </a:t>
            </a:r>
            <a:r>
              <a:rPr lang="en-GB" sz="2400" i="1" dirty="0" err="1"/>
              <a:t>desc</a:t>
            </a:r>
            <a:r>
              <a:rPr lang="en-GB" sz="2400" i="1" dirty="0"/>
              <a:t>(</a:t>
            </a:r>
            <a:r>
              <a:rPr lang="en-GB" sz="2400" i="1" dirty="0" err="1"/>
              <a:t>lifeExp</a:t>
            </a:r>
            <a:r>
              <a:rPr lang="en-GB" sz="2400" i="1" dirty="0"/>
              <a:t>)</a:t>
            </a:r>
            <a:r>
              <a:rPr lang="en-GB" sz="2400" dirty="0"/>
              <a:t> (descending life expectancy) </a:t>
            </a:r>
            <a:endParaRPr lang="en-GB" sz="2400" dirty="0" smtClean="0"/>
          </a:p>
          <a:p>
            <a:pPr lvl="2"/>
            <a:r>
              <a:rPr lang="en-GB" sz="2400" dirty="0" smtClean="0"/>
              <a:t>any </a:t>
            </a:r>
            <a:r>
              <a:rPr lang="en-GB" sz="2400" dirty="0"/>
              <a:t>ties broken by value of </a:t>
            </a:r>
            <a:r>
              <a:rPr lang="en-GB" sz="2400" i="1" dirty="0"/>
              <a:t>pop</a:t>
            </a:r>
            <a:r>
              <a:rPr lang="en-GB" sz="2400" dirty="0"/>
              <a:t> (ascending population</a:t>
            </a:r>
            <a:r>
              <a:rPr lang="en-GB" sz="2400" dirty="0" smtClean="0"/>
              <a:t>)</a:t>
            </a:r>
            <a:endParaRPr lang="en-GB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4646" y="2863894"/>
            <a:ext cx="4030824" cy="95410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4292E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# multiple parameter arrange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arrange(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gapminder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desc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lifeExp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), pop)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6932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try </a:t>
            </a:r>
            <a:r>
              <a:rPr lang="en-GB" b="1" dirty="0">
                <a:solidFill>
                  <a:srgbClr val="7030A0"/>
                </a:solidFill>
              </a:rPr>
              <a:t>arrange()</a:t>
            </a:r>
            <a:endParaRPr lang="en-GB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73419"/>
            <a:ext cx="10515600" cy="1903543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Practical will build on previous verbs and the pipe!</a:t>
            </a:r>
            <a:endParaRPr lang="en-GB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80588" y="1504813"/>
            <a:ext cx="4030824" cy="273921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# single parameter ascending arrange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arrange(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gapminder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lifeExp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4292E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# single parameter descending arrange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arrange(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gapminder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desc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lifeExp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4292E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# multiple parameter arrange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arrange(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gapminder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desc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</a:rPr>
              <a:t>lifeExp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), pop)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4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327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the practical works?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Practical is on </a:t>
            </a:r>
            <a:r>
              <a:rPr lang="en-GB" dirty="0" err="1"/>
              <a:t>Rstudio</a:t>
            </a:r>
            <a:r>
              <a:rPr lang="en-GB" dirty="0"/>
              <a:t> cloud : </a:t>
            </a:r>
            <a:r>
              <a:rPr lang="en-GB" dirty="0">
                <a:hlinkClick r:id="rId2"/>
              </a:rPr>
              <a:t>https://rstudio.cloud/project/42122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use the </a:t>
            </a:r>
            <a:r>
              <a:rPr lang="en-GB" dirty="0" err="1"/>
              <a:t>Rscript</a:t>
            </a:r>
            <a:r>
              <a:rPr lang="en-GB" dirty="0"/>
              <a:t> or the </a:t>
            </a:r>
            <a:r>
              <a:rPr lang="en-GB" dirty="0" err="1"/>
              <a:t>Rmarkdown</a:t>
            </a:r>
            <a:r>
              <a:rPr lang="en-GB" dirty="0"/>
              <a:t> file</a:t>
            </a:r>
          </a:p>
          <a:p>
            <a:pPr lvl="1"/>
            <a:r>
              <a:rPr lang="en-GB" dirty="0"/>
              <a:t>Whatever you are most comfortable with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38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data we are going to be working with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1 ) </a:t>
            </a:r>
            <a:r>
              <a:rPr lang="en-GB" sz="3200" dirty="0" err="1" smtClean="0"/>
              <a:t>gapminder</a:t>
            </a:r>
            <a:endParaRPr lang="en-GB" sz="3200" dirty="0" smtClean="0"/>
          </a:p>
          <a:p>
            <a:pPr lvl="1"/>
            <a:r>
              <a:rPr lang="en-US" altLang="en-US" sz="2200" dirty="0" smtClean="0"/>
              <a:t>“An </a:t>
            </a:r>
            <a:r>
              <a:rPr lang="en-US" altLang="en-US" sz="2200" dirty="0"/>
              <a:t>excerpt of the data available at Gapminder.org. </a:t>
            </a:r>
            <a:r>
              <a:rPr lang="en-US" altLang="en-US" sz="2200" dirty="0" smtClean="0"/>
              <a:t>For </a:t>
            </a:r>
            <a:r>
              <a:rPr lang="en-US" altLang="en-US" sz="2200" dirty="0"/>
              <a:t>each of 142 countries, the package provides values for life expectancy, GDP per capita, and population, every five years, from 1952 to </a:t>
            </a:r>
            <a:r>
              <a:rPr lang="en-US" altLang="en-US" sz="2200" dirty="0" smtClean="0"/>
              <a:t>2007.”</a:t>
            </a:r>
          </a:p>
          <a:p>
            <a:pPr lvl="1"/>
            <a:r>
              <a:rPr lang="en-GB" sz="2200" dirty="0" smtClean="0"/>
              <a:t>For </a:t>
            </a:r>
            <a:r>
              <a:rPr lang="en-GB" sz="2200" dirty="0"/>
              <a:t>more </a:t>
            </a:r>
            <a:r>
              <a:rPr lang="en-GB" sz="2200" dirty="0" smtClean="0"/>
              <a:t>information </a:t>
            </a:r>
            <a:r>
              <a:rPr lang="en-GB" sz="2200" dirty="0"/>
              <a:t>: </a:t>
            </a:r>
            <a:r>
              <a:rPr lang="en-GB" sz="2200" dirty="0">
                <a:hlinkClick r:id="rId2"/>
              </a:rPr>
              <a:t>https://</a:t>
            </a:r>
            <a:r>
              <a:rPr lang="en-GB" sz="2200" dirty="0" smtClean="0">
                <a:hlinkClick r:id="rId2"/>
              </a:rPr>
              <a:t>www.gapminder.org/</a:t>
            </a:r>
            <a:r>
              <a:rPr lang="en-GB" sz="2200" dirty="0" smtClean="0"/>
              <a:t> </a:t>
            </a:r>
          </a:p>
          <a:p>
            <a:pPr lvl="1"/>
            <a:endParaRPr lang="en-GB" sz="2000" dirty="0"/>
          </a:p>
          <a:p>
            <a:r>
              <a:rPr lang="en-GB" sz="3200" dirty="0" smtClean="0"/>
              <a:t>2) </a:t>
            </a:r>
            <a:r>
              <a:rPr lang="en-GB" sz="3200" dirty="0" err="1" smtClean="0"/>
              <a:t>msleep</a:t>
            </a:r>
            <a:endParaRPr lang="en-GB" sz="3200" dirty="0" smtClean="0"/>
          </a:p>
          <a:p>
            <a:pPr lvl="1"/>
            <a:r>
              <a:rPr lang="en-GB" sz="2200" dirty="0" smtClean="0"/>
              <a:t>Sleep times and weights for mammals </a:t>
            </a:r>
          </a:p>
          <a:p>
            <a:pPr lvl="1"/>
            <a:r>
              <a:rPr lang="en-GB" sz="2200" dirty="0" smtClean="0"/>
              <a:t>For more information: V. M. Savage and G. B. West. A quantitative, theoretical framework for understanding mammalian sleep. Proceedings of the National Academy of Sciences, 104 (3):1051-1056, 2007.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69309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dirty="0" err="1" smtClean="0"/>
              <a:t>dplyr</a:t>
            </a:r>
            <a:r>
              <a:rPr lang="en-GB" dirty="0" smtClean="0"/>
              <a:t>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fast</a:t>
            </a:r>
          </a:p>
          <a:p>
            <a:r>
              <a:rPr lang="en-GB" dirty="0" smtClean="0"/>
              <a:t>Simple clear syntax</a:t>
            </a:r>
          </a:p>
          <a:p>
            <a:r>
              <a:rPr lang="en-GB" dirty="0" smtClean="0"/>
              <a:t>Chain commands together</a:t>
            </a:r>
          </a:p>
          <a:p>
            <a:r>
              <a:rPr lang="en-GB" dirty="0" smtClean="0"/>
              <a:t>Connects with external databases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22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Tidy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061" y="3871784"/>
            <a:ext cx="7407876" cy="235460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What is "tidy" data?</a:t>
            </a:r>
          </a:p>
          <a:p>
            <a:pPr lvl="1"/>
            <a:r>
              <a:rPr lang="en-GB" dirty="0"/>
              <a:t>Observations as rows</a:t>
            </a:r>
          </a:p>
          <a:p>
            <a:pPr lvl="1"/>
            <a:r>
              <a:rPr lang="en-GB" dirty="0"/>
              <a:t>Variables as columns</a:t>
            </a:r>
          </a:p>
          <a:p>
            <a:pPr lvl="1"/>
            <a:r>
              <a:rPr lang="en-GB" dirty="0"/>
              <a:t>One type of observational unit per table</a:t>
            </a:r>
          </a:p>
          <a:p>
            <a:pPr lvl="1"/>
            <a:r>
              <a:rPr lang="en-GB" dirty="0"/>
              <a:t>Each value belongs to a variable and an observation</a:t>
            </a:r>
          </a:p>
          <a:p>
            <a:pPr lvl="1"/>
            <a:r>
              <a:rPr lang="en-GB" dirty="0"/>
              <a:t>Column headers are variable names not variables</a:t>
            </a:r>
          </a:p>
          <a:p>
            <a:endParaRPr lang="en-GB" dirty="0"/>
          </a:p>
        </p:txBody>
      </p:sp>
      <p:pic>
        <p:nvPicPr>
          <p:cNvPr id="1026" name="Picture 2" descr="tid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180" y="1484593"/>
            <a:ext cx="7401757" cy="23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17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the structure of your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Various functions exist to look at the data and give you basic information about </a:t>
            </a:r>
            <a:r>
              <a:rPr lang="en-GB" dirty="0" smtClean="0"/>
              <a:t>it.</a:t>
            </a:r>
            <a:endParaRPr lang="en-GB" dirty="0"/>
          </a:p>
          <a:p>
            <a:pPr lvl="1"/>
            <a:r>
              <a:rPr lang="en-GB" dirty="0" smtClean="0"/>
              <a:t>head(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GB" dirty="0" smtClean="0"/>
              <a:t>)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prints </a:t>
            </a:r>
            <a:r>
              <a:rPr lang="en-GB" dirty="0"/>
              <a:t>to screen first few rows of data</a:t>
            </a:r>
          </a:p>
          <a:p>
            <a:pPr lvl="1"/>
            <a:r>
              <a:rPr lang="en-GB" dirty="0" smtClean="0"/>
              <a:t>tail(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GB" dirty="0" smtClean="0"/>
              <a:t>)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dirty="0"/>
              <a:t>prints to screen last few rows of data</a:t>
            </a:r>
          </a:p>
          <a:p>
            <a:pPr lvl="1"/>
            <a:r>
              <a:rPr lang="en-GB" dirty="0" smtClean="0"/>
              <a:t>class(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GB" dirty="0" smtClean="0"/>
              <a:t>)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dirty="0"/>
              <a:t>class of data</a:t>
            </a:r>
          </a:p>
          <a:p>
            <a:pPr lvl="1"/>
            <a:r>
              <a:rPr lang="en-GB" dirty="0" smtClean="0"/>
              <a:t>dim(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GB" dirty="0" smtClean="0"/>
              <a:t>)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dirty="0"/>
              <a:t>how many rows and columns</a:t>
            </a:r>
          </a:p>
          <a:p>
            <a:pPr lvl="1"/>
            <a:r>
              <a:rPr lang="en-GB" dirty="0" err="1" smtClean="0"/>
              <a:t>colnames</a:t>
            </a:r>
            <a:r>
              <a:rPr lang="en-GB" dirty="0" smtClean="0"/>
              <a:t>(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GB" dirty="0" smtClean="0"/>
              <a:t>)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dirty="0"/>
              <a:t>column names</a:t>
            </a:r>
          </a:p>
          <a:p>
            <a:pPr lvl="1"/>
            <a:r>
              <a:rPr lang="en-GB" dirty="0" err="1" smtClean="0"/>
              <a:t>str</a:t>
            </a:r>
            <a:r>
              <a:rPr lang="en-GB" dirty="0" smtClean="0"/>
              <a:t>(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GB" dirty="0" smtClean="0"/>
              <a:t>)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dirty="0"/>
              <a:t>data preview, and column data types</a:t>
            </a:r>
          </a:p>
          <a:p>
            <a:pPr lvl="1"/>
            <a:r>
              <a:rPr lang="en-GB" dirty="0" smtClean="0"/>
              <a:t>summary(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GB" dirty="0" smtClean="0"/>
              <a:t>)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dirty="0"/>
              <a:t>summary of data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sz="2400" dirty="0" smtClean="0"/>
              <a:t>* </a:t>
            </a:r>
            <a:r>
              <a:rPr lang="en-GB" sz="2400" dirty="0" err="1" smtClean="0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GB" sz="2400" dirty="0" smtClean="0"/>
              <a:t> = the name of your </a:t>
            </a:r>
            <a:r>
              <a:rPr lang="en-GB" sz="2400" dirty="0" err="1" smtClean="0"/>
              <a:t>dataframe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5591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a look at the practical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14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dplyr</a:t>
            </a:r>
            <a:r>
              <a:rPr lang="en-GB" dirty="0" smtClean="0"/>
              <a:t> ‘verbs’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6 main “verbs” in </a:t>
            </a:r>
            <a:r>
              <a:rPr lang="en-GB" sz="3200" dirty="0" err="1"/>
              <a:t>dplyr</a:t>
            </a:r>
            <a:endParaRPr lang="en-GB" sz="3200" dirty="0"/>
          </a:p>
          <a:p>
            <a:pPr marL="914400" lvl="1" indent="-457200">
              <a:buFont typeface="+mj-lt"/>
              <a:buAutoNum type="arabicPeriod"/>
            </a:pPr>
            <a:r>
              <a:rPr lang="en-GB" sz="2800" b="1" dirty="0">
                <a:solidFill>
                  <a:schemeClr val="accent6"/>
                </a:solidFill>
              </a:rPr>
              <a:t>filter()</a:t>
            </a:r>
            <a:r>
              <a:rPr lang="en-GB" sz="2800" dirty="0">
                <a:solidFill>
                  <a:schemeClr val="accent6"/>
                </a:solidFill>
              </a:rPr>
              <a:t> 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return rows with matching 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b="1" dirty="0" smtClean="0">
                <a:solidFill>
                  <a:schemeClr val="accent2"/>
                </a:solidFill>
              </a:rPr>
              <a:t>select</a:t>
            </a:r>
            <a:r>
              <a:rPr lang="en-GB" sz="2800" b="1" dirty="0">
                <a:solidFill>
                  <a:schemeClr val="accent2"/>
                </a:solidFill>
              </a:rPr>
              <a:t>()</a:t>
            </a:r>
            <a:r>
              <a:rPr lang="en-GB" sz="2800" dirty="0"/>
              <a:t> </a:t>
            </a:r>
            <a:r>
              <a:rPr lang="en-GB" sz="2800" dirty="0" smtClean="0">
                <a:sym typeface="Wingdings" panose="05000000000000000000" pitchFamily="2" charset="2"/>
              </a:rPr>
              <a:t> </a:t>
            </a:r>
            <a:r>
              <a:rPr lang="en-GB" sz="2800" dirty="0" smtClean="0"/>
              <a:t>select </a:t>
            </a:r>
            <a:r>
              <a:rPr lang="en-GB" sz="2800" dirty="0"/>
              <a:t>variables by </a:t>
            </a:r>
            <a:r>
              <a:rPr lang="en-GB" sz="2800" dirty="0" smtClean="0"/>
              <a:t>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b="1" dirty="0">
                <a:solidFill>
                  <a:schemeClr val="accent4"/>
                </a:solidFill>
              </a:rPr>
              <a:t>mutate()</a:t>
            </a:r>
            <a:r>
              <a:rPr lang="en-GB" sz="2800" dirty="0">
                <a:solidFill>
                  <a:schemeClr val="accent4"/>
                </a:solidFill>
              </a:rPr>
              <a:t> 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dirty="0" smtClean="0"/>
              <a:t>create new </a:t>
            </a:r>
            <a:r>
              <a:rPr lang="en-GB" sz="2800" dirty="0"/>
              <a:t>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b="1" dirty="0" err="1">
                <a:solidFill>
                  <a:srgbClr val="FF0000"/>
                </a:solidFill>
              </a:rPr>
              <a:t>group_by</a:t>
            </a:r>
            <a:r>
              <a:rPr lang="en-GB" sz="2800" b="1" dirty="0">
                <a:solidFill>
                  <a:srgbClr val="FF0000"/>
                </a:solidFill>
              </a:rPr>
              <a:t>()</a:t>
            </a:r>
            <a:r>
              <a:rPr lang="en-GB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return grouping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b="1" dirty="0">
                <a:solidFill>
                  <a:schemeClr val="accent5"/>
                </a:solidFill>
              </a:rPr>
              <a:t>summarise()</a:t>
            </a:r>
            <a:r>
              <a:rPr lang="en-GB" sz="2800" dirty="0"/>
              <a:t> 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reduces multiple values down to a single </a:t>
            </a:r>
            <a:r>
              <a:rPr lang="en-GB" sz="2800" dirty="0" smtClean="0"/>
              <a:t>value</a:t>
            </a:r>
            <a:endParaRPr lang="en-GB" sz="2800" dirty="0"/>
          </a:p>
          <a:p>
            <a:pPr marL="914400" lvl="1" indent="-457200">
              <a:buFont typeface="+mj-lt"/>
              <a:buAutoNum type="arabicPeriod"/>
            </a:pPr>
            <a:r>
              <a:rPr lang="en-GB" sz="2800" b="1" dirty="0" smtClean="0">
                <a:solidFill>
                  <a:srgbClr val="7030A0"/>
                </a:solidFill>
              </a:rPr>
              <a:t>arrange</a:t>
            </a:r>
            <a:r>
              <a:rPr lang="en-GB" sz="2800" b="1" dirty="0">
                <a:solidFill>
                  <a:srgbClr val="7030A0"/>
                </a:solidFill>
              </a:rPr>
              <a:t>()</a:t>
            </a:r>
            <a:r>
              <a:rPr lang="en-GB" sz="2800" dirty="0"/>
              <a:t> </a:t>
            </a:r>
            <a:r>
              <a:rPr lang="en-GB" sz="2800" dirty="0" smtClean="0">
                <a:sym typeface="Wingdings" panose="05000000000000000000" pitchFamily="2" charset="2"/>
              </a:rPr>
              <a:t> </a:t>
            </a:r>
            <a:r>
              <a:rPr lang="en-GB" sz="2800" dirty="0" smtClean="0"/>
              <a:t>arrange </a:t>
            </a:r>
            <a:r>
              <a:rPr lang="en-GB" sz="2800" dirty="0"/>
              <a:t>rows by variables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10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1421</Words>
  <Application>Microsoft Office PowerPoint</Application>
  <PresentationFormat>Widescreen</PresentationFormat>
  <Paragraphs>354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SFMono-Regular</vt:lpstr>
      <vt:lpstr>Wingdings</vt:lpstr>
      <vt:lpstr>Office Theme</vt:lpstr>
      <vt:lpstr>Data manipulation with dplyr</vt:lpstr>
      <vt:lpstr>Aims of workshop:</vt:lpstr>
      <vt:lpstr>How the practical works?</vt:lpstr>
      <vt:lpstr>The data we are going to be working with</vt:lpstr>
      <vt:lpstr>Why dplyr? </vt:lpstr>
      <vt:lpstr>Tidy Data</vt:lpstr>
      <vt:lpstr>Understanding the structure of your data</vt:lpstr>
      <vt:lpstr>Let’s a look at the practical</vt:lpstr>
      <vt:lpstr>dplyr ‘verbs’</vt:lpstr>
      <vt:lpstr>filter()  filter rows</vt:lpstr>
      <vt:lpstr>filter() options </vt:lpstr>
      <vt:lpstr>Let’s try filter()</vt:lpstr>
      <vt:lpstr>select()  select columns</vt:lpstr>
      <vt:lpstr>select() helper functions </vt:lpstr>
      <vt:lpstr>How to use helper functions?</vt:lpstr>
      <vt:lpstr>Let’s try select()</vt:lpstr>
      <vt:lpstr>Introducing the pipe  %&gt;%</vt:lpstr>
      <vt:lpstr>pipe  %&gt;%</vt:lpstr>
      <vt:lpstr>Let’s try the pipe  %&gt;%</vt:lpstr>
      <vt:lpstr>mutate()  Mutate existing columns to make new columns.</vt:lpstr>
      <vt:lpstr>Let’s try mutate()</vt:lpstr>
      <vt:lpstr>group_by()  Group by factor/category</vt:lpstr>
      <vt:lpstr>summarise()  Create summary statistics from data sets</vt:lpstr>
      <vt:lpstr>group_by() &amp; summarise() </vt:lpstr>
      <vt:lpstr>Let’s try group_by() &amp; summarise() </vt:lpstr>
      <vt:lpstr>arrange()  arrange rows</vt:lpstr>
      <vt:lpstr>Multiple parameter arrange</vt:lpstr>
      <vt:lpstr>Let’s try arrange()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with dplyr</dc:title>
  <dc:creator>Matt</dc:creator>
  <cp:lastModifiedBy>Matt</cp:lastModifiedBy>
  <cp:revision>27</cp:revision>
  <dcterms:created xsi:type="dcterms:W3CDTF">2018-06-17T12:55:58Z</dcterms:created>
  <dcterms:modified xsi:type="dcterms:W3CDTF">2018-06-19T20:51:47Z</dcterms:modified>
</cp:coreProperties>
</file>