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323" r:id="rId4"/>
    <p:sldId id="259" r:id="rId5"/>
    <p:sldId id="260" r:id="rId6"/>
    <p:sldId id="261" r:id="rId7"/>
    <p:sldId id="262" r:id="rId8"/>
    <p:sldId id="263" r:id="rId9"/>
    <p:sldId id="264" r:id="rId10"/>
    <p:sldId id="305" r:id="rId11"/>
    <p:sldId id="328" r:id="rId12"/>
    <p:sldId id="266" r:id="rId13"/>
    <p:sldId id="267" r:id="rId14"/>
    <p:sldId id="324" r:id="rId15"/>
    <p:sldId id="268" r:id="rId16"/>
    <p:sldId id="269" r:id="rId17"/>
    <p:sldId id="270" r:id="rId18"/>
    <p:sldId id="294" r:id="rId19"/>
    <p:sldId id="327" r:id="rId20"/>
    <p:sldId id="307" r:id="rId21"/>
    <p:sldId id="295" r:id="rId22"/>
    <p:sldId id="296" r:id="rId23"/>
    <p:sldId id="308" r:id="rId24"/>
    <p:sldId id="321" r:id="rId25"/>
    <p:sldId id="284" r:id="rId26"/>
    <p:sldId id="322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78"/>
    <p:restoredTop sz="94952"/>
  </p:normalViewPr>
  <p:slideViewPr>
    <p:cSldViewPr snapToGrid="0" snapToObjects="1">
      <p:cViewPr varScale="1">
        <p:scale>
          <a:sx n="138" d="100"/>
          <a:sy n="138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3DC7A-E10C-B547-9D63-BD3ECC9E492A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938FA-FF99-0148-8439-06FE90A69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938FA-FF99-0148-8439-06FE90A695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7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9A0F-C9A9-E848-82DC-4A1D13EA4F10}" type="datetime1">
              <a:rPr lang="en-GB" smtClean="0"/>
              <a:t>18/09/2017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E50B-DC5B-6944-BE4E-94E4E31F3DA8}" type="datetime1">
              <a:rPr lang="en-GB" smtClean="0"/>
              <a:t>18/09/2017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6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4D13-8ECA-6549-A518-51775AE95809}" type="datetime1">
              <a:rPr lang="en-GB" smtClean="0"/>
              <a:t>18/09/2017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1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B50D-130E-6640-8F16-F6CFF996F6A7}" type="datetime1">
              <a:rPr lang="en-GB" smtClean="0"/>
              <a:t>18/09/2017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3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F34-F0D4-2246-BD99-07E4F2C2BE39}" type="datetime1">
              <a:rPr lang="en-GB" smtClean="0"/>
              <a:t>18/09/2017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54FB-3A8A-9E47-AD22-4B5B1E077D87}" type="datetime1">
              <a:rPr lang="en-GB" smtClean="0"/>
              <a:t>18/09/2017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5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9B84-733F-4B44-B479-6D38BA0F5B85}" type="datetime1">
              <a:rPr lang="en-GB" smtClean="0"/>
              <a:t>18/09/2017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1C79-BA09-D24B-B2A0-682DF45F6BA3}" type="datetime1">
              <a:rPr lang="en-GB" smtClean="0"/>
              <a:t>18/09/2017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770-085F-5F41-A072-47F0166EEB10}" type="datetime1">
              <a:rPr lang="en-GB" smtClean="0"/>
              <a:t>18/09/2017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B700-9176-654D-8675-AB32A51A64F2}" type="datetime1">
              <a:rPr lang="en-GB" smtClean="0"/>
              <a:t>18/09/2017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7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4BAA-9BC2-9346-8642-167D72540FBD}" type="datetime1">
              <a:rPr lang="en-GB" smtClean="0"/>
              <a:t>18/09/2017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5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AF20-A079-3348-AE06-EA525E3237B4}" type="datetime1">
              <a:rPr lang="en-GB" smtClean="0"/>
              <a:t>18/09/2017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n.wikipedia.org/wiki/Replication_crisi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for-windows.github.io/" TargetMode="External"/><Relationship Id="rId3" Type="http://schemas.openxmlformats.org/officeDocument/2006/relationships/hyperlink" Target="http://mobaxterm.mobatek.net/plugin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Relationship Id="rId3" Type="http://schemas.openxmlformats.org/officeDocument/2006/relationships/hyperlink" Target="https://bitbucket.org/produc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4" Type="http://schemas.openxmlformats.org/officeDocument/2006/relationships/hyperlink" Target="https://git-scm.com/doc" TargetMode="External"/><Relationship Id="rId5" Type="http://schemas.openxmlformats.org/officeDocument/2006/relationships/hyperlink" Target="https://software-carpentry.org/lesson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tlassian.com/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Katherine Tansey, PhD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3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version control software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Subversion and Mercurial are other big version control systems besides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Syntax is different depending on which one you use</a:t>
            </a:r>
          </a:p>
          <a:p>
            <a:pPr lvl="1"/>
            <a:r>
              <a:rPr lang="en-US" dirty="0" smtClean="0"/>
              <a:t>They </a:t>
            </a:r>
            <a:r>
              <a:rPr lang="en-US" b="1" i="1" u="sng" dirty="0" smtClean="0"/>
              <a:t>do not</a:t>
            </a:r>
            <a:r>
              <a:rPr lang="en-US" dirty="0" smtClean="0"/>
              <a:t> work/function in the same way!</a:t>
            </a:r>
          </a:p>
          <a:p>
            <a:endParaRPr lang="en-US" dirty="0"/>
          </a:p>
          <a:p>
            <a:r>
              <a:rPr lang="en-US" dirty="0" smtClean="0"/>
              <a:t>We will  be using </a:t>
            </a:r>
            <a:r>
              <a:rPr lang="en-US" dirty="0" err="1" smtClean="0"/>
              <a:t>Git</a:t>
            </a:r>
            <a:r>
              <a:rPr lang="en-US" dirty="0" smtClean="0"/>
              <a:t> as this is the most widely used </a:t>
            </a:r>
          </a:p>
          <a:p>
            <a:r>
              <a:rPr lang="en-US" dirty="0" smtClean="0"/>
              <a:t>Integrates with Cardiff University’s </a:t>
            </a:r>
            <a:r>
              <a:rPr lang="en-US" dirty="0" err="1" smtClean="0"/>
              <a:t>Bitbucket</a:t>
            </a:r>
            <a:r>
              <a:rPr lang="en-US" dirty="0" smtClean="0"/>
              <a:t> initiatives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2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I’m a scientist not a developer!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1731"/>
            <a:ext cx="10515600" cy="4644619"/>
          </a:xfrm>
        </p:spPr>
        <p:txBody>
          <a:bodyPr>
            <a:normAutofit/>
          </a:bodyPr>
          <a:lstStyle/>
          <a:p>
            <a:r>
              <a:rPr lang="en-US" dirty="0" smtClean="0"/>
              <a:t>HUGE push for </a:t>
            </a:r>
            <a:r>
              <a:rPr lang="en-US" b="1" dirty="0" smtClean="0"/>
              <a:t>OPEN</a:t>
            </a:r>
            <a:r>
              <a:rPr lang="en-US" dirty="0" smtClean="0"/>
              <a:t> </a:t>
            </a:r>
            <a:r>
              <a:rPr lang="en-US" b="1" dirty="0" smtClean="0"/>
              <a:t>REPRODUCIBLE</a:t>
            </a:r>
            <a:r>
              <a:rPr lang="en-US" dirty="0" smtClean="0"/>
              <a:t> science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en.wikipedia.org/wiki/Replication_crisis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If your work </a:t>
            </a:r>
            <a:r>
              <a:rPr lang="en-US" i="1" dirty="0" smtClean="0"/>
              <a:t>can not</a:t>
            </a:r>
            <a:r>
              <a:rPr lang="en-US" dirty="0" smtClean="0"/>
              <a:t> be reproduced, then it is USELESS</a:t>
            </a:r>
          </a:p>
          <a:p>
            <a:pPr lvl="1"/>
            <a:r>
              <a:rPr lang="en-US" sz="2800" i="1" u="sng" dirty="0" smtClean="0"/>
              <a:t>Does more harm then good</a:t>
            </a:r>
            <a:endParaRPr lang="en-US" sz="2800" i="1" u="sng" dirty="0"/>
          </a:p>
          <a:p>
            <a:endParaRPr lang="en-US" dirty="0" smtClean="0"/>
          </a:p>
          <a:p>
            <a:r>
              <a:rPr lang="en-US" dirty="0" smtClean="0"/>
              <a:t>Journals requesting code more and more often</a:t>
            </a:r>
          </a:p>
          <a:p>
            <a:pPr lvl="1"/>
            <a:r>
              <a:rPr lang="en-US" dirty="0" smtClean="0"/>
              <a:t>Easier to submit a </a:t>
            </a:r>
            <a:r>
              <a:rPr lang="en-US" dirty="0" err="1" smtClean="0"/>
              <a:t>git</a:t>
            </a:r>
            <a:r>
              <a:rPr lang="en-US" dirty="0" smtClean="0"/>
              <a:t> repository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tutorial to making your code citable (giving it a Digital </a:t>
            </a:r>
            <a:r>
              <a:rPr lang="en-US" dirty="0"/>
              <a:t>Object Identifier (DOI) https://</a:t>
            </a:r>
            <a:r>
              <a:rPr lang="en-US" dirty="0" err="1"/>
              <a:t>guides.github.com</a:t>
            </a:r>
            <a:r>
              <a:rPr lang="en-US" dirty="0"/>
              <a:t>/activities/citable-code</a:t>
            </a:r>
            <a:r>
              <a:rPr lang="en-US" dirty="0" smtClean="0"/>
              <a:t>/)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3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 </a:t>
            </a:r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r>
              <a:rPr lang="en-US" dirty="0" smtClean="0"/>
              <a:t> – Mac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Terminal </a:t>
            </a:r>
            <a:r>
              <a:rPr lang="en-US" dirty="0" smtClean="0">
                <a:sym typeface="Wingdings"/>
              </a:rPr>
              <a:t> Type:	 </a:t>
            </a:r>
            <a:r>
              <a:rPr lang="en-US" dirty="0" err="1" smtClean="0"/>
              <a:t>git</a:t>
            </a:r>
            <a:r>
              <a:rPr lang="en-US" dirty="0" smtClean="0"/>
              <a:t> –version</a:t>
            </a:r>
          </a:p>
          <a:p>
            <a:endParaRPr lang="en-US" dirty="0"/>
          </a:p>
          <a:p>
            <a:r>
              <a:rPr lang="en-US" dirty="0" smtClean="0"/>
              <a:t>If Homebrew installed:</a:t>
            </a:r>
          </a:p>
          <a:p>
            <a:pPr lvl="1"/>
            <a:r>
              <a:rPr lang="en-US" dirty="0" smtClean="0"/>
              <a:t>Open Terminal </a:t>
            </a:r>
            <a:r>
              <a:rPr lang="en-US" dirty="0" smtClean="0">
                <a:sym typeface="Wingdings"/>
              </a:rPr>
              <a:t> Type: </a:t>
            </a:r>
            <a:r>
              <a:rPr lang="en-US" dirty="0"/>
              <a:t>brew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Else: https://</a:t>
            </a:r>
            <a:r>
              <a:rPr lang="en-US" dirty="0" err="1"/>
              <a:t>sourceforge.net</a:t>
            </a:r>
            <a:r>
              <a:rPr lang="en-US" dirty="0"/>
              <a:t>/projects/</a:t>
            </a:r>
            <a:r>
              <a:rPr lang="en-US" dirty="0" err="1"/>
              <a:t>git</a:t>
            </a:r>
            <a:r>
              <a:rPr lang="en-US" dirty="0"/>
              <a:t>-</a:t>
            </a:r>
            <a:r>
              <a:rPr lang="en-US" dirty="0" err="1"/>
              <a:t>osx</a:t>
            </a:r>
            <a:r>
              <a:rPr lang="en-US" dirty="0"/>
              <a:t>-installer/files/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  <a:r>
              <a:rPr lang="en-US" dirty="0"/>
              <a:t> </a:t>
            </a:r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r>
              <a:rPr lang="en-US" dirty="0" smtClean="0"/>
              <a:t> – Windows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https://git-for-windows.github.io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mobaxterm.mobatek.net/plugins.html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0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9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7785"/>
            <a:ext cx="10515600" cy="455917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config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Configure </a:t>
            </a:r>
            <a:r>
              <a:rPr lang="en-US" dirty="0" err="1" smtClean="0"/>
              <a:t>Git</a:t>
            </a:r>
            <a:r>
              <a:rPr lang="en-US" dirty="0" smtClean="0"/>
              <a:t> installation</a:t>
            </a:r>
          </a:p>
          <a:p>
            <a:pPr lvl="1"/>
            <a:r>
              <a:rPr lang="en-US" dirty="0" smtClean="0"/>
              <a:t>Allows you to tell </a:t>
            </a:r>
            <a:r>
              <a:rPr lang="en-US" dirty="0"/>
              <a:t>who made a certain </a:t>
            </a:r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Options:</a:t>
            </a:r>
          </a:p>
          <a:p>
            <a:pPr lvl="2"/>
            <a:r>
              <a:rPr lang="en-US" dirty="0"/>
              <a:t>--global </a:t>
            </a:r>
            <a:r>
              <a:rPr lang="en-US" dirty="0" err="1" smtClean="0"/>
              <a:t>user.name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define author</a:t>
            </a:r>
          </a:p>
          <a:p>
            <a:pPr lvl="2"/>
            <a:r>
              <a:rPr lang="en-US" dirty="0"/>
              <a:t>--global </a:t>
            </a:r>
            <a:r>
              <a:rPr lang="en-US" dirty="0" err="1" smtClean="0"/>
              <a:t>user.email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author’s email</a:t>
            </a:r>
            <a:endParaRPr lang="en-US" dirty="0" smtClean="0"/>
          </a:p>
          <a:p>
            <a:pPr lvl="2"/>
            <a:r>
              <a:rPr lang="en-US" dirty="0" smtClean="0"/>
              <a:t>--</a:t>
            </a:r>
            <a:r>
              <a:rPr lang="en-US" dirty="0"/>
              <a:t>global </a:t>
            </a:r>
            <a:r>
              <a:rPr lang="en-US" dirty="0" smtClean="0"/>
              <a:t>–edit </a:t>
            </a:r>
            <a:r>
              <a:rPr lang="en-US" dirty="0" smtClean="0">
                <a:sym typeface="Wingdings"/>
              </a:rPr>
              <a:t> open configuration file</a:t>
            </a:r>
          </a:p>
          <a:p>
            <a:pPr lvl="1"/>
            <a:r>
              <a:rPr lang="en-US" dirty="0" smtClean="0"/>
              <a:t>Configuration stored as plain text file</a:t>
            </a:r>
          </a:p>
          <a:p>
            <a:pPr lvl="1"/>
            <a:endParaRPr lang="en-US" dirty="0"/>
          </a:p>
          <a:p>
            <a:r>
              <a:rPr lang="en-US" dirty="0" smtClean="0"/>
              <a:t>In your Terminal, Type: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user.name</a:t>
            </a:r>
            <a:r>
              <a:rPr lang="en-US" dirty="0"/>
              <a:t> </a:t>
            </a:r>
            <a:r>
              <a:rPr lang="en-US" dirty="0" smtClean="0"/>
              <a:t>“Your Name”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smtClean="0"/>
              <a:t>"</a:t>
            </a:r>
            <a:r>
              <a:rPr lang="en-US" dirty="0" err="1" smtClean="0"/>
              <a:t>your_email@emaillocation.com</a:t>
            </a:r>
            <a:r>
              <a:rPr lang="en-US" dirty="0"/>
              <a:t>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4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 </a:t>
            </a:r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Creates a new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used to convert an existing, </a:t>
            </a:r>
            <a:r>
              <a:rPr lang="en-US" dirty="0" err="1"/>
              <a:t>unversioned</a:t>
            </a:r>
            <a:r>
              <a:rPr lang="en-US" dirty="0"/>
              <a:t> project to a </a:t>
            </a:r>
            <a:r>
              <a:rPr lang="en-US" dirty="0" err="1"/>
              <a:t>Git</a:t>
            </a:r>
            <a:r>
              <a:rPr lang="en-US" dirty="0"/>
              <a:t> repository </a:t>
            </a:r>
            <a:endParaRPr lang="en-US" dirty="0" smtClean="0"/>
          </a:p>
          <a:p>
            <a:pPr lvl="2"/>
            <a:r>
              <a:rPr lang="en-US" dirty="0" smtClean="0"/>
              <a:t>Initialize </a:t>
            </a:r>
            <a:r>
              <a:rPr lang="en-US" dirty="0"/>
              <a:t>a new empty </a:t>
            </a:r>
            <a:r>
              <a:rPr lang="en-US" dirty="0" smtClean="0"/>
              <a:t>repository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Have to run this command FIRST</a:t>
            </a:r>
          </a:p>
          <a:p>
            <a:pPr lvl="2"/>
            <a:r>
              <a:rPr lang="en-US" dirty="0" smtClean="0"/>
              <a:t>Other </a:t>
            </a:r>
            <a:r>
              <a:rPr lang="en-US" dirty="0" err="1" smtClean="0"/>
              <a:t>Git</a:t>
            </a:r>
            <a:r>
              <a:rPr lang="en-US" dirty="0" smtClean="0"/>
              <a:t> commands </a:t>
            </a:r>
            <a:r>
              <a:rPr lang="en-US" b="1" i="1" u="sng" dirty="0" smtClean="0"/>
              <a:t>do not</a:t>
            </a:r>
            <a:r>
              <a:rPr lang="en-US" dirty="0" smtClean="0"/>
              <a:t> work outside of a initialized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subdirectory</a:t>
            </a:r>
            <a:r>
              <a:rPr lang="en-US" dirty="0"/>
              <a:t>	</a:t>
            </a:r>
            <a:endParaRPr lang="en-US" dirty="0" smtClean="0"/>
          </a:p>
          <a:p>
            <a:pPr lvl="2"/>
            <a:r>
              <a:rPr lang="en-US" dirty="0" smtClean="0"/>
              <a:t>Contains the meta-data for repository</a:t>
            </a:r>
          </a:p>
          <a:p>
            <a:pPr lvl="2"/>
            <a:r>
              <a:rPr lang="en-US" dirty="0" smtClean="0"/>
              <a:t>This is a hidden directory!</a:t>
            </a:r>
          </a:p>
          <a:p>
            <a:pPr lvl="2"/>
            <a:r>
              <a:rPr lang="en-US" b="1" dirty="0" smtClean="0"/>
              <a:t>DO NOT EVER EVER DELETE THIS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62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47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0153"/>
          </a:xfrm>
        </p:spPr>
        <p:txBody>
          <a:bodyPr>
            <a:normAutofit/>
          </a:bodyPr>
          <a:lstStyle/>
          <a:p>
            <a:r>
              <a:rPr lang="en-US" dirty="0" smtClean="0"/>
              <a:t>Remote host of repositories</a:t>
            </a:r>
          </a:p>
          <a:p>
            <a:pPr lvl="1"/>
            <a:r>
              <a:rPr lang="en-US" dirty="0" smtClean="0"/>
              <a:t>GitHub :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Good, popular, widely used</a:t>
            </a:r>
          </a:p>
          <a:p>
            <a:pPr lvl="2"/>
            <a:r>
              <a:rPr lang="en-US" dirty="0" smtClean="0"/>
              <a:t>Unlimited Collaborators, no private repositories</a:t>
            </a:r>
          </a:p>
          <a:p>
            <a:pPr lvl="2"/>
            <a:r>
              <a:rPr lang="en-US" dirty="0" smtClean="0"/>
              <a:t>Everything is public unless paid for to be private</a:t>
            </a:r>
          </a:p>
          <a:p>
            <a:pPr lvl="3"/>
            <a:r>
              <a:rPr lang="en-US" dirty="0" smtClean="0"/>
              <a:t>This is bad if you are developing code and want it to remain private until publication/release</a:t>
            </a:r>
          </a:p>
          <a:p>
            <a:pPr lvl="2"/>
            <a:r>
              <a:rPr lang="en-US" dirty="0" smtClean="0"/>
              <a:t>If you are looking for a job, put code onto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Bitbucket</a:t>
            </a:r>
            <a:r>
              <a:rPr lang="en-US" dirty="0" smtClean="0"/>
              <a:t> 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bitbucket.org/product</a:t>
            </a:r>
            <a:endParaRPr lang="en-US" dirty="0" smtClean="0"/>
          </a:p>
          <a:p>
            <a:pPr lvl="2"/>
            <a:r>
              <a:rPr lang="en-US" dirty="0" smtClean="0"/>
              <a:t>Cardiff University supports (pays for)</a:t>
            </a:r>
          </a:p>
          <a:p>
            <a:pPr lvl="2"/>
            <a:r>
              <a:rPr lang="en-US" dirty="0" smtClean="0"/>
              <a:t>Unlimited private repositories, limited collaborators</a:t>
            </a:r>
          </a:p>
          <a:p>
            <a:pPr lvl="3"/>
            <a:r>
              <a:rPr lang="en-US" dirty="0" smtClean="0"/>
              <a:t>Made public when you want (publication/release)</a:t>
            </a:r>
          </a:p>
          <a:p>
            <a:pPr lvl="3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9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3200" dirty="0" smtClean="0"/>
              <a:t>Let’s look at </a:t>
            </a:r>
            <a:r>
              <a:rPr lang="en-US" sz="3200" dirty="0">
                <a:hlinkClick r:id="rId2"/>
              </a:rPr>
              <a:t>https://github.com/</a:t>
            </a:r>
            <a:r>
              <a:rPr lang="en-US" sz="3200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the importance of version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how to initialize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how to save changes to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 how and why to use a remote repository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9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remote repository?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Share code with others</a:t>
            </a:r>
          </a:p>
          <a:p>
            <a:pPr lvl="1"/>
            <a:r>
              <a:rPr lang="en-US" dirty="0" smtClean="0"/>
              <a:t>Makes it “public” and available to anyone</a:t>
            </a:r>
          </a:p>
          <a:p>
            <a:pPr lvl="1"/>
            <a:r>
              <a:rPr lang="en-US" dirty="0" smtClean="0"/>
              <a:t>Easy way to release code for analysis, program, etc.</a:t>
            </a:r>
          </a:p>
          <a:p>
            <a:r>
              <a:rPr lang="en-US" dirty="0" smtClean="0"/>
              <a:t>Collaborate with others and build code/project together</a:t>
            </a:r>
          </a:p>
          <a:p>
            <a:pPr lvl="1"/>
            <a:r>
              <a:rPr lang="en-US" dirty="0" smtClean="0"/>
              <a:t>Can contribute/add to open source projects</a:t>
            </a:r>
          </a:p>
          <a:p>
            <a:pPr lvl="1"/>
            <a:r>
              <a:rPr lang="en-US" dirty="0" smtClean="0"/>
              <a:t>Can ask individuals if you can add to their code base</a:t>
            </a:r>
          </a:p>
          <a:p>
            <a:r>
              <a:rPr lang="en-US" dirty="0" smtClean="0"/>
              <a:t>Download and use other people’s code</a:t>
            </a:r>
          </a:p>
          <a:p>
            <a:pPr lvl="1"/>
            <a:r>
              <a:rPr lang="en-US" dirty="0" smtClean="0"/>
              <a:t>Done via cloning</a:t>
            </a:r>
          </a:p>
          <a:p>
            <a:pPr lvl="1"/>
            <a:endParaRPr lang="en-US" dirty="0"/>
          </a:p>
          <a:p>
            <a:r>
              <a:rPr lang="en-US" dirty="0" smtClean="0"/>
              <a:t>Good for building a portfolio and getting employers/recruiters interested in you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04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bitbucket.org</a:t>
            </a:r>
            <a:r>
              <a:rPr lang="en-US" dirty="0"/>
              <a:t>/account/</a:t>
            </a:r>
            <a:r>
              <a:rPr lang="en-US" dirty="0" err="1"/>
              <a:t>signin</a:t>
            </a:r>
            <a:r>
              <a:rPr lang="en-US" dirty="0"/>
              <a:t>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64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repository through </a:t>
            </a:r>
            <a:r>
              <a:rPr lang="en-US" dirty="0" err="1"/>
              <a:t>bitbucket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43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READMEs!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repositories have a </a:t>
            </a:r>
            <a:r>
              <a:rPr lang="en-US" dirty="0" err="1" smtClean="0"/>
              <a:t>README.md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.md is a markdown file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Helps people to understand the project is, how to use the code, installation, etc.</a:t>
            </a:r>
          </a:p>
          <a:p>
            <a:endParaRPr lang="en-US" dirty="0"/>
          </a:p>
          <a:p>
            <a:r>
              <a:rPr lang="en-US" dirty="0" smtClean="0"/>
              <a:t>READMEs are helpful to everyone including yourself</a:t>
            </a:r>
          </a:p>
          <a:p>
            <a:pPr lvl="1"/>
            <a:r>
              <a:rPr lang="en-US" dirty="0" smtClean="0"/>
              <a:t>If you spend sometime away from code/project, a README is informative to bring you back up to speed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8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1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is INCREDIBLY useful</a:t>
            </a:r>
          </a:p>
          <a:p>
            <a:pPr lvl="1"/>
            <a:r>
              <a:rPr lang="en-US" dirty="0" smtClean="0"/>
              <a:t>Stop naming files _1, _2, _3, _final </a:t>
            </a:r>
            <a:r>
              <a:rPr lang="en-US" dirty="0" smtClean="0">
                <a:sym typeface="Wingdings"/>
              </a:rPr>
              <a:t> work smarter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Complete history tracking </a:t>
            </a:r>
          </a:p>
          <a:p>
            <a:pPr lvl="1"/>
            <a:r>
              <a:rPr lang="en-US" dirty="0" smtClean="0"/>
              <a:t>Can always revert back to earlier version if desired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Great for self-promotion!</a:t>
            </a:r>
          </a:p>
          <a:p>
            <a:endParaRPr lang="en-US" dirty="0" smtClean="0"/>
          </a:p>
          <a:p>
            <a:r>
              <a:rPr lang="en-US" b="1" i="1" u="sng" dirty="0" smtClean="0"/>
              <a:t>ONLY</a:t>
            </a:r>
            <a:r>
              <a:rPr lang="en-US" dirty="0" smtClean="0"/>
              <a:t> way to collaborative work on software/code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17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1422400"/>
            <a:ext cx="11205029" cy="5050971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 smtClean="0"/>
              <a:t>initializes a repository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n-US" dirty="0"/>
              <a:t> puts files in the staging </a:t>
            </a:r>
            <a:r>
              <a:rPr lang="en-US" dirty="0" smtClean="0"/>
              <a:t>area</a:t>
            </a:r>
            <a:endParaRPr lang="en-US" dirty="0"/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commit</a:t>
            </a:r>
            <a:r>
              <a:rPr lang="en-US" dirty="0"/>
              <a:t> saves the staged content as a new commit in the local </a:t>
            </a:r>
            <a:r>
              <a:rPr lang="en-US" dirty="0" smtClean="0"/>
              <a:t>repository</a:t>
            </a:r>
            <a:endParaRPr lang="en-US" dirty="0"/>
          </a:p>
          <a:p>
            <a:r>
              <a:rPr lang="en-US" b="1" dirty="0"/>
              <a:t>Always </a:t>
            </a:r>
            <a:r>
              <a:rPr lang="en-US" b="1" dirty="0" smtClean="0"/>
              <a:t>include a message when make a commit! 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checkout</a:t>
            </a:r>
            <a:r>
              <a:rPr lang="en-US" dirty="0"/>
              <a:t> recovers old versions of </a:t>
            </a:r>
            <a:r>
              <a:rPr lang="en-US" dirty="0" smtClean="0"/>
              <a:t>files</a:t>
            </a:r>
          </a:p>
          <a:p>
            <a:r>
              <a:rPr lang="en-US" dirty="0"/>
              <a:t>A local </a:t>
            </a:r>
            <a:r>
              <a:rPr lang="en-US" dirty="0" smtClean="0"/>
              <a:t>repository </a:t>
            </a:r>
            <a:r>
              <a:rPr lang="en-US" dirty="0"/>
              <a:t>can be connected to one or more remote </a:t>
            </a:r>
            <a:r>
              <a:rPr lang="en-US" dirty="0" smtClean="0"/>
              <a:t>repositories</a:t>
            </a:r>
            <a:endParaRPr lang="en-US" dirty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push</a:t>
            </a:r>
            <a:r>
              <a:rPr lang="en-US" dirty="0"/>
              <a:t> copies changes from a local repository to a remote </a:t>
            </a:r>
            <a:r>
              <a:rPr lang="en-US" dirty="0" smtClean="0"/>
              <a:t>repository</a:t>
            </a:r>
            <a:endParaRPr lang="en-US" dirty="0"/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pull</a:t>
            </a:r>
            <a:r>
              <a:rPr lang="en-US" dirty="0"/>
              <a:t> copies changes from a remote repository to a local </a:t>
            </a:r>
            <a:r>
              <a:rPr lang="en-US" dirty="0" smtClean="0"/>
              <a:t>repository</a:t>
            </a:r>
          </a:p>
          <a:p>
            <a:r>
              <a:rPr lang="en-US" dirty="0"/>
              <a:t>Conflicts occur when two or more people change the same </a:t>
            </a:r>
            <a:r>
              <a:rPr lang="en-US" dirty="0" smtClean="0"/>
              <a:t>file at </a:t>
            </a:r>
            <a:r>
              <a:rPr lang="en-US" dirty="0"/>
              <a:t>the same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45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www.atlassian.com/git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try.github.io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git-scm.com/doc</a:t>
            </a:r>
            <a:r>
              <a:rPr lang="en-US" dirty="0" smtClean="0"/>
              <a:t> </a:t>
            </a:r>
          </a:p>
          <a:p>
            <a:r>
              <a:rPr lang="en-US" dirty="0"/>
              <a:t>Software Carpentry : </a:t>
            </a:r>
            <a:r>
              <a:rPr lang="en-US" dirty="0">
                <a:hlinkClick r:id="rId5"/>
              </a:rPr>
              <a:t>https://software-carpentry.org/lessons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5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 </a:t>
            </a:r>
            <a:r>
              <a:rPr lang="en-US" dirty="0"/>
              <a:t>changes to </a:t>
            </a:r>
            <a:r>
              <a:rPr lang="en-US" dirty="0" smtClean="0"/>
              <a:t>code </a:t>
            </a:r>
            <a:r>
              <a:rPr lang="en-US" dirty="0"/>
              <a:t>over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Keep </a:t>
            </a:r>
            <a:r>
              <a:rPr lang="en-US" dirty="0"/>
              <a:t>track of </a:t>
            </a:r>
            <a:r>
              <a:rPr lang="en-US" b="1" i="1" u="sng" dirty="0"/>
              <a:t>every</a:t>
            </a:r>
            <a:r>
              <a:rPr lang="en-US" dirty="0"/>
              <a:t> </a:t>
            </a:r>
            <a:r>
              <a:rPr lang="en-US" dirty="0" smtClean="0"/>
              <a:t>modification</a:t>
            </a:r>
          </a:p>
          <a:p>
            <a:r>
              <a:rPr lang="en-US" dirty="0" smtClean="0"/>
              <a:t>Great for working together on code/projects</a:t>
            </a:r>
          </a:p>
          <a:p>
            <a:pPr lvl="1"/>
            <a:r>
              <a:rPr lang="en-US" dirty="0" smtClean="0"/>
              <a:t>Each person can make changes</a:t>
            </a:r>
          </a:p>
          <a:p>
            <a:pPr lvl="1"/>
            <a:r>
              <a:rPr lang="en-US" dirty="0" smtClean="0"/>
              <a:t>Track every </a:t>
            </a:r>
            <a:r>
              <a:rPr lang="en-US" dirty="0"/>
              <a:t>individual change by each </a:t>
            </a:r>
            <a:r>
              <a:rPr lang="en-US" dirty="0" smtClean="0"/>
              <a:t>person </a:t>
            </a:r>
          </a:p>
          <a:p>
            <a:pPr lvl="1"/>
            <a:r>
              <a:rPr lang="en-US" dirty="0" smtClean="0"/>
              <a:t>Helps prevent </a:t>
            </a:r>
            <a:r>
              <a:rPr lang="en-US" dirty="0"/>
              <a:t>concurrent work from </a:t>
            </a:r>
            <a:r>
              <a:rPr lang="en-US" dirty="0" smtClean="0"/>
              <a:t>conflicting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Essential </a:t>
            </a:r>
            <a:r>
              <a:rPr lang="en-US" dirty="0"/>
              <a:t>part of the every-day of the modern software team's professional </a:t>
            </a:r>
            <a:r>
              <a:rPr lang="en-US" dirty="0" smtClean="0"/>
              <a:t>practices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035" y="241056"/>
            <a:ext cx="3284765" cy="437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4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(1)</a:t>
            </a:r>
            <a:r>
              <a:rPr lang="en-US" dirty="0"/>
              <a:t> A complete long-term change history of every </a:t>
            </a:r>
            <a:r>
              <a:rPr lang="en-US" dirty="0" smtClean="0"/>
              <a:t>file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(2) </a:t>
            </a:r>
            <a:r>
              <a:rPr lang="en-US" dirty="0"/>
              <a:t>Branching and </a:t>
            </a:r>
            <a:r>
              <a:rPr lang="en-US" dirty="0" smtClean="0"/>
              <a:t>merging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(3) </a:t>
            </a:r>
            <a:r>
              <a:rPr lang="en-US" dirty="0"/>
              <a:t>Traceability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5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sz="3600" dirty="0"/>
              <a:t>C</a:t>
            </a:r>
            <a:r>
              <a:rPr lang="en-US" sz="3600" dirty="0" smtClean="0"/>
              <a:t>omplete </a:t>
            </a:r>
            <a:r>
              <a:rPr lang="en-US" sz="3600" dirty="0"/>
              <a:t>long-term change history of every </a:t>
            </a:r>
            <a:r>
              <a:rPr lang="en-US" sz="3600" dirty="0" smtClean="0"/>
              <a:t>file</a:t>
            </a:r>
          </a:p>
          <a:p>
            <a:pPr marL="514350" indent="-514350">
              <a:buAutoNum type="arabicParenBoth"/>
            </a:pPr>
            <a:endParaRPr lang="en-US" dirty="0"/>
          </a:p>
          <a:p>
            <a:r>
              <a:rPr lang="en-US" b="1" i="1" u="sng" dirty="0"/>
              <a:t>Every</a:t>
            </a:r>
            <a:r>
              <a:rPr lang="en-US" dirty="0"/>
              <a:t> change made by many individuals over years</a:t>
            </a:r>
          </a:p>
          <a:p>
            <a:pPr lvl="1"/>
            <a:r>
              <a:rPr lang="en-US" dirty="0"/>
              <a:t>Creation/Deletion of files </a:t>
            </a:r>
          </a:p>
          <a:p>
            <a:pPr lvl="1"/>
            <a:r>
              <a:rPr lang="en-US" dirty="0" smtClean="0"/>
              <a:t>Edits</a:t>
            </a:r>
          </a:p>
          <a:p>
            <a:pPr lvl="1"/>
            <a:endParaRPr lang="en-US" dirty="0"/>
          </a:p>
          <a:p>
            <a:r>
              <a:rPr lang="en-US" dirty="0" smtClean="0"/>
              <a:t>Go back to previous versions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(2) Branching and </a:t>
            </a:r>
            <a:r>
              <a:rPr lang="en-US" sz="3600" dirty="0" smtClean="0"/>
              <a:t>merging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Individual can work concurrently </a:t>
            </a:r>
            <a:r>
              <a:rPr lang="en-US" b="1" i="1" u="sng" dirty="0"/>
              <a:t>without</a:t>
            </a:r>
            <a:r>
              <a:rPr lang="en-US" dirty="0"/>
              <a:t> issue</a:t>
            </a:r>
          </a:p>
          <a:p>
            <a:pPr lvl="1"/>
            <a:r>
              <a:rPr lang="en-US" dirty="0" smtClean="0"/>
              <a:t>Solo </a:t>
            </a:r>
            <a:r>
              <a:rPr lang="en-US" dirty="0"/>
              <a:t>efforts benefit from the ability to work on independent streams of changes</a:t>
            </a:r>
          </a:p>
          <a:p>
            <a:endParaRPr lang="en-US" dirty="0" smtClean="0"/>
          </a:p>
          <a:p>
            <a:r>
              <a:rPr lang="en-US" dirty="0" smtClean="0"/>
              <a:t>Merge work </a:t>
            </a:r>
            <a:r>
              <a:rPr lang="en-US" dirty="0"/>
              <a:t>back </a:t>
            </a:r>
            <a:r>
              <a:rPr lang="en-US" dirty="0" smtClean="0"/>
              <a:t>together verifying that </a:t>
            </a:r>
            <a:r>
              <a:rPr lang="en-US" dirty="0"/>
              <a:t>the changes on each </a:t>
            </a:r>
            <a:r>
              <a:rPr lang="en-US" dirty="0" smtClean="0"/>
              <a:t>independent stream do </a:t>
            </a:r>
            <a:r>
              <a:rPr lang="en-US" dirty="0"/>
              <a:t>not </a:t>
            </a:r>
            <a:r>
              <a:rPr lang="en-US" dirty="0" smtClean="0"/>
              <a:t>conflict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8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(3) Traceability</a:t>
            </a:r>
          </a:p>
          <a:p>
            <a:endParaRPr lang="en-US" dirty="0" smtClean="0"/>
          </a:p>
          <a:p>
            <a:r>
              <a:rPr lang="en-US" dirty="0" smtClean="0"/>
              <a:t>Trace </a:t>
            </a:r>
            <a:r>
              <a:rPr lang="en-US" b="1" i="1" u="sng" dirty="0"/>
              <a:t>each</a:t>
            </a:r>
            <a:r>
              <a:rPr lang="en-US" dirty="0"/>
              <a:t> change made </a:t>
            </a:r>
            <a:endParaRPr lang="en-US" dirty="0" smtClean="0"/>
          </a:p>
          <a:p>
            <a:r>
              <a:rPr lang="en-US" dirty="0" smtClean="0"/>
              <a:t>Able </a:t>
            </a:r>
            <a:r>
              <a:rPr lang="en-US" dirty="0"/>
              <a:t>to annotate each change with a message describing the purpose and </a:t>
            </a:r>
            <a:r>
              <a:rPr lang="en-US" dirty="0" smtClean="0"/>
              <a:t>intent</a:t>
            </a:r>
          </a:p>
          <a:p>
            <a:endParaRPr lang="en-US" dirty="0" smtClean="0"/>
          </a:p>
          <a:p>
            <a:r>
              <a:rPr lang="en-US" dirty="0" smtClean="0"/>
              <a:t>Annotated history of code</a:t>
            </a:r>
          </a:p>
          <a:p>
            <a:pPr lvl="1"/>
            <a:r>
              <a:rPr lang="en-US" dirty="0" smtClean="0"/>
              <a:t>Hugely important when working on old code or code you haven’t looked at in months/years!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7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Most widely used modern version control software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Created by the man who made Linux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Protects against secret alterations at a later date to content history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Efficient for large and small projects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Open source project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Good documentation, easy resource access, google gets you far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532" y="288686"/>
            <a:ext cx="2137758" cy="30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4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</TotalTime>
  <Words>1075</Words>
  <Application>Microsoft Macintosh PowerPoint</Application>
  <PresentationFormat>Widescreen</PresentationFormat>
  <Paragraphs>235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Calibri Light</vt:lpstr>
      <vt:lpstr>Courier New</vt:lpstr>
      <vt:lpstr>Wingdings</vt:lpstr>
      <vt:lpstr>Arial</vt:lpstr>
      <vt:lpstr>Office Theme</vt:lpstr>
      <vt:lpstr>Version Control with Git</vt:lpstr>
      <vt:lpstr>Learning Objectives</vt:lpstr>
      <vt:lpstr>Why version control?</vt:lpstr>
      <vt:lpstr>Version Control</vt:lpstr>
      <vt:lpstr>Benefits of Version Control</vt:lpstr>
      <vt:lpstr>Benefits of Version Control</vt:lpstr>
      <vt:lpstr>Benefits of Version Control</vt:lpstr>
      <vt:lpstr>Benefits of Version Control</vt:lpstr>
      <vt:lpstr>Git</vt:lpstr>
      <vt:lpstr>Other version control software exists</vt:lpstr>
      <vt:lpstr>But I’m a scientist not a developer!</vt:lpstr>
      <vt:lpstr>PRACTICAL Installing Git – Mac </vt:lpstr>
      <vt:lpstr>PRACTICAL Installing Git – Windows </vt:lpstr>
      <vt:lpstr>Start using Git</vt:lpstr>
      <vt:lpstr>Configure Git</vt:lpstr>
      <vt:lpstr>Setting up a repository</vt:lpstr>
      <vt:lpstr>PRACTICAL</vt:lpstr>
      <vt:lpstr>Remote repository</vt:lpstr>
      <vt:lpstr>PRACTICAL</vt:lpstr>
      <vt:lpstr>Why use a remote repository?</vt:lpstr>
      <vt:lpstr>Bitbucket</vt:lpstr>
      <vt:lpstr>PRACTICAL</vt:lpstr>
      <vt:lpstr>READMEs!</vt:lpstr>
      <vt:lpstr>Wrapping Up</vt:lpstr>
      <vt:lpstr>Conclusions</vt:lpstr>
      <vt:lpstr>Key points</vt:lpstr>
      <vt:lpstr>Citation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</dc:title>
  <dc:creator>Microsoft Office User</dc:creator>
  <cp:lastModifiedBy>Microsoft Office User</cp:lastModifiedBy>
  <cp:revision>70</cp:revision>
  <dcterms:created xsi:type="dcterms:W3CDTF">2017-04-12T11:53:07Z</dcterms:created>
  <dcterms:modified xsi:type="dcterms:W3CDTF">2017-09-18T10:44:02Z</dcterms:modified>
</cp:coreProperties>
</file>