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590"/>
  </p:normalViewPr>
  <p:slideViewPr>
    <p:cSldViewPr snapToGrid="0" snapToObjects="1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BBA93-05DD-3C41-A76F-94F9D59DB08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70A3-AA8C-E94F-A53A-AEF5154A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A70A3-AA8C-E94F-A53A-AEF5154AF9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D17-2726-3D4C-B5DF-82EF37A99933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7B41-8F63-2348-B801-952BCB6875F9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2C8-7AAE-9B46-BFBD-F310A37B6983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E113-301F-6446-B982-707DC2FD0F17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BC4-E643-A849-A3DD-8850EC06D648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6343-E69F-A34D-BE3B-765E35D84DEA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6767-EC01-2243-AB08-5D1CCFF23460}" type="datetime1">
              <a:rPr lang="en-GB" smtClean="0"/>
              <a:t>18/09/2017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6B33-F955-0F4F-8C01-59EDA5D5D195}" type="datetime1">
              <a:rPr lang="en-GB" smtClean="0"/>
              <a:t>18/09/2017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E269-86F5-614B-A226-15CB6C25EB00}" type="datetime1">
              <a:rPr lang="en-GB" smtClean="0"/>
              <a:t>18/09/2017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955A-9321-C24D-8555-D098A7EA70D0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01D2-17BF-CF4F-9143-96EE1C33FAB9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CFCC-18B1-3A48-B181-3A78BDAB959D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64EF-24C8-054A-9B8D-BE95DD9D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lication_crisi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is.beams.io/posts/git-commi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Katherine Tansey, PhD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Version Control - R lecture series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repository’s </a:t>
            </a:r>
            <a:r>
              <a:rPr lang="en-US" dirty="0"/>
              <a:t>history </a:t>
            </a:r>
            <a:r>
              <a:rPr lang="en-US" dirty="0" smtClean="0"/>
              <a:t>is kept as a </a:t>
            </a:r>
            <a:r>
              <a:rPr lang="en-US" dirty="0"/>
              <a:t>series of </a:t>
            </a:r>
            <a:r>
              <a:rPr lang="en-US" u="sng" dirty="0" smtClean="0"/>
              <a:t>commits</a:t>
            </a:r>
          </a:p>
          <a:p>
            <a:endParaRPr lang="en-US" u="sng" dirty="0" smtClean="0"/>
          </a:p>
          <a:p>
            <a:r>
              <a:rPr lang="en-US" dirty="0"/>
              <a:t>Each commit contains </a:t>
            </a:r>
            <a:r>
              <a:rPr lang="en-US" dirty="0" smtClean="0"/>
              <a:t>all changes from </a:t>
            </a:r>
            <a:r>
              <a:rPr lang="en-US" dirty="0"/>
              <a:t>the previous </a:t>
            </a:r>
            <a:r>
              <a:rPr lang="en-US" dirty="0" smtClean="0"/>
              <a:t>commit</a:t>
            </a:r>
          </a:p>
          <a:p>
            <a:endParaRPr lang="en-US" dirty="0" smtClean="0"/>
          </a:p>
          <a:p>
            <a:r>
              <a:rPr lang="en-US" dirty="0" smtClean="0"/>
              <a:t>Commits </a:t>
            </a:r>
            <a:r>
              <a:rPr lang="en-US" dirty="0"/>
              <a:t>are separate from the working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Snapshots </a:t>
            </a:r>
            <a:r>
              <a:rPr lang="en-US" dirty="0"/>
              <a:t>of all </a:t>
            </a:r>
            <a:r>
              <a:rPr lang="en-US" dirty="0" smtClean="0"/>
              <a:t>working directory files </a:t>
            </a:r>
            <a:r>
              <a:rPr lang="en-US" dirty="0"/>
              <a:t>at specific points in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 smtClean="0"/>
              <a:t>Stores all commits ever made to the repository </a:t>
            </a:r>
          </a:p>
          <a:p>
            <a:pPr lvl="1"/>
            <a:r>
              <a:rPr lang="en-US" dirty="0" smtClean="0"/>
              <a:t>Can revert </a:t>
            </a:r>
            <a:r>
              <a:rPr lang="en-US" dirty="0"/>
              <a:t>back to a previous </a:t>
            </a:r>
            <a:r>
              <a:rPr lang="en-US" dirty="0" smtClean="0"/>
              <a:t>version if desired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38"/>
          <a:stretch/>
        </p:blipFill>
        <p:spPr>
          <a:xfrm>
            <a:off x="5483897" y="583082"/>
            <a:ext cx="4953977" cy="8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0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log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825625"/>
            <a:ext cx="6884375" cy="4351338"/>
          </a:xfrm>
        </p:spPr>
        <p:txBody>
          <a:bodyPr>
            <a:normAutofit/>
          </a:bodyPr>
          <a:lstStyle/>
          <a:p>
            <a:r>
              <a:rPr lang="en-US" dirty="0"/>
              <a:t>Show commit logs</a:t>
            </a:r>
            <a:endParaRPr lang="en-US" dirty="0" smtClean="0"/>
          </a:p>
          <a:p>
            <a:pPr lvl="1"/>
            <a:r>
              <a:rPr lang="en-US" dirty="0" smtClean="0"/>
              <a:t>Displays history of commits</a:t>
            </a:r>
          </a:p>
          <a:p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all of the commits to the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Sorted by descending order from </a:t>
            </a:r>
            <a:r>
              <a:rPr lang="en-US" dirty="0"/>
              <a:t>creation date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40-character string </a:t>
            </a:r>
            <a:r>
              <a:rPr lang="en-US" dirty="0" smtClean="0"/>
              <a:t>is </a:t>
            </a:r>
            <a:r>
              <a:rPr lang="en-US" dirty="0"/>
              <a:t>an SHA-1 </a:t>
            </a:r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Ensures integrity of the commit</a:t>
            </a:r>
          </a:p>
          <a:p>
            <a:pPr lvl="1"/>
            <a:r>
              <a:rPr lang="en-US" dirty="0" smtClean="0"/>
              <a:t>Unique ID for the 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88" y="2184293"/>
            <a:ext cx="4953977" cy="18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the commit history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9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commit history to revert back to earlier version of code</a:t>
            </a:r>
          </a:p>
          <a:p>
            <a:pPr lvl="1"/>
            <a:r>
              <a:rPr lang="en-US" dirty="0" smtClean="0"/>
              <a:t>Changed the code and introduced a bug, stop functionality, or decide a new feature was not great</a:t>
            </a:r>
          </a:p>
          <a:p>
            <a:pPr lvl="1"/>
            <a:endParaRPr lang="en-US" dirty="0"/>
          </a:p>
          <a:p>
            <a:r>
              <a:rPr lang="en-US" dirty="0" smtClean="0"/>
              <a:t>Commit </a:t>
            </a:r>
            <a:r>
              <a:rPr lang="en-US" dirty="0"/>
              <a:t>hashes are </a:t>
            </a:r>
            <a:r>
              <a:rPr lang="en-US" dirty="0" smtClean="0"/>
              <a:t>permanent</a:t>
            </a:r>
          </a:p>
          <a:p>
            <a:pPr lvl="1"/>
            <a:r>
              <a:rPr lang="en-US" dirty="0" smtClean="0"/>
              <a:t>They are preserved and included in </a:t>
            </a:r>
            <a:r>
              <a:rPr lang="en-US" dirty="0"/>
              <a:t>transfers between </a:t>
            </a:r>
            <a:r>
              <a:rPr lang="en-US" dirty="0" smtClean="0"/>
              <a:t>your local repository </a:t>
            </a:r>
            <a:r>
              <a:rPr lang="en-US" dirty="0"/>
              <a:t>and the remote repository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checkout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checkout</a:t>
            </a:r>
          </a:p>
          <a:p>
            <a:pPr lvl="1"/>
            <a:r>
              <a:rPr lang="en-US" dirty="0" smtClean="0"/>
              <a:t>Checkout </a:t>
            </a:r>
            <a:r>
              <a:rPr lang="en-US" dirty="0"/>
              <a:t>a commit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makes </a:t>
            </a:r>
            <a:r>
              <a:rPr lang="en-US" dirty="0"/>
              <a:t>the entire working directory match that </a:t>
            </a:r>
            <a:r>
              <a:rPr lang="en-US" dirty="0" smtClean="0"/>
              <a:t>commit</a:t>
            </a:r>
            <a:endParaRPr lang="en-US" dirty="0"/>
          </a:p>
          <a:p>
            <a:pPr lvl="2"/>
            <a:r>
              <a:rPr lang="en-US" dirty="0" smtClean="0"/>
              <a:t>View an older version of the project</a:t>
            </a:r>
            <a:r>
              <a:rPr lang="en-US" dirty="0"/>
              <a:t> </a:t>
            </a:r>
            <a:r>
              <a:rPr lang="en-US" b="1" i="1" u="sng" dirty="0" smtClean="0"/>
              <a:t>without</a:t>
            </a:r>
            <a:r>
              <a:rPr lang="en-US" dirty="0" smtClean="0"/>
              <a:t> altering the current state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ead-only operation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Checkout </a:t>
            </a:r>
            <a:r>
              <a:rPr lang="en-US" dirty="0"/>
              <a:t>a 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see </a:t>
            </a:r>
            <a:r>
              <a:rPr lang="en-US" dirty="0"/>
              <a:t>an old version of that particular </a:t>
            </a:r>
            <a:r>
              <a:rPr lang="en-US" dirty="0" smtClean="0"/>
              <a:t>file</a:t>
            </a:r>
          </a:p>
          <a:p>
            <a:pPr lvl="2"/>
            <a:r>
              <a:rPr lang="en-US" b="1" i="1" u="sng" dirty="0" smtClean="0"/>
              <a:t>Without </a:t>
            </a:r>
            <a:r>
              <a:rPr lang="en-US" dirty="0" smtClean="0"/>
              <a:t>changing the rest of the working directory</a:t>
            </a:r>
          </a:p>
          <a:p>
            <a:pPr lvl="2"/>
            <a:r>
              <a:rPr lang="en-US" b="1" u="sng" dirty="0" smtClean="0"/>
              <a:t>DOES</a:t>
            </a:r>
            <a:r>
              <a:rPr lang="en-US" dirty="0"/>
              <a:t> affect the current state </a:t>
            </a:r>
            <a:endParaRPr lang="en-US" dirty="0" smtClean="0"/>
          </a:p>
          <a:p>
            <a:pPr lvl="3"/>
            <a:r>
              <a:rPr lang="en-US" dirty="0" smtClean="0"/>
              <a:t>Older version of the file will be a </a:t>
            </a:r>
            <a:r>
              <a:rPr lang="en-US" dirty="0"/>
              <a:t>“Change to be </a:t>
            </a:r>
            <a:r>
              <a:rPr lang="en-US" dirty="0" smtClean="0"/>
              <a:t>committed” </a:t>
            </a:r>
          </a:p>
          <a:p>
            <a:pPr lvl="4"/>
            <a:r>
              <a:rPr lang="en-US" dirty="0" smtClean="0"/>
              <a:t>Gives opportunity </a:t>
            </a:r>
            <a:r>
              <a:rPr lang="en-US" dirty="0"/>
              <a:t>to revert back to the previous version of the </a:t>
            </a:r>
            <a:r>
              <a:rPr lang="en-US" dirty="0" smtClean="0"/>
              <a:t>file</a:t>
            </a:r>
          </a:p>
          <a:p>
            <a:pPr lvl="4"/>
            <a:endParaRPr lang="en-US" dirty="0"/>
          </a:p>
          <a:p>
            <a:pPr lvl="1"/>
            <a:r>
              <a:rPr lang="en-US" dirty="0" smtClean="0"/>
              <a:t>Easy </a:t>
            </a:r>
            <a:r>
              <a:rPr lang="en-US" dirty="0"/>
              <a:t>way to </a:t>
            </a:r>
            <a:r>
              <a:rPr lang="en-US" dirty="0" smtClean="0"/>
              <a:t>examine any saved snapshot</a:t>
            </a:r>
            <a:endParaRPr lang="en-US" b="1" i="1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an old commit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revert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revert</a:t>
            </a:r>
          </a:p>
          <a:p>
            <a:pPr lvl="1"/>
            <a:r>
              <a:rPr lang="en-US" dirty="0" smtClean="0"/>
              <a:t>Undoes </a:t>
            </a:r>
            <a:r>
              <a:rPr lang="en-US" dirty="0"/>
              <a:t>a committed </a:t>
            </a:r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Appends old commit in front of current commit</a:t>
            </a:r>
          </a:p>
          <a:p>
            <a:pPr lvl="2"/>
            <a:r>
              <a:rPr lang="en-US" dirty="0" smtClean="0"/>
              <a:t>Avoids losing any history</a:t>
            </a:r>
          </a:p>
          <a:p>
            <a:pPr lvl="2"/>
            <a:r>
              <a:rPr lang="en-US" dirty="0" smtClean="0"/>
              <a:t>Safe way to undo changes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Only done to remove an entire 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not </a:t>
            </a:r>
            <a:r>
              <a:rPr lang="en-US" i="1" dirty="0" smtClean="0"/>
              <a:t>revert</a:t>
            </a:r>
            <a:r>
              <a:rPr lang="en-US" dirty="0" smtClean="0"/>
              <a:t> </a:t>
            </a:r>
            <a:r>
              <a:rPr lang="en-US" dirty="0"/>
              <a:t>back to the previous state of a project by removing all subsequent </a:t>
            </a:r>
            <a:r>
              <a:rPr lang="en-US" dirty="0" smtClean="0"/>
              <a:t>commits</a:t>
            </a:r>
          </a:p>
          <a:p>
            <a:pPr lvl="2"/>
            <a:r>
              <a:rPr lang="en-US" dirty="0"/>
              <a:t>subsequent </a:t>
            </a:r>
            <a:r>
              <a:rPr lang="en-US" dirty="0" smtClean="0"/>
              <a:t>commits</a:t>
            </a:r>
            <a:r>
              <a:rPr lang="en-US" dirty="0"/>
              <a:t> </a:t>
            </a:r>
            <a:r>
              <a:rPr lang="en-US" dirty="0" smtClean="0"/>
              <a:t>are kept in the history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220807" y="2212975"/>
            <a:ext cx="2998177" cy="507511"/>
            <a:chOff x="1899138" y="5101981"/>
            <a:chExt cx="2998177" cy="507511"/>
          </a:xfrm>
        </p:grpSpPr>
        <p:sp>
          <p:nvSpPr>
            <p:cNvPr id="6" name="Oval 5"/>
            <p:cNvSpPr/>
            <p:nvPr/>
          </p:nvSpPr>
          <p:spPr>
            <a:xfrm>
              <a:off x="1899138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10961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22784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34607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>
              <a:off x="2461846" y="5358912"/>
              <a:ext cx="24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73669" y="5358911"/>
              <a:ext cx="24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85492" y="5358911"/>
              <a:ext cx="24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3804138" y="4296508"/>
              <a:ext cx="12700" cy="162364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58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Revert to an older commit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working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existing </a:t>
            </a:r>
            <a:r>
              <a:rPr lang="en-US" dirty="0" err="1" smtClean="0"/>
              <a:t>Git</a:t>
            </a:r>
            <a:r>
              <a:rPr lang="en-US" dirty="0" smtClean="0"/>
              <a:t> repository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clone</a:t>
            </a:r>
          </a:p>
          <a:p>
            <a:pPr lvl="1"/>
            <a:r>
              <a:rPr lang="en-US" dirty="0" smtClean="0"/>
              <a:t>Copies an existing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isolated </a:t>
            </a:r>
            <a:r>
              <a:rPr lang="en-US" dirty="0" smtClean="0"/>
              <a:t>from </a:t>
            </a:r>
            <a:r>
              <a:rPr lang="en-US" dirty="0"/>
              <a:t>the original </a:t>
            </a:r>
            <a:r>
              <a:rPr lang="en-US" dirty="0" smtClean="0"/>
              <a:t>repository</a:t>
            </a:r>
          </a:p>
          <a:p>
            <a:pPr lvl="2"/>
            <a:r>
              <a:rPr lang="en-US" dirty="0" smtClean="0"/>
              <a:t>Own history, manages its own files, etc.</a:t>
            </a:r>
          </a:p>
          <a:p>
            <a:pPr lvl="2"/>
            <a:r>
              <a:rPr lang="en-US" dirty="0" smtClean="0"/>
              <a:t>This is your working copy</a:t>
            </a:r>
          </a:p>
          <a:p>
            <a:pPr lvl="3"/>
            <a:r>
              <a:rPr lang="en-US" dirty="0" err="1" smtClean="0"/>
              <a:t>Git</a:t>
            </a:r>
            <a:r>
              <a:rPr lang="en-US" dirty="0" smtClean="0"/>
              <a:t> makes no distinction between your working copy and the central repository </a:t>
            </a:r>
          </a:p>
          <a:p>
            <a:pPr lvl="2"/>
            <a:r>
              <a:rPr lang="en-US" dirty="0" smtClean="0"/>
              <a:t>Local copy will change, but the remote repository will </a:t>
            </a:r>
            <a:r>
              <a:rPr lang="en-US" b="1" dirty="0" smtClean="0"/>
              <a:t>not </a:t>
            </a:r>
            <a:r>
              <a:rPr lang="en-US" dirty="0" smtClean="0"/>
              <a:t>be altered</a:t>
            </a:r>
          </a:p>
          <a:p>
            <a:pPr lvl="3"/>
            <a:r>
              <a:rPr lang="en-US" dirty="0" smtClean="0"/>
              <a:t>They are separate</a:t>
            </a:r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pull </a:t>
            </a:r>
          </a:p>
          <a:p>
            <a:pPr lvl="1"/>
            <a:r>
              <a:rPr lang="en-US" dirty="0" smtClean="0"/>
              <a:t>Merge upstream changes with your local repository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remote repository has changes (commits) that your local version does not</a:t>
            </a:r>
          </a:p>
          <a:p>
            <a:pPr lvl="1"/>
            <a:r>
              <a:rPr lang="en-US" dirty="0" smtClean="0"/>
              <a:t>You </a:t>
            </a:r>
            <a:r>
              <a:rPr lang="en-US" u="sng" dirty="0" smtClean="0"/>
              <a:t>pull</a:t>
            </a:r>
            <a:r>
              <a:rPr lang="en-US" dirty="0" smtClean="0"/>
              <a:t> the new changes from the remote repository and onto your local machine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Aligns your local version with the remote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smtClean="0"/>
              <a:t>--rebase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moves </a:t>
            </a:r>
            <a:r>
              <a:rPr lang="en-US" dirty="0"/>
              <a:t>your local changes onto the top of what everybody else has already </a:t>
            </a:r>
            <a:r>
              <a:rPr lang="en-US" dirty="0" smtClean="0"/>
              <a:t>contributed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down a newer version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Changes made locally only reflect the local repository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These </a:t>
            </a:r>
            <a:r>
              <a:rPr lang="en-US" b="1" u="sng" dirty="0" smtClean="0">
                <a:ea typeface="Courier New" charset="0"/>
                <a:cs typeface="Courier New" charset="0"/>
              </a:rPr>
              <a:t>do not</a:t>
            </a:r>
            <a:r>
              <a:rPr lang="en-US" dirty="0" smtClean="0">
                <a:ea typeface="Courier New" charset="0"/>
                <a:cs typeface="Courier New" charset="0"/>
              </a:rPr>
              <a:t> change the </a:t>
            </a:r>
            <a:r>
              <a:rPr lang="en-US" dirty="0"/>
              <a:t>remote </a:t>
            </a:r>
            <a:r>
              <a:rPr lang="en-US" dirty="0" smtClean="0">
                <a:ea typeface="Courier New" charset="0"/>
                <a:cs typeface="Courier New" charset="0"/>
              </a:rPr>
              <a:t>repository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smtClean="0"/>
              <a:t>Need to update the </a:t>
            </a:r>
            <a:r>
              <a:rPr lang="en-US" dirty="0"/>
              <a:t>remote repository </a:t>
            </a:r>
            <a:r>
              <a:rPr lang="en-US" dirty="0" smtClean="0"/>
              <a:t>with our local changes</a:t>
            </a:r>
          </a:p>
          <a:p>
            <a:pPr lvl="1"/>
            <a:r>
              <a:rPr lang="en-US" dirty="0" smtClean="0"/>
              <a:t>Then anyone who uses/takes the </a:t>
            </a:r>
            <a:r>
              <a:rPr lang="en-US" dirty="0"/>
              <a:t>remote repository </a:t>
            </a:r>
            <a:r>
              <a:rPr lang="en-US" dirty="0" smtClean="0"/>
              <a:t>have our changes</a:t>
            </a:r>
          </a:p>
          <a:p>
            <a:pPr lvl="1"/>
            <a:endParaRPr lang="en-US" dirty="0"/>
          </a:p>
          <a:p>
            <a:r>
              <a:rPr lang="en-US" i="1" dirty="0" smtClean="0"/>
              <a:t>Push</a:t>
            </a:r>
            <a:r>
              <a:rPr lang="en-US" dirty="0" smtClean="0"/>
              <a:t> our local changes to the </a:t>
            </a:r>
            <a:r>
              <a:rPr lang="en-US" dirty="0"/>
              <a:t>remote repository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the remote repository </a:t>
            </a:r>
            <a:r>
              <a:rPr lang="en-US" dirty="0" smtClean="0"/>
              <a:t>with </a:t>
            </a:r>
            <a:r>
              <a:rPr lang="en-US" dirty="0"/>
              <a:t>our latest changes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</a:t>
            </a:r>
            <a:r>
              <a:rPr lang="en-US" dirty="0"/>
              <a:t>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push</a:t>
            </a:r>
          </a:p>
          <a:p>
            <a:pPr lvl="1"/>
            <a:r>
              <a:rPr lang="en-US" dirty="0" smtClean="0"/>
              <a:t>Put your local changes on the </a:t>
            </a:r>
            <a:r>
              <a:rPr lang="en-US" dirty="0"/>
              <a:t>remote repository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Refuse </a:t>
            </a:r>
            <a:r>
              <a:rPr lang="en-US" dirty="0"/>
              <a:t>push requests when they result in </a:t>
            </a:r>
            <a:r>
              <a:rPr lang="en-US" dirty="0" smtClean="0"/>
              <a:t>a </a:t>
            </a:r>
            <a:r>
              <a:rPr lang="en-US" dirty="0"/>
              <a:t>non-fast-forward </a:t>
            </a:r>
            <a:r>
              <a:rPr lang="en-US" dirty="0" smtClean="0"/>
              <a:t>merge</a:t>
            </a:r>
          </a:p>
          <a:p>
            <a:pPr lvl="2"/>
            <a:r>
              <a:rPr lang="en-US" dirty="0" smtClean="0"/>
              <a:t>If the </a:t>
            </a:r>
            <a:r>
              <a:rPr lang="en-US" dirty="0"/>
              <a:t>remote repository </a:t>
            </a:r>
            <a:r>
              <a:rPr lang="en-US" dirty="0" smtClean="0"/>
              <a:t>is ahead of your local repository in some way (someone has changed a file and that is not in your local repository) </a:t>
            </a:r>
          </a:p>
          <a:p>
            <a:pPr lvl="2"/>
            <a:r>
              <a:rPr lang="en-US" dirty="0" smtClean="0"/>
              <a:t>You’ll first need to pull the </a:t>
            </a:r>
            <a:r>
              <a:rPr lang="en-US" dirty="0"/>
              <a:t>remote repository </a:t>
            </a:r>
            <a:r>
              <a:rPr lang="en-US" dirty="0" smtClean="0"/>
              <a:t>with any changes, merge it with your local one without destroying your changes, and then push your local repository to the </a:t>
            </a:r>
            <a:r>
              <a:rPr lang="en-US" dirty="0"/>
              <a:t>remote repository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specify both the name of the remote repository and the name of the </a:t>
            </a:r>
            <a:r>
              <a:rPr lang="en-US" dirty="0" smtClean="0"/>
              <a:t>branch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changes onto the </a:t>
            </a:r>
            <a:r>
              <a:rPr lang="en-US" dirty="0"/>
              <a:t>remote repository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0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collaborative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795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 local repository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pull origin master</a:t>
            </a:r>
          </a:p>
          <a:p>
            <a:r>
              <a:rPr lang="en-US" dirty="0" smtClean="0"/>
              <a:t>Make changes and stage them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</a:p>
          <a:p>
            <a:r>
              <a:rPr lang="en-US" dirty="0" smtClean="0"/>
              <a:t>Commit changes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 –m “informative message”</a:t>
            </a:r>
          </a:p>
          <a:p>
            <a:r>
              <a:rPr lang="en-US" dirty="0" smtClean="0"/>
              <a:t>Upload changes to remote repository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push origin master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Many </a:t>
            </a:r>
            <a:r>
              <a:rPr lang="en-US" dirty="0"/>
              <a:t>commits with </a:t>
            </a:r>
            <a:r>
              <a:rPr lang="en-US" dirty="0" smtClean="0"/>
              <a:t>small </a:t>
            </a:r>
            <a:r>
              <a:rPr lang="en-US" dirty="0"/>
              <a:t>changes </a:t>
            </a:r>
            <a:r>
              <a:rPr lang="en-US" dirty="0" smtClean="0"/>
              <a:t>is okay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read and </a:t>
            </a:r>
            <a:r>
              <a:rPr lang="en-US" dirty="0" smtClean="0"/>
              <a:t>review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changes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</a:p>
          <a:p>
            <a:pPr lvl="1"/>
            <a:r>
              <a:rPr lang="en-US" dirty="0" smtClean="0"/>
              <a:t>Adds a change in the working directory to the staging area</a:t>
            </a:r>
          </a:p>
          <a:p>
            <a:pPr lvl="2"/>
            <a:r>
              <a:rPr lang="en-US" dirty="0" smtClean="0"/>
              <a:t>Record versions of a project into the repository’s history </a:t>
            </a:r>
          </a:p>
          <a:p>
            <a:pPr lvl="2"/>
            <a:r>
              <a:rPr lang="en-US" dirty="0" smtClean="0"/>
              <a:t>Needs </a:t>
            </a:r>
            <a:r>
              <a:rPr lang="en-US" dirty="0"/>
              <a:t>to be called every time </a:t>
            </a:r>
            <a:r>
              <a:rPr lang="en-US" dirty="0" smtClean="0"/>
              <a:t>a file is altered </a:t>
            </a:r>
          </a:p>
          <a:p>
            <a:pPr lvl="1"/>
            <a:r>
              <a:rPr lang="en-US" dirty="0" smtClean="0"/>
              <a:t>Doesn't affect </a:t>
            </a:r>
            <a:r>
              <a:rPr lang="en-US" dirty="0"/>
              <a:t>the repository in any significant </a:t>
            </a:r>
            <a:r>
              <a:rPr lang="en-US" dirty="0" smtClean="0"/>
              <a:t>way</a:t>
            </a:r>
          </a:p>
          <a:p>
            <a:pPr lvl="2"/>
            <a:r>
              <a:rPr lang="en-US" dirty="0" smtClean="0"/>
              <a:t>Changes </a:t>
            </a:r>
            <a:r>
              <a:rPr lang="en-US" dirty="0"/>
              <a:t>are not actually recorded </a:t>
            </a:r>
            <a:r>
              <a:rPr lang="en-US" dirty="0" smtClean="0"/>
              <a:t>until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en-US" dirty="0" smtClean="0"/>
              <a:t>is run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filename </a:t>
            </a:r>
            <a:r>
              <a:rPr lang="en-US" dirty="0" smtClean="0">
                <a:sym typeface="Wingdings"/>
              </a:rPr>
              <a:t> add a file to be committed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directory </a:t>
            </a:r>
            <a:r>
              <a:rPr lang="en-US" dirty="0" smtClean="0">
                <a:sym typeface="Wingdings"/>
              </a:rPr>
              <a:t> add a directory to be committed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0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INCREDIBLY useful</a:t>
            </a:r>
          </a:p>
          <a:p>
            <a:pPr lvl="1"/>
            <a:r>
              <a:rPr lang="en-US" dirty="0" smtClean="0"/>
              <a:t>Stop naming files _1, _2, _3, _final </a:t>
            </a:r>
            <a:r>
              <a:rPr lang="en-US" dirty="0" smtClean="0">
                <a:sym typeface="Wingdings"/>
              </a:rPr>
              <a:t> work smarter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history tracking </a:t>
            </a:r>
          </a:p>
          <a:p>
            <a:pPr lvl="1"/>
            <a:r>
              <a:rPr lang="en-US" dirty="0" smtClean="0"/>
              <a:t>Can always revert back to earlier version if desired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Great for self-promotion!</a:t>
            </a:r>
          </a:p>
          <a:p>
            <a:endParaRPr lang="en-US" dirty="0" smtClean="0"/>
          </a:p>
          <a:p>
            <a:r>
              <a:rPr lang="en-US" b="1" i="1" u="sng" dirty="0" smtClean="0"/>
              <a:t>ONLY</a:t>
            </a:r>
            <a:r>
              <a:rPr lang="en-US" dirty="0" smtClean="0"/>
              <a:t> way to collaborative work on software/code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I’m a scientist not a developer!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731"/>
            <a:ext cx="10515600" cy="4644619"/>
          </a:xfrm>
        </p:spPr>
        <p:txBody>
          <a:bodyPr>
            <a:normAutofit/>
          </a:bodyPr>
          <a:lstStyle/>
          <a:p>
            <a:r>
              <a:rPr lang="en-US" dirty="0" smtClean="0"/>
              <a:t>HUGE push for </a:t>
            </a:r>
            <a:r>
              <a:rPr lang="en-US" b="1" dirty="0" smtClean="0"/>
              <a:t>OPEN</a:t>
            </a:r>
            <a:r>
              <a:rPr lang="en-US" dirty="0" smtClean="0"/>
              <a:t> </a:t>
            </a:r>
            <a:r>
              <a:rPr lang="en-US" b="1" dirty="0" smtClean="0"/>
              <a:t>REPRODUCIBLE</a:t>
            </a:r>
            <a:r>
              <a:rPr lang="en-US" dirty="0" smtClean="0"/>
              <a:t> science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en.wikipedia.org/wiki/Replication_crisis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If your work </a:t>
            </a:r>
            <a:r>
              <a:rPr lang="en-US" i="1" dirty="0" smtClean="0"/>
              <a:t>can not</a:t>
            </a:r>
            <a:r>
              <a:rPr lang="en-US" dirty="0" smtClean="0"/>
              <a:t> be reproduced, then it is USELESS</a:t>
            </a:r>
          </a:p>
          <a:p>
            <a:pPr lvl="1"/>
            <a:r>
              <a:rPr lang="en-US" sz="2800" i="1" u="sng" dirty="0" smtClean="0"/>
              <a:t>Does more harm then good</a:t>
            </a:r>
            <a:endParaRPr lang="en-US" sz="2800" i="1" u="sng" dirty="0"/>
          </a:p>
          <a:p>
            <a:endParaRPr lang="en-US" dirty="0" smtClean="0"/>
          </a:p>
          <a:p>
            <a:r>
              <a:rPr lang="en-US" dirty="0" smtClean="0"/>
              <a:t>Journals requesting code more and more often</a:t>
            </a:r>
          </a:p>
          <a:p>
            <a:pPr lvl="1"/>
            <a:r>
              <a:rPr lang="en-US" dirty="0" smtClean="0"/>
              <a:t>Easier to submit a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tutorial to making your code citable (giving it a Digital </a:t>
            </a:r>
            <a:r>
              <a:rPr lang="en-US" dirty="0"/>
              <a:t>Object Identifier (DOI) https://</a:t>
            </a:r>
            <a:r>
              <a:rPr lang="en-US" dirty="0" err="1"/>
              <a:t>guides.github.com</a:t>
            </a:r>
            <a:r>
              <a:rPr lang="en-US" dirty="0"/>
              <a:t>/activities/citable-code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422400"/>
            <a:ext cx="11205029" cy="50509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/>
              <a:t>initializes a repository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 puts files in the staging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commit</a:t>
            </a:r>
            <a:r>
              <a:rPr lang="en-US" dirty="0"/>
              <a:t> saves the staged content as a new commit in the local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b="1" dirty="0"/>
              <a:t>Always </a:t>
            </a:r>
            <a:r>
              <a:rPr lang="en-US" b="1" dirty="0" smtClean="0"/>
              <a:t>include a message when make a commit! 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checkout</a:t>
            </a:r>
            <a:r>
              <a:rPr lang="en-US" dirty="0"/>
              <a:t> recovers old versions of </a:t>
            </a:r>
            <a:r>
              <a:rPr lang="en-US" dirty="0" smtClean="0"/>
              <a:t>files</a:t>
            </a:r>
          </a:p>
          <a:p>
            <a:r>
              <a:rPr lang="en-US" dirty="0"/>
              <a:t>A local </a:t>
            </a:r>
            <a:r>
              <a:rPr lang="en-US" dirty="0" smtClean="0"/>
              <a:t>repository </a:t>
            </a:r>
            <a:r>
              <a:rPr lang="en-US" dirty="0"/>
              <a:t>can be connected to one or more remote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dirty="0"/>
              <a:t> copies changes from a local repository to a remote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pull</a:t>
            </a:r>
            <a:r>
              <a:rPr lang="en-US" dirty="0"/>
              <a:t> copies changes from a remote repository to a local </a:t>
            </a:r>
            <a:r>
              <a:rPr lang="en-US" dirty="0" smtClean="0"/>
              <a:t>repository</a:t>
            </a:r>
          </a:p>
          <a:p>
            <a:r>
              <a:rPr lang="en-US" dirty="0"/>
              <a:t>Conflicts occur when two or more people change the same </a:t>
            </a:r>
            <a:r>
              <a:rPr lang="en-US" dirty="0" smtClean="0"/>
              <a:t>file at </a:t>
            </a:r>
            <a:r>
              <a:rPr lang="en-US" dirty="0"/>
              <a:t>the same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try.github.io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git-scm.com/doc</a:t>
            </a:r>
            <a:r>
              <a:rPr lang="en-US" dirty="0" smtClean="0"/>
              <a:t> </a:t>
            </a:r>
          </a:p>
          <a:p>
            <a:r>
              <a:rPr lang="en-US" dirty="0"/>
              <a:t>Software Carpentry : </a:t>
            </a:r>
            <a:r>
              <a:rPr lang="en-US" dirty="0">
                <a:hlinkClick r:id="rId5"/>
              </a:rPr>
              <a:t>https://software-carpentry.org/lessons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Buffer between working copy and project history</a:t>
            </a:r>
          </a:p>
          <a:p>
            <a:endParaRPr lang="en-US" dirty="0" smtClean="0"/>
          </a:p>
          <a:p>
            <a:r>
              <a:rPr lang="en-US" dirty="0" smtClean="0"/>
              <a:t>Group related changes</a:t>
            </a:r>
          </a:p>
          <a:p>
            <a:pPr lvl="1"/>
            <a:r>
              <a:rPr lang="en-US" dirty="0" smtClean="0"/>
              <a:t>Every change is not individually saved</a:t>
            </a:r>
          </a:p>
          <a:p>
            <a:pPr lvl="1"/>
            <a:r>
              <a:rPr lang="en-US" dirty="0" smtClean="0"/>
              <a:t>Lots of files/directories/changes can be added (via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  <a:r>
              <a:rPr lang="en-US" dirty="0" smtClean="0"/>
              <a:t>) into one group change</a:t>
            </a:r>
          </a:p>
          <a:p>
            <a:pPr lvl="1"/>
            <a:endParaRPr lang="en-US" dirty="0" smtClean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add</a:t>
            </a:r>
            <a:r>
              <a:rPr lang="en-US" dirty="0"/>
              <a:t> specifies what will go in a </a:t>
            </a:r>
            <a:r>
              <a:rPr lang="en-US" dirty="0" smtClean="0"/>
              <a:t>snapshot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  <a:r>
              <a:rPr lang="en-US" dirty="0"/>
              <a:t>  actually takes the snapshot, and makes a permanent record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 –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</a:t>
            </a:r>
          </a:p>
          <a:p>
            <a:pPr lvl="1"/>
            <a:r>
              <a:rPr lang="en-US" dirty="0" smtClean="0"/>
              <a:t>Commits the changes to the project history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smtClean="0"/>
              <a:t>-m : add a message to the commit (if not included </a:t>
            </a:r>
            <a:r>
              <a:rPr lang="en-US" dirty="0" err="1" smtClean="0"/>
              <a:t>Git</a:t>
            </a:r>
            <a:r>
              <a:rPr lang="en-US" dirty="0" smtClean="0"/>
              <a:t> opens a text editor)</a:t>
            </a:r>
          </a:p>
          <a:p>
            <a:pPr lvl="2"/>
            <a:r>
              <a:rPr lang="en-US" dirty="0" smtClean="0"/>
              <a:t>-a : only commit the modifications in files/directories add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</a:p>
          <a:p>
            <a:pPr lvl="1"/>
            <a:endParaRPr lang="en-US" b="1" i="1" u="sng" dirty="0" smtClean="0"/>
          </a:p>
          <a:p>
            <a:pPr lvl="1"/>
            <a:r>
              <a:rPr lang="en-US" b="1" i="1" u="sng" dirty="0" smtClean="0"/>
              <a:t>Does not</a:t>
            </a:r>
            <a:r>
              <a:rPr lang="en-US" i="1" dirty="0" smtClean="0"/>
              <a:t> </a:t>
            </a:r>
            <a:r>
              <a:rPr lang="en-US" dirty="0" smtClean="0"/>
              <a:t>change the central repository</a:t>
            </a:r>
          </a:p>
          <a:p>
            <a:pPr lvl="2"/>
            <a:r>
              <a:rPr lang="en-US" dirty="0" smtClean="0"/>
              <a:t>This makes changes to your working copy only</a:t>
            </a:r>
          </a:p>
          <a:p>
            <a:pPr lvl="2"/>
            <a:r>
              <a:rPr lang="en-US" dirty="0" smtClean="0"/>
              <a:t>Accumulate </a:t>
            </a:r>
            <a:r>
              <a:rPr lang="en-US" dirty="0"/>
              <a:t>commits in </a:t>
            </a:r>
            <a:r>
              <a:rPr lang="en-US" dirty="0" smtClean="0"/>
              <a:t>your local repository</a:t>
            </a:r>
          </a:p>
          <a:p>
            <a:pPr lvl="2"/>
            <a:r>
              <a:rPr lang="en-US" dirty="0" smtClean="0"/>
              <a:t>Work </a:t>
            </a:r>
            <a:r>
              <a:rPr lang="en-US" dirty="0"/>
              <a:t>in an isolated </a:t>
            </a:r>
            <a:r>
              <a:rPr lang="en-US" dirty="0" smtClean="0"/>
              <a:t>environment </a:t>
            </a:r>
            <a:r>
              <a:rPr lang="en-US" dirty="0"/>
              <a:t>deferring integration until </a:t>
            </a:r>
            <a:r>
              <a:rPr lang="en-US" dirty="0" smtClean="0"/>
              <a:t>a </a:t>
            </a:r>
            <a:r>
              <a:rPr lang="en-US" dirty="0"/>
              <a:t>convenient break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the </a:t>
            </a:r>
            <a:r>
              <a:rPr lang="en-US" dirty="0" smtClean="0"/>
              <a:t>diff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things that change </a:t>
            </a:r>
            <a:r>
              <a:rPr lang="en-US" dirty="0"/>
              <a:t>between commits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seven rules of a great </a:t>
            </a:r>
            <a:r>
              <a:rPr lang="en-US" sz="4000" b="1" dirty="0" err="1"/>
              <a:t>Git</a:t>
            </a:r>
            <a:r>
              <a:rPr lang="en-US" sz="4000" b="1" dirty="0"/>
              <a:t> commit </a:t>
            </a:r>
            <a:r>
              <a:rPr lang="en-US" sz="4000" b="1" dirty="0" smtClean="0"/>
              <a:t>message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Separate subject from body with a blank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the subject line to 50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Capitalize the subject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end the subject line with a period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imperative mood in the subject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Wrap the body at 72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body to explain what and why vs. how</a:t>
            </a:r>
          </a:p>
          <a:p>
            <a:endParaRPr lang="en-US" dirty="0" smtClean="0"/>
          </a:p>
          <a:p>
            <a:r>
              <a:rPr lang="en-US" dirty="0" smtClean="0"/>
              <a:t>Taken from </a:t>
            </a:r>
            <a:r>
              <a:rPr lang="en-US" dirty="0">
                <a:hlinkClick r:id="rId2"/>
              </a:rPr>
              <a:t>https://chris.beams.io/posts/git-commit/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 and save them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n-US" dirty="0" smtClean="0"/>
              <a:t>&amp;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90464" y="1507787"/>
            <a:ext cx="10486617" cy="4503907"/>
            <a:chOff x="690464" y="1507787"/>
            <a:chExt cx="10486617" cy="4503907"/>
          </a:xfrm>
        </p:grpSpPr>
        <p:sp>
          <p:nvSpPr>
            <p:cNvPr id="8" name="Rounded Rectangle 7"/>
            <p:cNvSpPr/>
            <p:nvPr/>
          </p:nvSpPr>
          <p:spPr>
            <a:xfrm>
              <a:off x="3336587" y="1507787"/>
              <a:ext cx="7840494" cy="4503907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464" y="1950097"/>
              <a:ext cx="2062065" cy="31393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Words are written to a text file. There are other lines of text as well written down.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Numerous sentences appear one after another. </a:t>
              </a:r>
              <a:r>
                <a:rPr lang="en-US" dirty="0" smtClean="0"/>
                <a:t>They don’t have a point. Instead they are only there to have an example.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19947" y="2946122"/>
              <a:ext cx="1516442" cy="1156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</a:t>
              </a:r>
              <a:r>
                <a:rPr lang="en-US" smtClean="0"/>
                <a:t>it</a:t>
              </a:r>
              <a:r>
                <a:rPr lang="en-US" dirty="0" smtClean="0"/>
                <a:t> 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1761975"/>
              <a:ext cx="5447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7560" y="2688042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74834" y="1541666"/>
              <a:ext cx="89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file1.txt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6558" y="3297193"/>
              <a:ext cx="89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file1.txt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26254" y="4454636"/>
              <a:ext cx="137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491888" y="2946122"/>
              <a:ext cx="1727983" cy="1156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</a:t>
              </a:r>
              <a:r>
                <a:rPr lang="en-US" dirty="0" err="1" smtClean="0"/>
                <a:t>it</a:t>
              </a:r>
              <a:r>
                <a:rPr lang="en-US" dirty="0" smtClean="0"/>
                <a:t> commit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819464" y="2038092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822996" y="2335668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848614" y="2688042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848614" y="3036595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877762" y="3391513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61" y="4042532"/>
              <a:ext cx="89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file1.txt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96230" y="5194102"/>
              <a:ext cx="123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Repository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status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the status of all files/directories in the repository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Status:</a:t>
            </a:r>
          </a:p>
          <a:p>
            <a:pPr lvl="1"/>
            <a:r>
              <a:rPr lang="en-US" dirty="0"/>
              <a:t>Changes to be committed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not staged for commit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Untracked files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Untracked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Recently added files not yet committed</a:t>
            </a:r>
          </a:p>
          <a:p>
            <a:pPr lvl="1"/>
            <a:r>
              <a:rPr lang="en-US" dirty="0" smtClean="0"/>
              <a:t>Compiled binaries being ignored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R lecture series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1403</Words>
  <Application>Microsoft Macintosh PowerPoint</Application>
  <PresentationFormat>Widescreen</PresentationFormat>
  <Paragraphs>288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Courier New</vt:lpstr>
      <vt:lpstr>Wingdings</vt:lpstr>
      <vt:lpstr>Arial</vt:lpstr>
      <vt:lpstr>Office Theme</vt:lpstr>
      <vt:lpstr>Version Control with Git</vt:lpstr>
      <vt:lpstr>Tracking changes</vt:lpstr>
      <vt:lpstr>Saving changes – git add </vt:lpstr>
      <vt:lpstr>Staging area</vt:lpstr>
      <vt:lpstr>Saving changes – git commit</vt:lpstr>
      <vt:lpstr>The seven rules of a great Git commit message</vt:lpstr>
      <vt:lpstr>PRACTICAL</vt:lpstr>
      <vt:lpstr>Staging – git add &amp; git commit</vt:lpstr>
      <vt:lpstr>git status</vt:lpstr>
      <vt:lpstr>PRACTICAL</vt:lpstr>
      <vt:lpstr>Commits</vt:lpstr>
      <vt:lpstr>git log</vt:lpstr>
      <vt:lpstr>PRACTICAL</vt:lpstr>
      <vt:lpstr>Undoing Changes</vt:lpstr>
      <vt:lpstr>Undoing Changes</vt:lpstr>
      <vt:lpstr>Undoing Changes – git checkout </vt:lpstr>
      <vt:lpstr>PRACTICAL</vt:lpstr>
      <vt:lpstr>Undoing Changes – git revert</vt:lpstr>
      <vt:lpstr>PRACTICAL</vt:lpstr>
      <vt:lpstr>Collaborative working</vt:lpstr>
      <vt:lpstr>Copying an existing Git repository </vt:lpstr>
      <vt:lpstr>PRACTICAL</vt:lpstr>
      <vt:lpstr>Linking to a remote repository</vt:lpstr>
      <vt:lpstr>PRACTICAL</vt:lpstr>
      <vt:lpstr>Updating the remote repository</vt:lpstr>
      <vt:lpstr>Updating the remote repository</vt:lpstr>
      <vt:lpstr>PRACTICAL</vt:lpstr>
      <vt:lpstr>Basic collaborative workflow</vt:lpstr>
      <vt:lpstr>Wrapping Up</vt:lpstr>
      <vt:lpstr>Conclusions</vt:lpstr>
      <vt:lpstr>But I’m a scientist not a developer!</vt:lpstr>
      <vt:lpstr>Key points</vt:lpstr>
      <vt:lpstr>Citation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Microsoft Office User</dc:creator>
  <cp:lastModifiedBy>Microsoft Office User</cp:lastModifiedBy>
  <cp:revision>1</cp:revision>
  <dcterms:created xsi:type="dcterms:W3CDTF">2017-09-18T10:38:39Z</dcterms:created>
  <dcterms:modified xsi:type="dcterms:W3CDTF">2017-09-18T10:43:05Z</dcterms:modified>
</cp:coreProperties>
</file>