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311" r:id="rId19"/>
    <p:sldId id="312" r:id="rId20"/>
    <p:sldId id="313" r:id="rId21"/>
    <p:sldId id="314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90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416B8-5975-A043-8F16-19CFA752DA87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8F8DB-41A0-9248-AED7-8F242F9B8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14029-522C-394B-A834-66849F9CB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2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4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367-3765-744B-A28B-85A76F5601F9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1C17-B764-4E4F-A8E6-C40F94F11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studio.com/wp-content/uploads/2015/03/rmarkdown-reference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4" Type="http://schemas.openxmlformats.org/officeDocument/2006/relationships/hyperlink" Target="https://www.rstudio.com/wp-content/uploads/2015/03/rmarkdown-reference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wp-content/uploads/2016/01/rstudio-IDE-cheatsheet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cap="all" dirty="0"/>
              <a:t>R Markdown</a:t>
            </a:r>
            <a:endParaRPr lang="en-US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Katherine Tansey,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4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Supplement R code with narration</a:t>
            </a:r>
          </a:p>
          <a:p>
            <a:pPr lvl="1"/>
            <a:r>
              <a:rPr lang="en-US" dirty="0" smtClean="0"/>
              <a:t>Comments!!!</a:t>
            </a:r>
          </a:p>
          <a:p>
            <a:r>
              <a:rPr lang="en-US" dirty="0" smtClean="0"/>
              <a:t>Fully </a:t>
            </a:r>
            <a:r>
              <a:rPr lang="en-US" dirty="0"/>
              <a:t>reproducible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Integrate in UNIX (Bash), Python, SQL, and more</a:t>
            </a:r>
          </a:p>
          <a:p>
            <a:r>
              <a:rPr lang="en-US" dirty="0" smtClean="0"/>
              <a:t>Output in various formats (HTML, PDF, Word, </a:t>
            </a:r>
            <a:r>
              <a:rPr lang="en-US" dirty="0" err="1" smtClean="0"/>
              <a:t>SlideShows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Links easily with Shiny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843805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text </a:t>
            </a:r>
          </a:p>
          <a:p>
            <a:pPr lvl="1"/>
            <a:r>
              <a:rPr lang="en-US" dirty="0" smtClean="0"/>
              <a:t>Simple formatting</a:t>
            </a:r>
          </a:p>
          <a:p>
            <a:endParaRPr lang="en-US" dirty="0" smtClean="0"/>
          </a:p>
          <a:p>
            <a:r>
              <a:rPr lang="en-US" dirty="0" smtClean="0"/>
              <a:t>Use instructions to build HTML, PDF or Word documents</a:t>
            </a:r>
          </a:p>
          <a:p>
            <a:endParaRPr lang="en-US" dirty="0" smtClean="0"/>
          </a:p>
          <a:p>
            <a:r>
              <a:rPr lang="en-US" dirty="0" smtClean="0"/>
              <a:t>Need to learn simple formatting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Reference guide: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www.rstudio.com/wp-content/uploads/2015/03/rmarkdown-reference.pdf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Let’s look at a Markdown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90" y="1548510"/>
            <a:ext cx="10515600" cy="4047151"/>
          </a:xfrm>
        </p:spPr>
      </p:pic>
      <p:sp>
        <p:nvSpPr>
          <p:cNvPr id="9" name="Left Brace 8"/>
          <p:cNvSpPr/>
          <p:nvPr/>
        </p:nvSpPr>
        <p:spPr>
          <a:xfrm>
            <a:off x="1240970" y="1530220"/>
            <a:ext cx="345233" cy="1101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710" y="1711394"/>
            <a:ext cx="1212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YAML header with some metadata</a:t>
            </a:r>
            <a:endParaRPr lang="en-US" sz="1400" dirty="0"/>
          </a:p>
        </p:txBody>
      </p:sp>
      <p:sp>
        <p:nvSpPr>
          <p:cNvPr id="11" name="Left Brace 10"/>
          <p:cNvSpPr/>
          <p:nvPr/>
        </p:nvSpPr>
        <p:spPr>
          <a:xfrm>
            <a:off x="1239415" y="3483428"/>
            <a:ext cx="345233" cy="1303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9484" y="3873406"/>
            <a:ext cx="12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Narrative </a:t>
            </a:r>
          </a:p>
          <a:p>
            <a:pPr algn="ctr"/>
            <a:r>
              <a:rPr lang="en-US" sz="1400" dirty="0" smtClean="0"/>
              <a:t>Text</a:t>
            </a:r>
            <a:endParaRPr lang="en-US" sz="1400" dirty="0"/>
          </a:p>
        </p:txBody>
      </p:sp>
      <p:sp>
        <p:nvSpPr>
          <p:cNvPr id="13" name="Left Brace 12"/>
          <p:cNvSpPr/>
          <p:nvPr/>
        </p:nvSpPr>
        <p:spPr>
          <a:xfrm>
            <a:off x="1239415" y="2801354"/>
            <a:ext cx="345233" cy="500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484" y="2790193"/>
            <a:ext cx="12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 code </a:t>
            </a:r>
          </a:p>
          <a:p>
            <a:pPr algn="ctr"/>
            <a:r>
              <a:rPr lang="en-US" sz="1400" dirty="0" smtClean="0"/>
              <a:t>chunks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1239415" y="4907000"/>
            <a:ext cx="345233" cy="5008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0824" y="4895839"/>
            <a:ext cx="122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 code </a:t>
            </a:r>
          </a:p>
          <a:p>
            <a:pPr algn="ctr"/>
            <a:r>
              <a:rPr lang="en-US" sz="1400" dirty="0" smtClean="0"/>
              <a:t>chunks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20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Markdown HTML file and </a:t>
            </a:r>
            <a:r>
              <a:rPr lang="en-US" dirty="0" err="1" smtClean="0"/>
              <a:t>Rmd</a:t>
            </a:r>
            <a:r>
              <a:rPr lang="en-US" dirty="0" smtClean="0"/>
              <a:t> to compare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to Markdown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First level header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 </a:t>
            </a:r>
            <a:r>
              <a:rPr lang="en-US" dirty="0"/>
              <a:t>Second level header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</a:t>
            </a:r>
            <a:r>
              <a:rPr lang="en-US" dirty="0"/>
              <a:t>Third level </a:t>
            </a:r>
            <a:r>
              <a:rPr lang="en-US" dirty="0" smtClean="0"/>
              <a:t>header</a:t>
            </a:r>
          </a:p>
          <a:p>
            <a:pPr marL="0" indent="0">
              <a:buNone/>
            </a:pPr>
            <a:r>
              <a:rPr lang="en-US" dirty="0"/>
              <a:t>*italics*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**</a:t>
            </a:r>
            <a:r>
              <a:rPr lang="en-US" dirty="0"/>
              <a:t>bold**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`</a:t>
            </a:r>
            <a:r>
              <a:rPr lang="en-US" dirty="0"/>
              <a:t>code`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RStudio</a:t>
            </a:r>
            <a:r>
              <a:rPr lang="en-US" dirty="0"/>
              <a:t>](</a:t>
            </a:r>
            <a:r>
              <a:rPr lang="en-US" dirty="0" err="1"/>
              <a:t>www.rstudio.com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chunks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chunk options:</a:t>
            </a:r>
          </a:p>
          <a:p>
            <a:pPr lvl="1"/>
            <a:r>
              <a:rPr lang="en-US" dirty="0" smtClean="0"/>
              <a:t>warning == FALSE </a:t>
            </a:r>
            <a:r>
              <a:rPr lang="en-US" dirty="0" smtClean="0">
                <a:sym typeface="Wingdings"/>
              </a:rPr>
              <a:t> don’t output warnings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essage </a:t>
            </a:r>
            <a:r>
              <a:rPr lang="en-US" dirty="0"/>
              <a:t>== FALSE </a:t>
            </a:r>
            <a:r>
              <a:rPr lang="en-US" dirty="0" smtClean="0">
                <a:sym typeface="Wingdings"/>
              </a:rPr>
              <a:t> don’t output messages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== FALSE </a:t>
            </a:r>
            <a:r>
              <a:rPr lang="en-US" dirty="0" smtClean="0">
                <a:sym typeface="Wingdings"/>
              </a:rPr>
              <a:t> don</a:t>
            </a:r>
            <a:r>
              <a:rPr lang="uk-UA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output error reporting</a:t>
            </a:r>
          </a:p>
          <a:p>
            <a:pPr lvl="1"/>
            <a:r>
              <a:rPr lang="en-US" dirty="0" smtClean="0">
                <a:sym typeface="Wingdings"/>
              </a:rPr>
              <a:t>echo </a:t>
            </a:r>
            <a:r>
              <a:rPr lang="en-US" dirty="0"/>
              <a:t>== FALSE </a:t>
            </a:r>
            <a:r>
              <a:rPr lang="en-US" dirty="0" smtClean="0">
                <a:sym typeface="Wingdings"/>
              </a:rPr>
              <a:t> don’t output R code in document</a:t>
            </a:r>
          </a:p>
          <a:p>
            <a:pPr lvl="2"/>
            <a:r>
              <a:rPr lang="en-US" dirty="0" smtClean="0">
                <a:sym typeface="Wingdings"/>
              </a:rPr>
              <a:t>Common for when making plots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== FALSE </a:t>
            </a:r>
            <a:r>
              <a:rPr lang="en-US" dirty="0" smtClean="0">
                <a:sym typeface="Wingdings"/>
              </a:rPr>
              <a:t> don’t run the code or include its results</a:t>
            </a:r>
          </a:p>
          <a:p>
            <a:pPr lvl="1"/>
            <a:r>
              <a:rPr lang="en-US" dirty="0" smtClean="0">
                <a:sym typeface="Wingdings"/>
              </a:rPr>
              <a:t>results == ‘hide’  don’t display results of the code</a:t>
            </a:r>
          </a:p>
          <a:p>
            <a:pPr lvl="1"/>
            <a:r>
              <a:rPr lang="en-US" dirty="0" err="1" smtClean="0"/>
              <a:t>fig.height</a:t>
            </a:r>
            <a:r>
              <a:rPr lang="en-US" dirty="0" smtClean="0"/>
              <a:t> == ## </a:t>
            </a:r>
            <a:r>
              <a:rPr lang="en-US" dirty="0" smtClean="0">
                <a:sym typeface="Wingdings"/>
              </a:rPr>
              <a:t> set a height for a plot</a:t>
            </a:r>
          </a:p>
          <a:p>
            <a:pPr lvl="1"/>
            <a:r>
              <a:rPr lang="en-US" dirty="0" err="1" smtClean="0"/>
              <a:t>fig.width</a:t>
            </a:r>
            <a:r>
              <a:rPr lang="en-US" dirty="0" smtClean="0"/>
              <a:t> == ## </a:t>
            </a:r>
            <a:r>
              <a:rPr lang="en-US" dirty="0" smtClean="0">
                <a:sym typeface="Wingdings"/>
              </a:rPr>
              <a:t> set a width for a plot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92" y="365125"/>
            <a:ext cx="3728876" cy="20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Altering a markdown file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here forward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you do should be written in Markdown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practicals</a:t>
            </a:r>
            <a:r>
              <a:rPr lang="en-US" dirty="0" smtClean="0"/>
              <a:t> are written in markdown! </a:t>
            </a:r>
          </a:p>
          <a:p>
            <a:pPr lvl="1"/>
            <a:endParaRPr lang="en-US" dirty="0"/>
          </a:p>
          <a:p>
            <a:r>
              <a:rPr lang="en-US" dirty="0" smtClean="0"/>
              <a:t>Write yourselves comments in the plain text to describe what we are doing and why</a:t>
            </a:r>
          </a:p>
          <a:p>
            <a:endParaRPr lang="en-US" dirty="0"/>
          </a:p>
          <a:p>
            <a:r>
              <a:rPr lang="en-US" dirty="0" smtClean="0"/>
              <a:t>Your assignments for this module with have to be done in Markdown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lot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Markdown, project management, </a:t>
            </a:r>
            <a:r>
              <a:rPr lang="en-US" dirty="0" err="1" smtClean="0"/>
              <a:t>git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Treat </a:t>
            </a:r>
            <a:r>
              <a:rPr lang="en-US" dirty="0"/>
              <a:t>raw data as </a:t>
            </a:r>
            <a:r>
              <a:rPr lang="en-US" dirty="0" smtClean="0"/>
              <a:t>read-only</a:t>
            </a:r>
            <a:endParaRPr lang="en-US" dirty="0"/>
          </a:p>
          <a:p>
            <a:r>
              <a:rPr lang="en-US" dirty="0"/>
              <a:t>Treat generated output as </a:t>
            </a:r>
            <a:r>
              <a:rPr lang="en-US" dirty="0" smtClean="0"/>
              <a:t>disposable</a:t>
            </a:r>
          </a:p>
          <a:p>
            <a:r>
              <a:rPr lang="en-US" dirty="0" smtClean="0"/>
              <a:t>Separate </a:t>
            </a:r>
            <a:r>
              <a:rPr lang="en-US" dirty="0"/>
              <a:t>function definition and </a:t>
            </a:r>
            <a:r>
              <a:rPr lang="en-US" dirty="0" smtClean="0"/>
              <a:t>application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0067"/>
            <a:ext cx="10515600" cy="225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files consistent names </a:t>
            </a:r>
            <a:r>
              <a:rPr lang="en-US" dirty="0" smtClean="0"/>
              <a:t>that make logical sense, reflect what the data is and that </a:t>
            </a:r>
            <a:r>
              <a:rPr lang="en-US" dirty="0"/>
              <a:t>are easy to match with wildcard patterns to make it easy to select them for looping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SAME AS WHEN WE TALK ABOUT UNIX!!!!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74347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https://www.rstudio.com/wp-content/uploads/2016/01/rstudio-IDE-cheatsheet.pdf</a:t>
            </a:r>
            <a:endParaRPr lang="en-US" dirty="0"/>
          </a:p>
          <a:p>
            <a:r>
              <a:rPr lang="en-US" dirty="0"/>
              <a:t>R Markdown : </a:t>
            </a:r>
            <a:r>
              <a:rPr lang="en-US" dirty="0">
                <a:hlinkClick r:id="rId3"/>
              </a:rPr>
              <a:t>https://www.rstudio.com/wp-content/uploads/2016/03/rmarkdown-cheatsheet-2.0.pdf</a:t>
            </a:r>
            <a:endParaRPr lang="en-US" dirty="0"/>
          </a:p>
          <a:p>
            <a:r>
              <a:rPr lang="en-US" dirty="0"/>
              <a:t>R Markdown Reference Guide : </a:t>
            </a:r>
            <a:r>
              <a:rPr lang="en-US" dirty="0">
                <a:hlinkClick r:id="rId4"/>
              </a:rPr>
              <a:t>https://www.rstudio.com/wp-content/uploads/2015/03/rmarkdown-reference.pdf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75523"/>
            <a:ext cx="10515600" cy="420144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good project management </a:t>
            </a:r>
            <a:r>
              <a:rPr lang="en-US" dirty="0" smtClean="0"/>
              <a:t>will </a:t>
            </a:r>
            <a:r>
              <a:rPr lang="en-US" dirty="0"/>
              <a:t>ultimately make your life easier: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ensure data </a:t>
            </a:r>
            <a:r>
              <a:rPr lang="en-US" dirty="0" smtClean="0"/>
              <a:t>integrity</a:t>
            </a:r>
            <a:endParaRPr lang="en-US" dirty="0"/>
          </a:p>
          <a:p>
            <a:pPr lvl="1"/>
            <a:r>
              <a:rPr lang="en-US" dirty="0" smtClean="0"/>
              <a:t>Makes </a:t>
            </a:r>
            <a:r>
              <a:rPr lang="en-US" dirty="0"/>
              <a:t>it simpler to share </a:t>
            </a:r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Easily </a:t>
            </a:r>
            <a:r>
              <a:rPr lang="en-US" dirty="0"/>
              <a:t>upload </a:t>
            </a:r>
            <a:r>
              <a:rPr lang="en-US" dirty="0" smtClean="0"/>
              <a:t>code </a:t>
            </a:r>
            <a:r>
              <a:rPr lang="en-US" dirty="0"/>
              <a:t>with </a:t>
            </a:r>
            <a:r>
              <a:rPr lang="en-US" dirty="0" smtClean="0"/>
              <a:t>manuscript submission</a:t>
            </a:r>
            <a:endParaRPr lang="en-US" dirty="0"/>
          </a:p>
          <a:p>
            <a:pPr lvl="1"/>
            <a:r>
              <a:rPr lang="en-US" dirty="0" smtClean="0"/>
              <a:t>Easier </a:t>
            </a:r>
            <a:r>
              <a:rPr lang="en-US" dirty="0"/>
              <a:t>to pick the project back up after a </a:t>
            </a:r>
            <a:r>
              <a:rPr lang="en-US" dirty="0" smtClean="0"/>
              <a:t>break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665" y="4281729"/>
            <a:ext cx="4816669" cy="18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089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Use </a:t>
            </a:r>
            <a:r>
              <a:rPr lang="en-US" dirty="0" err="1" smtClean="0"/>
              <a:t>RStudio</a:t>
            </a:r>
            <a:r>
              <a:rPr lang="en-US" dirty="0" smtClean="0"/>
              <a:t> to Project Manage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519265"/>
            <a:ext cx="10515600" cy="3657698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project in </a:t>
            </a:r>
            <a:r>
              <a:rPr lang="en-US" dirty="0" err="1"/>
              <a:t>RStudio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Click the “File” menu button, then “New Project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Click “New Directory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Click “Empty Project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Type in the name of the directory to store </a:t>
            </a:r>
            <a:r>
              <a:rPr lang="en-US" dirty="0" smtClean="0"/>
              <a:t>the </a:t>
            </a:r>
            <a:r>
              <a:rPr lang="en-US" dirty="0" err="1" smtClean="0"/>
              <a:t>projectMake</a:t>
            </a:r>
            <a:r>
              <a:rPr lang="en-US" dirty="0" smtClean="0"/>
              <a:t> </a:t>
            </a:r>
            <a:r>
              <a:rPr lang="en-US" dirty="0"/>
              <a:t>sure that the checkbox for </a:t>
            </a:r>
            <a:r>
              <a:rPr lang="en-US" i="1" dirty="0"/>
              <a:t>“Create a </a:t>
            </a:r>
            <a:r>
              <a:rPr lang="en-US" i="1" dirty="0" err="1"/>
              <a:t>git</a:t>
            </a:r>
            <a:r>
              <a:rPr lang="en-US" i="1" dirty="0"/>
              <a:t> repository” </a:t>
            </a:r>
            <a:r>
              <a:rPr lang="en-US" dirty="0"/>
              <a:t>is </a:t>
            </a:r>
            <a:r>
              <a:rPr lang="en-US" dirty="0" smtClean="0"/>
              <a:t>selected</a:t>
            </a:r>
            <a:endParaRPr lang="en-US" dirty="0"/>
          </a:p>
          <a:p>
            <a:pPr lvl="1"/>
            <a:r>
              <a:rPr lang="en-US" dirty="0"/>
              <a:t>Click the “Create Project” </a:t>
            </a:r>
            <a:r>
              <a:rPr lang="en-US" dirty="0" smtClean="0"/>
              <a:t>button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 for project 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623526"/>
            <a:ext cx="10515600" cy="47328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Treat data as </a:t>
            </a:r>
            <a:r>
              <a:rPr lang="en-US" i="1" dirty="0" smtClean="0"/>
              <a:t>read-only</a:t>
            </a:r>
            <a:endParaRPr lang="en-US" dirty="0" smtClean="0"/>
          </a:p>
          <a:p>
            <a:pPr lvl="1"/>
            <a:r>
              <a:rPr lang="en-US" b="1" u="sng" dirty="0" smtClean="0"/>
              <a:t>Original </a:t>
            </a:r>
            <a:r>
              <a:rPr lang="en-US" b="1" u="sng" dirty="0"/>
              <a:t>data is always left in an untouched state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 smtClean="0"/>
              <a:t>Treat </a:t>
            </a:r>
            <a:r>
              <a:rPr lang="en-US" dirty="0"/>
              <a:t>generated output as </a:t>
            </a:r>
            <a:r>
              <a:rPr lang="en-US" i="1" dirty="0"/>
              <a:t>disposable</a:t>
            </a:r>
          </a:p>
          <a:p>
            <a:pPr lvl="1"/>
            <a:r>
              <a:rPr lang="en-US" b="1" u="sng" dirty="0" smtClean="0"/>
              <a:t>All outputs should be </a:t>
            </a:r>
            <a:r>
              <a:rPr lang="en-US" b="1" u="sng" dirty="0"/>
              <a:t>able to be regenerated from </a:t>
            </a:r>
            <a:r>
              <a:rPr lang="en-US" b="1" u="sng" dirty="0" smtClean="0"/>
              <a:t>scripts</a:t>
            </a:r>
            <a:endParaRPr lang="en-US" b="1" u="sng" dirty="0"/>
          </a:p>
          <a:p>
            <a:endParaRPr lang="en-US" dirty="0" smtClean="0"/>
          </a:p>
          <a:p>
            <a:r>
              <a:rPr lang="en-US" dirty="0" smtClean="0"/>
              <a:t>Separate </a:t>
            </a:r>
            <a:r>
              <a:rPr lang="en-US" dirty="0"/>
              <a:t>function definition and application</a:t>
            </a:r>
          </a:p>
          <a:p>
            <a:pPr lvl="1"/>
            <a:r>
              <a:rPr lang="en-US" dirty="0" smtClean="0"/>
              <a:t>Reusable </a:t>
            </a:r>
            <a:r>
              <a:rPr lang="en-US" dirty="0"/>
              <a:t>chunks </a:t>
            </a:r>
            <a:r>
              <a:rPr lang="en-US" dirty="0" smtClean="0"/>
              <a:t>get </a:t>
            </a:r>
            <a:r>
              <a:rPr lang="en-US" dirty="0"/>
              <a:t>pulled into their own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/>
              <a:t>these into separate </a:t>
            </a:r>
            <a:r>
              <a:rPr lang="en-US" dirty="0" smtClean="0"/>
              <a:t>folders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functions </a:t>
            </a:r>
            <a:r>
              <a:rPr lang="en-US" dirty="0" smtClean="0"/>
              <a:t>reused </a:t>
            </a:r>
            <a:r>
              <a:rPr lang="en-US" dirty="0"/>
              <a:t>across analyses and </a:t>
            </a:r>
            <a:r>
              <a:rPr lang="en-US" dirty="0" smtClean="0"/>
              <a:t>projects</a:t>
            </a:r>
          </a:p>
          <a:p>
            <a:pPr lvl="2"/>
            <a:r>
              <a:rPr lang="en-US" dirty="0" smtClean="0"/>
              <a:t>Analysis scripts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Put each project in its own </a:t>
            </a:r>
            <a:r>
              <a:rPr lang="en-US" sz="2000" dirty="0" smtClean="0"/>
              <a:t>directory</a:t>
            </a:r>
          </a:p>
          <a:p>
            <a:pPr lvl="1"/>
            <a:r>
              <a:rPr lang="en-US" sz="1800" i="1" dirty="0" smtClean="0"/>
              <a:t>Named </a:t>
            </a:r>
            <a:r>
              <a:rPr lang="en-US" sz="1800" i="1" dirty="0"/>
              <a:t>after the </a:t>
            </a:r>
            <a:r>
              <a:rPr lang="en-US" sz="1800" i="1" dirty="0" smtClean="0"/>
              <a:t>project!</a:t>
            </a:r>
            <a:endParaRPr lang="en-US" sz="1800" i="1" dirty="0"/>
          </a:p>
          <a:p>
            <a:r>
              <a:rPr lang="en-US" sz="2000" dirty="0" smtClean="0"/>
              <a:t>Text documents </a:t>
            </a:r>
            <a:r>
              <a:rPr lang="en-US" sz="2000" dirty="0"/>
              <a:t>associated with the project in the 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doc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</a:p>
          <a:p>
            <a:r>
              <a:rPr lang="en-US" sz="2000" dirty="0" smtClean="0"/>
              <a:t>Raw data </a:t>
            </a:r>
            <a:r>
              <a:rPr lang="en-US" sz="2000" dirty="0"/>
              <a:t>and metadata in the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</a:p>
          <a:p>
            <a:r>
              <a:rPr lang="en-US" sz="2000" dirty="0" smtClean="0"/>
              <a:t>Files </a:t>
            </a:r>
            <a:r>
              <a:rPr lang="en-US" sz="2000" dirty="0"/>
              <a:t>generated during cleanup and analysis in a 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output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  <a:endParaRPr lang="en-US" sz="2000" dirty="0"/>
          </a:p>
          <a:p>
            <a:r>
              <a:rPr lang="en-US" sz="2000" dirty="0" smtClean="0"/>
              <a:t>Source for </a:t>
            </a:r>
            <a:r>
              <a:rPr lang="en-US" sz="2000" dirty="0"/>
              <a:t>the project’s scripts and programs in the 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src</a:t>
            </a:r>
            <a:r>
              <a:rPr lang="en-US" sz="2000" dirty="0"/>
              <a:t> </a:t>
            </a:r>
            <a:r>
              <a:rPr lang="en-US" sz="2000" dirty="0" smtClean="0"/>
              <a:t>directory</a:t>
            </a:r>
          </a:p>
          <a:p>
            <a:r>
              <a:rPr lang="en-US" sz="2000" dirty="0" smtClean="0"/>
              <a:t>Programs </a:t>
            </a:r>
            <a:r>
              <a:rPr lang="en-US" sz="2000" dirty="0"/>
              <a:t>brought in from elsewhere or compiled locally in the 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bin</a:t>
            </a:r>
            <a:r>
              <a:rPr lang="en-US" sz="2000" dirty="0"/>
              <a:t> directory.</a:t>
            </a:r>
          </a:p>
          <a:p>
            <a:r>
              <a:rPr lang="en-US" sz="2000" b="1" u="sng" dirty="0"/>
              <a:t>Name all files to reflect their content or </a:t>
            </a:r>
            <a:r>
              <a:rPr lang="en-US" sz="2000" b="1" u="sng" dirty="0" smtClean="0"/>
              <a:t>function</a:t>
            </a:r>
            <a:endParaRPr lang="en-US" sz="2000" b="1" u="sng" dirty="0"/>
          </a:p>
          <a:p>
            <a:endParaRPr lang="en-US" dirty="0"/>
          </a:p>
          <a:p>
            <a:r>
              <a:rPr lang="en-US" dirty="0" smtClean="0"/>
              <a:t>This is flexible – but best to </a:t>
            </a:r>
            <a:r>
              <a:rPr lang="en-US" b="1" u="sng" dirty="0" smtClean="0"/>
              <a:t>GET ORGANIZED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6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154667" y="523398"/>
            <a:ext cx="6199133" cy="1009016"/>
            <a:chOff x="2024335" y="1541174"/>
            <a:chExt cx="6199133" cy="1009016"/>
          </a:xfrm>
        </p:grpSpPr>
        <p:sp>
          <p:nvSpPr>
            <p:cNvPr id="40" name="TextBox 39"/>
            <p:cNvSpPr txBox="1"/>
            <p:nvPr/>
          </p:nvSpPr>
          <p:spPr>
            <a:xfrm>
              <a:off x="4494562" y="154117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Courier New"/>
                  <a:cs typeface="Courier New"/>
                </a:rPr>
                <a:t>my_project</a:t>
              </a:r>
              <a:endParaRPr lang="en-US" sz="1400" dirty="0">
                <a:latin typeface="Courier New"/>
                <a:cs typeface="Courier New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24335" y="2242413"/>
              <a:ext cx="6199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Courier New"/>
                  <a:cs typeface="Courier New"/>
                </a:rPr>
                <a:t>bin/   </a:t>
              </a:r>
              <a:r>
                <a:rPr lang="en-US" sz="1400" dirty="0" smtClean="0">
                  <a:latin typeface="Courier New"/>
                  <a:cs typeface="Courier New"/>
                </a:rPr>
                <a:t>input/   output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/  doc/    qc/  resources/  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 New"/>
                  <a:cs typeface="Courier New"/>
                </a:rPr>
                <a:t>src</a:t>
              </a:r>
              <a:r>
                <a:rPr lang="en-US" sz="14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/  </a:t>
              </a:r>
              <a:endParaRPr lang="en-US" sz="1400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217443" y="2025260"/>
              <a:ext cx="5334001" cy="0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234376" y="2025260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99578" y="2025260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22442" y="2025260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110" y="2025260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810465" y="2059126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123901" y="1857416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637043" y="2059126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51443" y="2059126"/>
              <a:ext cx="0" cy="183288"/>
            </a:xfrm>
            <a:prstGeom prst="line">
              <a:avLst/>
            </a:prstGeom>
            <a:ln w="31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83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0067"/>
            <a:ext cx="10515600" cy="22568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 files consistent names </a:t>
            </a:r>
            <a:r>
              <a:rPr lang="en-US" dirty="0" smtClean="0"/>
              <a:t>that make logical sense, reflect what the data is and that </a:t>
            </a:r>
            <a:r>
              <a:rPr lang="en-US" dirty="0"/>
              <a:t>are easy to match with wildcard patterns to make it easy to select them for looping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SAME AS WHEN WE TALK ABOUT UNIX!!!!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/>
              <a:t>Do not use spaces, quotes, special </a:t>
            </a:r>
            <a:r>
              <a:rPr lang="en-US" sz="3600" dirty="0" smtClean="0"/>
              <a:t>characters, or </a:t>
            </a:r>
            <a:r>
              <a:rPr lang="en-US" sz="3600" dirty="0"/>
              <a:t>wildcard characters such as ‘*’ or ‘?’ in filenames, as it complicates variable expansion.</a:t>
            </a:r>
          </a:p>
        </p:txBody>
      </p:sp>
    </p:spTree>
    <p:extLst>
      <p:ext uri="{BB962C8B-B14F-4D97-AF65-F5344CB8AC3E}">
        <p14:creationId xmlns:p14="http://schemas.microsoft.com/office/powerpoint/2010/main" val="131278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connects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Very </a:t>
            </a:r>
            <a:r>
              <a:rPr lang="en-US" dirty="0"/>
              <a:t>limited in what it can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Might have to also access </a:t>
            </a:r>
            <a:r>
              <a:rPr lang="en-US" dirty="0" err="1" smtClean="0"/>
              <a:t>git</a:t>
            </a:r>
            <a:r>
              <a:rPr lang="en-US" dirty="0" smtClean="0"/>
              <a:t> via Unix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Markdown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 - R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287B6-9756-724B-97CD-32DD855451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878</Words>
  <Application>Microsoft Macintosh PowerPoint</Application>
  <PresentationFormat>Widescreen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R Markdown</vt:lpstr>
      <vt:lpstr>Project management</vt:lpstr>
      <vt:lpstr>Project management</vt:lpstr>
      <vt:lpstr>PRACTICAL  Use RStudio to Project Manage</vt:lpstr>
      <vt:lpstr>Best Practice for project management</vt:lpstr>
      <vt:lpstr>Structure</vt:lpstr>
      <vt:lpstr>REMEMBER</vt:lpstr>
      <vt:lpstr>Git integration</vt:lpstr>
      <vt:lpstr>Using Markdown</vt:lpstr>
      <vt:lpstr>Why?</vt:lpstr>
      <vt:lpstr>Markdown</vt:lpstr>
      <vt:lpstr>Let’s look at a Markdown file</vt:lpstr>
      <vt:lpstr>PRACTICAL</vt:lpstr>
      <vt:lpstr>Basics to Markdown </vt:lpstr>
      <vt:lpstr>R code chunks</vt:lpstr>
      <vt:lpstr>PRACTICAL</vt:lpstr>
      <vt:lpstr>From here forward</vt:lpstr>
      <vt:lpstr>Wrapping Up</vt:lpstr>
      <vt:lpstr>A lot covered</vt:lpstr>
      <vt:lpstr>Key points</vt:lpstr>
      <vt:lpstr>REMEMBER</vt:lpstr>
      <vt:lpstr>CHEAT SHEETS!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Microsoft Office User</dc:creator>
  <cp:lastModifiedBy>Microsoft Office User</cp:lastModifiedBy>
  <cp:revision>1</cp:revision>
  <dcterms:created xsi:type="dcterms:W3CDTF">2017-09-18T10:33:15Z</dcterms:created>
  <dcterms:modified xsi:type="dcterms:W3CDTF">2017-09-18T10:35:14Z</dcterms:modified>
</cp:coreProperties>
</file>