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310" r:id="rId3"/>
    <p:sldId id="274" r:id="rId4"/>
    <p:sldId id="306" r:id="rId5"/>
    <p:sldId id="307" r:id="rId6"/>
    <p:sldId id="308" r:id="rId7"/>
    <p:sldId id="309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92"/>
    <p:restoredTop sz="94590"/>
  </p:normalViewPr>
  <p:slideViewPr>
    <p:cSldViewPr snapToGrid="0" snapToObjects="1">
      <p:cViewPr varScale="1">
        <p:scale>
          <a:sx n="146" d="100"/>
          <a:sy n="146" d="100"/>
        </p:scale>
        <p:origin x="12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0CE99E-52B4-D24A-BB54-C69FC3EED2D2}" type="datetimeFigureOut">
              <a:rPr lang="en-US" smtClean="0"/>
              <a:t>9/18/17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AA817-510A-C14F-B7C7-F6E5BFD36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820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1723-711F-1F48-A873-D2F31209DF39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5137-B7AB-2344-BB13-5424A059D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84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1723-711F-1F48-A873-D2F31209DF39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5137-B7AB-2344-BB13-5424A059D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10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1723-711F-1F48-A873-D2F31209DF39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5137-B7AB-2344-BB13-5424A059D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35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1723-711F-1F48-A873-D2F31209DF39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5137-B7AB-2344-BB13-5424A059D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4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1723-711F-1F48-A873-D2F31209DF39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5137-B7AB-2344-BB13-5424A059D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830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1723-711F-1F48-A873-D2F31209DF39}" type="datetimeFigureOut">
              <a:rPr lang="en-US" smtClean="0"/>
              <a:t>9/18/17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5137-B7AB-2344-BB13-5424A059D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14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1723-711F-1F48-A873-D2F31209DF39}" type="datetimeFigureOut">
              <a:rPr lang="en-US" smtClean="0"/>
              <a:t>9/18/17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5137-B7AB-2344-BB13-5424A059D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74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1723-711F-1F48-A873-D2F31209DF39}" type="datetimeFigureOut">
              <a:rPr lang="en-US" smtClean="0"/>
              <a:t>9/18/17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5137-B7AB-2344-BB13-5424A059D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16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1723-711F-1F48-A873-D2F31209DF39}" type="datetimeFigureOut">
              <a:rPr lang="en-US" smtClean="0"/>
              <a:t>9/18/17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5137-B7AB-2344-BB13-5424A059D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2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1723-711F-1F48-A873-D2F31209DF39}" type="datetimeFigureOut">
              <a:rPr lang="en-US" smtClean="0"/>
              <a:t>9/18/17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5137-B7AB-2344-BB13-5424A059D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82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1723-711F-1F48-A873-D2F31209DF39}" type="datetimeFigureOut">
              <a:rPr lang="en-US" smtClean="0"/>
              <a:t>9/18/17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5137-B7AB-2344-BB13-5424A059D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321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31723-711F-1F48-A873-D2F31209DF39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75137-B7AB-2344-BB13-5424A059D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25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Katherine Tansey, PhD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34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2898"/>
            <a:ext cx="10515600" cy="468406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Collections </a:t>
            </a:r>
            <a:r>
              <a:rPr lang="en-US" dirty="0"/>
              <a:t>of values </a:t>
            </a:r>
            <a:r>
              <a:rPr lang="en-US" i="1" u="sng" dirty="0"/>
              <a:t>of the same </a:t>
            </a:r>
            <a:r>
              <a:rPr lang="en-US" i="1" u="sng" dirty="0" smtClean="0"/>
              <a:t>type</a:t>
            </a:r>
          </a:p>
          <a:p>
            <a:pPr lvl="1"/>
            <a:r>
              <a:rPr lang="en-US" dirty="0" smtClean="0"/>
              <a:t>One-dimensional arrays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c()</a:t>
            </a:r>
            <a:r>
              <a:rPr lang="en-US" dirty="0" smtClean="0"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ea typeface="Courier New" charset="0"/>
                <a:cs typeface="Courier New" charset="0"/>
                <a:sym typeface="Wingdings"/>
              </a:rPr>
              <a:t> </a:t>
            </a:r>
            <a:r>
              <a:rPr lang="en-US" dirty="0" smtClean="0"/>
              <a:t>combine values into a vector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>
                <a:ea typeface="Courier New" charset="0"/>
                <a:cs typeface="Courier New" charset="0"/>
              </a:rPr>
              <a:t>Retrieve individual elements from a vector</a:t>
            </a:r>
          </a:p>
          <a:p>
            <a:pPr marL="457200" lvl="1" indent="0">
              <a:buNone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character_vector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[1] </a:t>
            </a:r>
            <a:r>
              <a:rPr lang="en-US" dirty="0" smtClean="0">
                <a:ea typeface="Courier New" charset="0"/>
                <a:cs typeface="Courier New" charset="0"/>
                <a:sym typeface="Wingdings"/>
              </a:rPr>
              <a:t> “Harry Potter”</a:t>
            </a:r>
          </a:p>
          <a:p>
            <a:pPr marL="457200" lvl="1" indent="0">
              <a:buNone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character_vector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[3] </a:t>
            </a:r>
            <a:r>
              <a:rPr lang="en-US" dirty="0" smtClean="0">
                <a:ea typeface="Courier New" charset="0"/>
                <a:cs typeface="Courier New" charset="0"/>
                <a:sym typeface="Wingdings"/>
              </a:rPr>
              <a:t> “Hermione Granger”</a:t>
            </a:r>
          </a:p>
          <a:p>
            <a:pPr marL="457200" lvl="1" indent="0">
              <a:buNone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character_vector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[1:3] </a:t>
            </a:r>
            <a:r>
              <a:rPr lang="en-US" dirty="0" smtClean="0">
                <a:ea typeface="Courier New" charset="0"/>
                <a:cs typeface="Courier New" charset="0"/>
                <a:sym typeface="Wingdings"/>
              </a:rPr>
              <a:t></a:t>
            </a:r>
          </a:p>
          <a:p>
            <a:pPr marL="457200" lvl="1" indent="0">
              <a:buNone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character_vector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[c(1,3)] </a:t>
            </a:r>
            <a:r>
              <a:rPr lang="en-US" dirty="0" smtClean="0">
                <a:ea typeface="Courier New" charset="0"/>
                <a:cs typeface="Courier New" charset="0"/>
                <a:sym typeface="Wingdings"/>
              </a:rPr>
              <a:t></a:t>
            </a:r>
            <a:endParaRPr lang="en-US" dirty="0">
              <a:ea typeface="Courier New" charset="0"/>
              <a:cs typeface="Courier New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1" t="29733" r="43977" b="67200"/>
          <a:stretch/>
        </p:blipFill>
        <p:spPr>
          <a:xfrm>
            <a:off x="838200" y="3246120"/>
            <a:ext cx="11026471" cy="3931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97347" y="797073"/>
            <a:ext cx="2136710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 counts from 1</a:t>
            </a:r>
          </a:p>
        </p:txBody>
      </p:sp>
    </p:spTree>
    <p:extLst>
      <p:ext uri="{BB962C8B-B14F-4D97-AF65-F5344CB8AC3E}">
        <p14:creationId xmlns:p14="http://schemas.microsoft.com/office/powerpoint/2010/main" val="9156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with numeric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 (+), subtraction (-), multiplication (*), division (/)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Selection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3" t="29333" r="70761" b="60267"/>
          <a:stretch/>
        </p:blipFill>
        <p:spPr>
          <a:xfrm>
            <a:off x="3504115" y="2423342"/>
            <a:ext cx="4573085" cy="123425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9" t="30735" r="71426" b="55665"/>
          <a:stretch/>
        </p:blipFill>
        <p:spPr>
          <a:xfrm>
            <a:off x="3422938" y="4383332"/>
            <a:ext cx="4318329" cy="156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96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PRACTICAL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Play with vectors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8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Stores categorical data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Sex &lt;- c(“Female”, “Male”)</a:t>
            </a:r>
          </a:p>
          <a:p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factor() </a:t>
            </a:r>
            <a:r>
              <a:rPr lang="en-US" dirty="0" smtClean="0">
                <a:ea typeface="Courier New" charset="0"/>
                <a:cs typeface="Courier New" charset="0"/>
                <a:sym typeface="Wingdings"/>
              </a:rPr>
              <a:t> function to encode a vector as a factor</a:t>
            </a:r>
          </a:p>
          <a:p>
            <a:pPr lvl="1"/>
            <a:r>
              <a:rPr lang="en-US" dirty="0" smtClean="0">
                <a:ea typeface="Courier New" charset="0"/>
                <a:cs typeface="Courier New" charset="0"/>
              </a:rPr>
              <a:t>Can be ordered (ordinal data)</a:t>
            </a:r>
            <a:endParaRPr lang="en-US" dirty="0">
              <a:ea typeface="Courier New" charset="0"/>
              <a:cs typeface="Courier New" charset="0"/>
            </a:endParaRPr>
          </a:p>
          <a:p>
            <a:pPr marL="457200" lvl="1" indent="0">
              <a:buNone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9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PRACTICAL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Factors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04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</a:t>
            </a:r>
            <a:r>
              <a:rPr lang="en-US" dirty="0"/>
              <a:t>of a data set as columns and the observations as </a:t>
            </a:r>
            <a:r>
              <a:rPr lang="en-US" dirty="0" smtClean="0"/>
              <a:t>rows</a:t>
            </a:r>
          </a:p>
          <a:p>
            <a:pPr lvl="1"/>
            <a:r>
              <a:rPr lang="en-US" dirty="0" smtClean="0"/>
              <a:t>Two-dimensional array</a:t>
            </a:r>
          </a:p>
          <a:p>
            <a:pPr lvl="1"/>
            <a:r>
              <a:rPr lang="en-US" dirty="0" smtClean="0"/>
              <a:t>Similar to a matrix </a:t>
            </a:r>
          </a:p>
          <a:p>
            <a:pPr lvl="1"/>
            <a:r>
              <a:rPr lang="en-US" i="1" dirty="0" smtClean="0"/>
              <a:t>Each column </a:t>
            </a:r>
            <a:r>
              <a:rPr lang="en-US" i="1" dirty="0"/>
              <a:t>can have a different </a:t>
            </a:r>
            <a:r>
              <a:rPr lang="en-US" i="1" dirty="0" smtClean="0"/>
              <a:t>data type</a:t>
            </a:r>
          </a:p>
          <a:p>
            <a:pPr lvl="1"/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data.frame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  <a:r>
              <a:rPr lang="en-US" dirty="0">
                <a:ea typeface="Courier New" charset="0"/>
                <a:cs typeface="Courier New" charset="0"/>
                <a:sym typeface="Wingdings"/>
              </a:rPr>
              <a:t> </a:t>
            </a:r>
            <a:r>
              <a:rPr lang="en-US" dirty="0" smtClean="0">
                <a:ea typeface="Courier New" charset="0"/>
                <a:cs typeface="Courier New" charset="0"/>
                <a:sym typeface="Wingdings"/>
              </a:rPr>
              <a:t>function to </a:t>
            </a:r>
            <a:r>
              <a:rPr lang="en-US" dirty="0">
                <a:ea typeface="Courier New" charset="0"/>
                <a:cs typeface="Courier New" charset="0"/>
                <a:sym typeface="Wingdings"/>
              </a:rPr>
              <a:t>make </a:t>
            </a:r>
            <a:r>
              <a:rPr lang="en-US" dirty="0" err="1" smtClean="0">
                <a:ea typeface="Courier New" charset="0"/>
                <a:cs typeface="Courier New" charset="0"/>
                <a:sym typeface="Wingdings"/>
              </a:rPr>
              <a:t>dataframe</a:t>
            </a:r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str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dirty="0" smtClean="0">
                <a:sym typeface="Wingdings"/>
              </a:rPr>
              <a:t> </a:t>
            </a:r>
            <a:r>
              <a:rPr lang="en-US" dirty="0"/>
              <a:t>structure of </a:t>
            </a:r>
            <a:r>
              <a:rPr lang="en-US" dirty="0" smtClean="0"/>
              <a:t>data </a:t>
            </a:r>
            <a:r>
              <a:rPr lang="en-US" dirty="0"/>
              <a:t>set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15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1" t="35733" r="87255" b="60934"/>
          <a:stretch/>
        </p:blipFill>
        <p:spPr>
          <a:xfrm>
            <a:off x="3017520" y="4654296"/>
            <a:ext cx="1554480" cy="53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23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51199"/>
            <a:ext cx="10515600" cy="2925763"/>
          </a:xfrm>
        </p:spPr>
        <p:txBody>
          <a:bodyPr>
            <a:normAutofit lnSpcReduction="10000"/>
          </a:bodyPr>
          <a:lstStyle/>
          <a:p>
            <a:r>
              <a:rPr lang="en-US" dirty="0">
                <a:ea typeface="Courier New" charset="0"/>
                <a:cs typeface="Courier New" charset="0"/>
              </a:rPr>
              <a:t>Retrieve elements from a </a:t>
            </a:r>
            <a:r>
              <a:rPr lang="en-US" dirty="0" err="1" smtClean="0">
                <a:ea typeface="Courier New" charset="0"/>
                <a:cs typeface="Courier New" charset="0"/>
              </a:rPr>
              <a:t>dataframe</a:t>
            </a:r>
            <a:endParaRPr lang="en-US" dirty="0">
              <a:ea typeface="Courier New" charset="0"/>
              <a:cs typeface="Courier New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iris[,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2]</a:t>
            </a:r>
          </a:p>
          <a:p>
            <a:pPr marL="457200" lvl="1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ris[4,]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iris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[,“Species”]</a:t>
            </a:r>
          </a:p>
          <a:p>
            <a:pPr marL="457200" lvl="1" indent="0">
              <a:buNone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iris$Species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iris[1:2,2]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iris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[2:5,1:2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]</a:t>
            </a:r>
          </a:p>
          <a:p>
            <a:pPr marL="457200" lvl="1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iris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[c(1,4,7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), c(1,3)]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1" t="72266" r="63278" b="11067"/>
          <a:stretch/>
        </p:blipFill>
        <p:spPr>
          <a:xfrm>
            <a:off x="2743431" y="1337086"/>
            <a:ext cx="5409969" cy="15249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097347" y="797073"/>
            <a:ext cx="2136710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 counts from 1</a:t>
            </a:r>
          </a:p>
        </p:txBody>
      </p:sp>
    </p:spTree>
    <p:extLst>
      <p:ext uri="{BB962C8B-B14F-4D97-AF65-F5344CB8AC3E}">
        <p14:creationId xmlns:p14="http://schemas.microsoft.com/office/powerpoint/2010/main" val="20821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PRACTICAL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frames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75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Dataframe</a:t>
            </a:r>
            <a:r>
              <a:rPr lang="en-US" dirty="0" smtClean="0"/>
              <a:t>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nrow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pPr lvl="1"/>
            <a:r>
              <a:rPr lang="en-US" dirty="0" smtClean="0"/>
              <a:t>Number of rows in the </a:t>
            </a:r>
            <a:r>
              <a:rPr lang="en-US" dirty="0" err="1" smtClean="0"/>
              <a:t>dataframe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dim()</a:t>
            </a:r>
          </a:p>
          <a:p>
            <a:pPr lvl="1"/>
            <a:r>
              <a:rPr lang="en-US" dirty="0" smtClean="0"/>
              <a:t>Number of dimensions</a:t>
            </a:r>
          </a:p>
          <a:p>
            <a:pPr lvl="1"/>
            <a:r>
              <a:rPr lang="en-US" dirty="0" smtClean="0"/>
              <a:t>Columns and rows</a:t>
            </a:r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colnames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pPr lvl="1"/>
            <a:r>
              <a:rPr lang="en-US" dirty="0" smtClean="0"/>
              <a:t>Gets the column names of the </a:t>
            </a:r>
            <a:r>
              <a:rPr lang="en-US" dirty="0" err="1" smtClean="0"/>
              <a:t>dataframe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64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PRACTICAL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frames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7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63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84785"/>
            <a:ext cx="10515600" cy="4292178"/>
          </a:xfrm>
        </p:spPr>
        <p:txBody>
          <a:bodyPr>
            <a:normAutofit/>
          </a:bodyPr>
          <a:lstStyle/>
          <a:p>
            <a:r>
              <a:rPr lang="en-US" dirty="0" smtClean="0"/>
              <a:t>43 and “hello” are not treated the same by R</a:t>
            </a:r>
          </a:p>
          <a:p>
            <a:endParaRPr lang="en-US" dirty="0" smtClean="0"/>
          </a:p>
          <a:p>
            <a:endParaRPr lang="en-US" u="sng" dirty="0" smtClean="0"/>
          </a:p>
          <a:p>
            <a:endParaRPr lang="en-US" u="sng" dirty="0"/>
          </a:p>
          <a:p>
            <a:endParaRPr lang="en-US" u="sng" dirty="0" smtClean="0"/>
          </a:p>
          <a:p>
            <a:r>
              <a:rPr lang="en-US" dirty="0" smtClean="0"/>
              <a:t>Variables inherit their type from what they contain </a:t>
            </a:r>
          </a:p>
          <a:p>
            <a:endParaRPr lang="en-US" dirty="0"/>
          </a:p>
          <a:p>
            <a:r>
              <a:rPr lang="en-US" dirty="0" smtClean="0"/>
              <a:t>Use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class() </a:t>
            </a:r>
            <a:r>
              <a:rPr lang="en-US" dirty="0" smtClean="0"/>
              <a:t>to see a variables types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52527" y="365125"/>
            <a:ext cx="3558073" cy="1200329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600" dirty="0" smtClean="0">
                <a:latin typeface="Courier New" charset="0"/>
                <a:ea typeface="Courier New" charset="0"/>
                <a:cs typeface="Courier New" charset="0"/>
              </a:rPr>
              <a:t>x &lt;- 43</a:t>
            </a:r>
          </a:p>
          <a:p>
            <a:r>
              <a:rPr lang="en-US" sz="3600" dirty="0" smtClean="0">
                <a:latin typeface="Courier New" charset="0"/>
                <a:ea typeface="Courier New" charset="0"/>
                <a:cs typeface="Courier New" charset="0"/>
              </a:rPr>
              <a:t>y &lt;- “hello”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032000" y="2436497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8661"/>
                <a:gridCol w="556933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Numeric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1000.4, 85.6 (numbers with decimals)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Character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“hello”, “23.4”,</a:t>
                      </a:r>
                      <a:r>
                        <a:rPr lang="en-US" baseline="0" dirty="0" smtClean="0"/>
                        <a:t> “True”, “a”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3L,</a:t>
                      </a:r>
                      <a:r>
                        <a:rPr lang="en-US" baseline="0" dirty="0" smtClean="0"/>
                        <a:t> 42L, 0L (natural numbers)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Logical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TRUE,</a:t>
                      </a:r>
                      <a:r>
                        <a:rPr lang="en-US" baseline="0" dirty="0" smtClean="0"/>
                        <a:t> FALSE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533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Coercion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W003_RNAseq_reference_genome - July 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20B-42F8-5941-A1F2-D13B4AAE00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4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Sometimes R gets it wrong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column of a data frame must be a single data type</a:t>
            </a:r>
          </a:p>
          <a:p>
            <a:pPr lvl="1"/>
            <a:r>
              <a:rPr lang="en-US" dirty="0" smtClean="0"/>
              <a:t>Because each column of a data frame is stored as a vector</a:t>
            </a:r>
          </a:p>
          <a:p>
            <a:pPr lvl="1"/>
            <a:endParaRPr lang="en-US" dirty="0"/>
          </a:p>
          <a:p>
            <a:r>
              <a:rPr lang="en-US" dirty="0" smtClean="0"/>
              <a:t>Join columns together with two different data types, R will make a choice</a:t>
            </a:r>
          </a:p>
          <a:p>
            <a:pPr lvl="1"/>
            <a:r>
              <a:rPr lang="en-US" dirty="0" smtClean="0"/>
              <a:t>Character + </a:t>
            </a:r>
            <a:r>
              <a:rPr lang="en-US" dirty="0" err="1" smtClean="0"/>
              <a:t>Anything_Else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 Character</a:t>
            </a:r>
          </a:p>
          <a:p>
            <a:pPr lvl="1"/>
            <a:r>
              <a:rPr lang="en-US" dirty="0" smtClean="0"/>
              <a:t>Number + Integer or Logical </a:t>
            </a:r>
            <a:r>
              <a:rPr lang="en-US" dirty="0" smtClean="0">
                <a:sym typeface="Wingdings"/>
              </a:rPr>
              <a:t> Number</a:t>
            </a:r>
          </a:p>
          <a:p>
            <a:pPr lvl="1"/>
            <a:r>
              <a:rPr lang="en-US" dirty="0"/>
              <a:t>Integer </a:t>
            </a:r>
            <a:r>
              <a:rPr lang="en-US" dirty="0" smtClean="0">
                <a:sym typeface="Wingdings"/>
              </a:rPr>
              <a:t>+ Logical  </a:t>
            </a:r>
            <a:r>
              <a:rPr lang="en-US" dirty="0"/>
              <a:t>Integer 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W003_RNAseq_reference_genome - July 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20B-42F8-5941-A1F2-D13B4AAE00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737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Forcing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as.numeric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data$column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as.character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data$column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as.vector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data$column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as.data.frame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(data)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W003_RNAseq_reference_genome - July 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20B-42F8-5941-A1F2-D13B4AAE00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0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Example: Sex</a:t>
            </a:r>
          </a:p>
          <a:p>
            <a:pPr lvl="1"/>
            <a:r>
              <a:rPr lang="en-US" dirty="0" smtClean="0"/>
              <a:t>Stored as Numbers: 0, 1</a:t>
            </a:r>
          </a:p>
          <a:p>
            <a:pPr lvl="1"/>
            <a:r>
              <a:rPr lang="en-US" dirty="0" smtClean="0"/>
              <a:t>Displayed as Labels: Male, Female</a:t>
            </a:r>
          </a:p>
          <a:p>
            <a:pPr lvl="1"/>
            <a:endParaRPr lang="en-US" dirty="0"/>
          </a:p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as.character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(Sex)</a:t>
            </a:r>
          </a:p>
          <a:p>
            <a:pPr lvl="1"/>
            <a:r>
              <a:rPr lang="en-US" dirty="0" smtClean="0"/>
              <a:t>R returns labels as strings</a:t>
            </a:r>
          </a:p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as.numeric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(Sex)</a:t>
            </a:r>
          </a:p>
          <a:p>
            <a:pPr lvl="1"/>
            <a:r>
              <a:rPr lang="en-US" dirty="0" smtClean="0"/>
              <a:t>R returns numbers</a:t>
            </a:r>
          </a:p>
          <a:p>
            <a:pPr lvl="1"/>
            <a:endParaRPr lang="en-US" dirty="0"/>
          </a:p>
          <a:p>
            <a:r>
              <a:rPr lang="en-US" dirty="0" smtClean="0"/>
              <a:t>Coercion can when combing data types </a:t>
            </a:r>
          </a:p>
          <a:p>
            <a:pPr lvl="1"/>
            <a:r>
              <a:rPr lang="en-US" dirty="0" smtClean="0"/>
              <a:t>You might not get what you think as output!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W003_RNAseq_reference_genome - July 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20B-42F8-5941-A1F2-D13B4AAE00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19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0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Vector</a:t>
            </a:r>
          </a:p>
          <a:p>
            <a:r>
              <a:rPr lang="en-US" dirty="0" smtClean="0"/>
              <a:t>Data Frame</a:t>
            </a:r>
          </a:p>
          <a:p>
            <a:r>
              <a:rPr lang="en-US"/>
              <a:t>Factor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going to go over but read about them for self directed learning</a:t>
            </a:r>
          </a:p>
          <a:p>
            <a:pPr lvl="1"/>
            <a:r>
              <a:rPr lang="en-US" dirty="0" smtClean="0"/>
              <a:t>Matrix</a:t>
            </a:r>
            <a:endParaRPr lang="en-US" dirty="0"/>
          </a:p>
          <a:p>
            <a:pPr lvl="1"/>
            <a:r>
              <a:rPr lang="en-US" dirty="0" smtClean="0"/>
              <a:t>Tables</a:t>
            </a:r>
          </a:p>
          <a:p>
            <a:pPr lvl="1"/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7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568</Words>
  <Application>Microsoft Macintosh PowerPoint</Application>
  <PresentationFormat>Widescreen</PresentationFormat>
  <Paragraphs>158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Calibri Light</vt:lpstr>
      <vt:lpstr>Courier New</vt:lpstr>
      <vt:lpstr>Wingdings</vt:lpstr>
      <vt:lpstr>Arial</vt:lpstr>
      <vt:lpstr>Office Theme</vt:lpstr>
      <vt:lpstr>Data</vt:lpstr>
      <vt:lpstr>Data Types</vt:lpstr>
      <vt:lpstr>Data Types</vt:lpstr>
      <vt:lpstr>Coercion</vt:lpstr>
      <vt:lpstr>Sometimes R gets it wrong</vt:lpstr>
      <vt:lpstr>Forcing data types</vt:lpstr>
      <vt:lpstr>Issues with Factors</vt:lpstr>
      <vt:lpstr>Data structures</vt:lpstr>
      <vt:lpstr>Data structures</vt:lpstr>
      <vt:lpstr>Vectors</vt:lpstr>
      <vt:lpstr>Math with numeric vectors</vt:lpstr>
      <vt:lpstr>PRACTICAL</vt:lpstr>
      <vt:lpstr>Factor</vt:lpstr>
      <vt:lpstr>PRACTICAL</vt:lpstr>
      <vt:lpstr>Data Frame</vt:lpstr>
      <vt:lpstr>Data Frame</vt:lpstr>
      <vt:lpstr>PRACTICAL</vt:lpstr>
      <vt:lpstr>Dataframe size</vt:lpstr>
      <vt:lpstr>PRACTICAL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</dc:title>
  <dc:creator>Microsoft Office User</dc:creator>
  <cp:lastModifiedBy>Microsoft Office User</cp:lastModifiedBy>
  <cp:revision>1</cp:revision>
  <dcterms:created xsi:type="dcterms:W3CDTF">2017-09-18T10:54:51Z</dcterms:created>
  <dcterms:modified xsi:type="dcterms:W3CDTF">2017-09-18T10:59:18Z</dcterms:modified>
</cp:coreProperties>
</file>