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8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4" r:id="rId19"/>
    <p:sldId id="271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3" autoAdjust="0"/>
  </p:normalViewPr>
  <p:slideViewPr>
    <p:cSldViewPr snapToGrid="0">
      <p:cViewPr varScale="1">
        <p:scale>
          <a:sx n="84" d="100"/>
          <a:sy n="8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iki/Color_layout_descrip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feat.org/install-shell.html" TargetMode="External"/><Relationship Id="rId2" Type="http://schemas.openxmlformats.org/officeDocument/2006/relationships/hyperlink" Target="http://www.vlfea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content_management_system#Offline_process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多媒體資訊系統作業三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Image Retrieval </a:t>
            </a:r>
            <a:r>
              <a:rPr lang="en-US" altLang="zh-TW" dirty="0" smtClean="0"/>
              <a:t>Engine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92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Histogram (cont.)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56317"/>
            <a:ext cx="10131425" cy="416414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</a:t>
            </a:r>
            <a:r>
              <a:rPr lang="en-US" altLang="zh-TW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Similarity</a:t>
            </a:r>
          </a:p>
          <a:p>
            <a:r>
              <a:rPr lang="zh-TW" altLang="en-US" sz="2000" dirty="0"/>
              <a:t>若</a:t>
            </a:r>
            <a:r>
              <a:rPr lang="en-US" altLang="zh-TW" sz="2000" dirty="0"/>
              <a:t>Query</a:t>
            </a:r>
            <a:r>
              <a:rPr lang="zh-TW" altLang="en-US" sz="2000" dirty="0"/>
              <a:t>為</a:t>
            </a:r>
            <a:r>
              <a:rPr lang="en-US" altLang="zh-TW" sz="2000" dirty="0" smtClean="0"/>
              <a:t>P1</a:t>
            </a:r>
          </a:p>
          <a:p>
            <a:r>
              <a:rPr lang="zh-TW" altLang="en-US" sz="2000" dirty="0" smtClean="0"/>
              <a:t>我</a:t>
            </a:r>
            <a:r>
              <a:rPr lang="zh-TW" altLang="en-US" sz="2000" dirty="0"/>
              <a:t>們需將</a:t>
            </a:r>
            <a:r>
              <a:rPr lang="en-US" altLang="zh-TW" sz="2000" dirty="0"/>
              <a:t>P1</a:t>
            </a:r>
            <a:r>
              <a:rPr lang="zh-TW" altLang="en-US" sz="2000" dirty="0"/>
              <a:t>與其他</a:t>
            </a:r>
            <a:r>
              <a:rPr lang="en-US" altLang="zh-TW" sz="2000" dirty="0"/>
              <a:t>P2~P1000</a:t>
            </a:r>
            <a:r>
              <a:rPr lang="zh-TW" altLang="en-US" sz="2000" dirty="0"/>
              <a:t>圖片計算相似</a:t>
            </a:r>
            <a:r>
              <a:rPr lang="zh-TW" altLang="en-US" sz="2000" dirty="0" smtClean="0"/>
              <a:t>度（這</a:t>
            </a:r>
            <a:r>
              <a:rPr lang="zh-TW" altLang="en-US" sz="2000" dirty="0"/>
              <a:t>裡使用</a:t>
            </a:r>
            <a:r>
              <a:rPr lang="en-US" altLang="zh-TW" sz="2000" dirty="0" err="1" smtClean="0"/>
              <a:t>Eucildean</a:t>
            </a:r>
            <a:r>
              <a:rPr lang="zh-TW" altLang="en-US" sz="2000" dirty="0" smtClean="0"/>
              <a:t>，可任選）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distance(Query &amp; P1) = </a:t>
            </a:r>
            <a:r>
              <a:rPr lang="en-US" altLang="zh-TW" sz="2000" dirty="0" err="1"/>
              <a:t>sqrt</a:t>
            </a:r>
            <a:r>
              <a:rPr lang="en-US" altLang="zh-TW" sz="2000" dirty="0"/>
              <a:t>((1-1)^2+(3-3)^2+(2-2)^2...)</a:t>
            </a:r>
          </a:p>
          <a:p>
            <a:pPr marL="0" indent="0">
              <a:buNone/>
            </a:pPr>
            <a:r>
              <a:rPr lang="en-US" altLang="zh-TW" sz="2000" dirty="0"/>
              <a:t>   distance(Query &amp; P2) = </a:t>
            </a:r>
            <a:r>
              <a:rPr lang="en-US" altLang="zh-TW" sz="2000" dirty="0" err="1"/>
              <a:t>sqrt</a:t>
            </a:r>
            <a:r>
              <a:rPr lang="en-US" altLang="zh-TW" sz="2000" dirty="0"/>
              <a:t>((1-10)^2+(3-3)^2+(2-2)^2...)</a:t>
            </a:r>
          </a:p>
          <a:p>
            <a:pPr marL="0" indent="0">
              <a:buNone/>
            </a:pPr>
            <a:r>
              <a:rPr lang="en-US" altLang="zh-TW" sz="2000" dirty="0"/>
              <a:t>   distance(Query &amp; P3) = </a:t>
            </a:r>
            <a:r>
              <a:rPr lang="en-US" altLang="zh-TW" sz="2000" dirty="0" err="1"/>
              <a:t>sqrt</a:t>
            </a:r>
            <a:r>
              <a:rPr lang="en-US" altLang="zh-TW" sz="2000" dirty="0"/>
              <a:t>((1-2)^2+(3-2)^2+(2-2)^2...)</a:t>
            </a:r>
          </a:p>
          <a:p>
            <a:pPr marL="0" indent="0">
              <a:buNone/>
            </a:pPr>
            <a:r>
              <a:rPr lang="en-US" altLang="zh-TW" sz="2000" dirty="0"/>
              <a:t>   ...</a:t>
            </a:r>
          </a:p>
          <a:p>
            <a:pPr marL="0" indent="0">
              <a:buNone/>
            </a:pPr>
            <a:r>
              <a:rPr lang="en-US" altLang="zh-TW" sz="2000" dirty="0"/>
              <a:t>   distance(Query &amp; P1000) = </a:t>
            </a:r>
            <a:r>
              <a:rPr lang="en-US" altLang="zh-TW" sz="2000" dirty="0" err="1"/>
              <a:t>sqrt</a:t>
            </a:r>
            <a:r>
              <a:rPr lang="en-US" altLang="zh-TW" sz="2000" dirty="0"/>
              <a:t>((1-1)^2+(3-3)^2+(2-3)^2</a:t>
            </a:r>
            <a:r>
              <a:rPr lang="en-US" altLang="zh-TW" sz="2000" dirty="0" smtClean="0"/>
              <a:t>...)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586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Histogram (cont.)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74053"/>
            <a:ext cx="10712668" cy="4510981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+mj-lt"/>
              </a:rPr>
              <a:t>Return result(Ranking</a:t>
            </a:r>
            <a:r>
              <a:rPr lang="en-US" altLang="zh-TW" sz="2400" dirty="0" smtClean="0">
                <a:latin typeface="+mj-lt"/>
              </a:rPr>
              <a:t>)</a:t>
            </a:r>
          </a:p>
          <a:p>
            <a:r>
              <a:rPr lang="en-US" altLang="zh-TW" sz="2400" dirty="0">
                <a:latin typeface="+mj-lt"/>
              </a:rPr>
              <a:t>Return a list(or description)</a:t>
            </a:r>
          </a:p>
          <a:p>
            <a:r>
              <a:rPr lang="en-US" altLang="zh-TW" sz="2400" dirty="0">
                <a:latin typeface="+mj-lt"/>
              </a:rPr>
              <a:t>Top </a:t>
            </a:r>
            <a:r>
              <a:rPr lang="en-US" altLang="zh-TW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10</a:t>
            </a:r>
            <a:r>
              <a:rPr lang="en-US" altLang="zh-TW" sz="2400" dirty="0">
                <a:latin typeface="+mj-lt"/>
              </a:rPr>
              <a:t> result</a:t>
            </a:r>
            <a:r>
              <a:rPr lang="zh-TW" altLang="en-US" sz="2400" dirty="0">
                <a:latin typeface="+mj-lt"/>
              </a:rPr>
              <a:t> </a:t>
            </a:r>
            <a:r>
              <a:rPr lang="en-US" altLang="zh-TW" sz="2400" dirty="0">
                <a:latin typeface="+mj-lt"/>
              </a:rPr>
              <a:t>include </a:t>
            </a:r>
            <a:r>
              <a:rPr lang="en-US" altLang="zh-TW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(distance, id)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altLang="zh-TW" sz="2400" dirty="0">
                <a:solidFill>
                  <a:srgbClr val="FF0000"/>
                </a:solidFill>
                <a:latin typeface="+mj-lt"/>
              </a:rPr>
            </a:br>
            <a:r>
              <a:rPr lang="en-US" altLang="zh-TW" sz="2400" dirty="0" smtClean="0">
                <a:latin typeface="+mj-lt"/>
              </a:rPr>
              <a:t>e.g. </a:t>
            </a:r>
            <a:endParaRPr lang="en-US" altLang="zh-TW" sz="2400" dirty="0">
              <a:latin typeface="+mj-lt"/>
            </a:endParaRPr>
          </a:p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   [(0.0, 51), (24.020518812220637, 50), (25.672733573565004, 58),   </a:t>
            </a:r>
          </a:p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   (26.047743743437582, 59), (26.285081126715227, 60),…]</a:t>
            </a:r>
          </a:p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   Or</a:t>
            </a:r>
          </a:p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   Rank 1 is number 51, distance is 0.0</a:t>
            </a:r>
          </a:p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   </a:t>
            </a:r>
            <a:r>
              <a:rPr lang="en-US" altLang="zh-TW" sz="2400" dirty="0" smtClean="0">
                <a:latin typeface="+mj-lt"/>
              </a:rPr>
              <a:t>…</a:t>
            </a:r>
            <a:endParaRPr lang="zh-TW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3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Q2. Color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可以參考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Wiki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en.wikipedia.org/wiki/Color_layout_descriptor</a:t>
            </a:r>
            <a:endParaRPr lang="en-US" altLang="zh-TW" sz="20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extraction process of this color descriptor consists of </a:t>
            </a:r>
            <a:r>
              <a:rPr lang="en-US" altLang="zh-TW" sz="2400" dirty="0">
                <a:solidFill>
                  <a:srgbClr val="FFFF00"/>
                </a:solidFill>
              </a:rPr>
              <a:t>four</a:t>
            </a:r>
            <a:r>
              <a:rPr lang="en-US" altLang="zh-TW" sz="2400" dirty="0"/>
              <a:t> stages: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Image </a:t>
            </a:r>
            <a:r>
              <a:rPr lang="en-US" altLang="zh-TW" sz="2000" dirty="0" smtClean="0"/>
              <a:t>partitioning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(64blocks)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Representative color </a:t>
            </a:r>
            <a:r>
              <a:rPr lang="en-US" altLang="zh-TW" sz="2000" dirty="0" smtClean="0"/>
              <a:t>selection (</a:t>
            </a:r>
            <a:r>
              <a:rPr lang="en-US" altLang="zh-TW" sz="2000" dirty="0"/>
              <a:t>RGB </a:t>
            </a:r>
            <a:r>
              <a:rPr lang="zh-TW" altLang="en-US" sz="2000" dirty="0"/>
              <a:t>→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YCbCr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DCT transformation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Zigzag </a:t>
            </a:r>
            <a:r>
              <a:rPr lang="en-US" altLang="zh-TW" sz="2000" dirty="0" smtClean="0"/>
              <a:t>scanning</a:t>
            </a:r>
          </a:p>
          <a:p>
            <a:r>
              <a:rPr lang="en-US" altLang="zh-TW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</a:t>
            </a:r>
            <a:r>
              <a:rPr lang="en-US" altLang="zh-TW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Similarity</a:t>
            </a:r>
            <a:r>
              <a:rPr lang="zh-TW" alt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Ranking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0" name="Picture 2" descr="https://upload.wikimedia.org/wikipedia/commons/thumb/6/6a/Extraction_process_of_the_CLD.jpg/400px-Extraction_process_of_the_C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93" y="3093866"/>
            <a:ext cx="5065813" cy="27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6034407"/>
            <a:ext cx="10159200" cy="489397"/>
          </a:xfrm>
          <a:prstGeom prst="rect">
            <a:avLst/>
          </a:prstGeom>
          <a:solidFill>
            <a:srgbClr val="FFFFFF">
              <a:alpha val="52157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>
                <a:solidFill>
                  <a:schemeClr val="tx2">
                    <a:lumMod val="10000"/>
                  </a:schemeClr>
                </a:solidFill>
              </a:rPr>
              <a:t>scipy</a:t>
            </a:r>
            <a:r>
              <a:rPr lang="zh-TW" altLang="en-US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2">
                    <a:lumMod val="10000"/>
                  </a:schemeClr>
                </a:solidFill>
              </a:rPr>
              <a:t>DCT:</a:t>
            </a:r>
            <a:r>
              <a:rPr lang="zh-TW" altLang="en-US" b="1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2">
                    <a:lumMod val="10000"/>
                  </a:schemeClr>
                </a:solidFill>
              </a:rPr>
              <a:t>http</a:t>
            </a:r>
            <a:r>
              <a:rPr lang="en-US" altLang="zh-TW" dirty="0">
                <a:solidFill>
                  <a:schemeClr val="tx2">
                    <a:lumMod val="10000"/>
                  </a:schemeClr>
                </a:solidFill>
              </a:rPr>
              <a:t>://docs.scipy.org/doc/scipy-0.15.1/reference/generated/scipy.fftpack.dct.html</a:t>
            </a:r>
            <a:endParaRPr lang="zh-TW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4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Q3. SIFT Visual Words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Train a vocabulary from SIFT descriptor</a:t>
            </a:r>
          </a:p>
          <a:p>
            <a:pPr lvl="1"/>
            <a:r>
              <a:rPr lang="en-US" altLang="zh-TW" sz="2600" dirty="0"/>
              <a:t>Using </a:t>
            </a:r>
            <a:r>
              <a:rPr lang="en-US" altLang="zh-TW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k-means</a:t>
            </a:r>
            <a:r>
              <a:rPr lang="en-US" altLang="zh-TW" sz="2600" dirty="0"/>
              <a:t> with k number of </a:t>
            </a:r>
            <a:r>
              <a:rPr lang="en-US" altLang="zh-TW" sz="2600" dirty="0" smtClean="0"/>
              <a:t>words</a:t>
            </a:r>
          </a:p>
          <a:p>
            <a:r>
              <a:rPr lang="en-US" altLang="zh-TW" sz="2800" dirty="0"/>
              <a:t>Using sift.py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43456" y="5571223"/>
            <a:ext cx="10160358" cy="857988"/>
          </a:xfrm>
          <a:prstGeom prst="rect">
            <a:avLst/>
          </a:prstGeom>
          <a:solidFill>
            <a:srgbClr val="FFFFFF">
              <a:alpha val="67059"/>
            </a:srgbClr>
          </a:solidFill>
          <a:ln w="38100">
            <a:solidFill>
              <a:srgbClr val="FF434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/>
              <a:t>scikit</a:t>
            </a:r>
            <a:r>
              <a:rPr lang="en-US" altLang="zh-TW" b="1" dirty="0" smtClean="0"/>
              <a:t>-learn K-means</a:t>
            </a:r>
            <a:r>
              <a:rPr lang="en-US" altLang="zh-TW" dirty="0"/>
              <a:t>: http://scikit-learn.org/stable/modules/generated/sklearn.cluster.KMeans.html</a:t>
            </a:r>
            <a:endParaRPr lang="en-US" altLang="zh-TW" dirty="0" smtClean="0"/>
          </a:p>
          <a:p>
            <a:r>
              <a:rPr lang="en-US" altLang="zh-TW" b="1" dirty="0" err="1" smtClean="0"/>
              <a:t>scipy</a:t>
            </a:r>
            <a:r>
              <a:rPr lang="en-US" altLang="zh-TW" b="1" dirty="0" smtClean="0"/>
              <a:t> K-means</a:t>
            </a:r>
            <a:r>
              <a:rPr lang="en-US" altLang="zh-TW" dirty="0"/>
              <a:t>: http://docs.scipy.org/doc/scipy-0.15.1/reference/generated/scipy.cluster.vq.kmeans.html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44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833930" cy="401090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從網站下載回來</a:t>
            </a:r>
            <a:r>
              <a:rPr lang="en-US" altLang="zh-TW" sz="2000" dirty="0"/>
              <a:t>vlfeat-0.9.20</a:t>
            </a:r>
            <a:r>
              <a:rPr lang="zh-TW" altLang="en-US" sz="2000" dirty="0"/>
              <a:t>資料夾後，需要將</a:t>
            </a:r>
            <a:r>
              <a:rPr lang="en-US" altLang="zh-TW" sz="2000" dirty="0"/>
              <a:t>"</a:t>
            </a:r>
            <a:r>
              <a:rPr lang="en-US" altLang="zh-TW" sz="2000" dirty="0" err="1"/>
              <a:t>vlfeat</a:t>
            </a:r>
            <a:r>
              <a:rPr lang="zh-TW" altLang="en-US" sz="2000" dirty="0"/>
              <a:t>的資料夾</a:t>
            </a:r>
            <a:r>
              <a:rPr lang="en-US" altLang="zh-TW" sz="2000" dirty="0"/>
              <a:t>\bin\</a:t>
            </a:r>
            <a:r>
              <a:rPr lang="zh-TW" altLang="en-US" sz="2000" dirty="0"/>
              <a:t>對應的作業系統</a:t>
            </a:r>
            <a:r>
              <a:rPr lang="en-US" altLang="zh-TW" sz="2000" dirty="0"/>
              <a:t>"</a:t>
            </a:r>
            <a:r>
              <a:rPr lang="zh-TW" altLang="en-US" sz="2000" dirty="0"/>
              <a:t>加入環境變數，</a:t>
            </a:r>
            <a:r>
              <a:rPr lang="en-US" altLang="zh-TW" sz="2000" dirty="0"/>
              <a:t>sift</a:t>
            </a:r>
            <a:r>
              <a:rPr lang="zh-TW" altLang="en-US" sz="2000" dirty="0"/>
              <a:t>才可被呼叫使用</a:t>
            </a:r>
          </a:p>
          <a:p>
            <a:r>
              <a:rPr lang="zh-TW" altLang="en-US" sz="2000" dirty="0"/>
              <a:t>舉例來說，若是</a:t>
            </a:r>
            <a:r>
              <a:rPr lang="en-US" altLang="zh-TW" sz="2000" dirty="0"/>
              <a:t>windows,64</a:t>
            </a:r>
            <a:r>
              <a:rPr lang="zh-TW" altLang="en-US" sz="2000" dirty="0"/>
              <a:t>系統，且</a:t>
            </a:r>
            <a:r>
              <a:rPr lang="en-US" altLang="zh-TW" sz="2000" dirty="0"/>
              <a:t>vlfeat-0.9.20</a:t>
            </a:r>
            <a:r>
              <a:rPr lang="zh-TW" altLang="en-US" sz="2000" dirty="0"/>
              <a:t>下載在</a:t>
            </a:r>
            <a:r>
              <a:rPr lang="en-US" altLang="zh-TW" sz="2000" dirty="0"/>
              <a:t>C</a:t>
            </a:r>
            <a:r>
              <a:rPr lang="zh-TW" altLang="en-US" sz="2000" dirty="0"/>
              <a:t>槽，那麼必須將</a:t>
            </a:r>
            <a:r>
              <a:rPr lang="en-US" altLang="zh-TW" sz="2000" dirty="0"/>
              <a:t>"C:\vlfeat-0.9.20\bin\win64"</a:t>
            </a:r>
            <a:r>
              <a:rPr lang="zh-TW" altLang="en-US" sz="2000" dirty="0"/>
              <a:t>加入名稱為</a:t>
            </a:r>
            <a:r>
              <a:rPr lang="en-US" altLang="zh-TW" sz="2000" dirty="0"/>
              <a:t>"Path"</a:t>
            </a:r>
            <a:r>
              <a:rPr lang="zh-TW" altLang="en-US" sz="2000" dirty="0"/>
              <a:t>的系統變</a:t>
            </a:r>
            <a:r>
              <a:rPr lang="zh-TW" altLang="en-US" sz="2000" dirty="0" smtClean="0"/>
              <a:t>數</a:t>
            </a:r>
            <a:endParaRPr lang="en-US" altLang="zh-TW" sz="2000" dirty="0" smtClean="0"/>
          </a:p>
          <a:p>
            <a:r>
              <a:rPr lang="zh-TW" altLang="en-US" sz="2000" dirty="0" smtClean="0"/>
              <a:t>檢查方式：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打開 </a:t>
            </a:r>
            <a:r>
              <a:rPr lang="en-US" altLang="zh-TW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cmd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輸入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sift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sz="2000" dirty="0"/>
              <a:t>若是</a:t>
            </a:r>
            <a:r>
              <a:rPr lang="en-US" altLang="zh-TW" sz="2000" dirty="0"/>
              <a:t>mac</a:t>
            </a:r>
            <a:r>
              <a:rPr lang="zh-TW" altLang="en-US" sz="2000" dirty="0"/>
              <a:t>，先打開你的</a:t>
            </a:r>
            <a:r>
              <a:rPr lang="en-US" altLang="zh-TW" sz="2000" dirty="0"/>
              <a:t>shell</a:t>
            </a:r>
            <a:r>
              <a:rPr lang="zh-TW" altLang="en-US" sz="2000" dirty="0"/>
              <a:t>的設定檔，例如</a:t>
            </a:r>
            <a:r>
              <a:rPr lang="en-US" altLang="zh-TW" sz="2000" dirty="0"/>
              <a:t>.</a:t>
            </a:r>
            <a:r>
              <a:rPr lang="en-US" altLang="zh-TW" sz="2000" dirty="0" err="1"/>
              <a:t>bashrc</a:t>
            </a:r>
            <a:r>
              <a:rPr lang="zh-TW" altLang="en-US" sz="2000" dirty="0"/>
              <a:t>，對應你的</a:t>
            </a:r>
            <a:r>
              <a:rPr lang="en-US" altLang="zh-TW" sz="2000" dirty="0"/>
              <a:t>mac</a:t>
            </a:r>
            <a:r>
              <a:rPr lang="zh-TW" altLang="en-US" sz="2000" dirty="0"/>
              <a:t>型號，例如</a:t>
            </a:r>
            <a:r>
              <a:rPr lang="en-US" altLang="zh-TW" sz="2000" dirty="0"/>
              <a:t>maci64</a:t>
            </a:r>
            <a:r>
              <a:rPr lang="zh-TW" altLang="en-US" sz="2000" dirty="0"/>
              <a:t>，且</a:t>
            </a:r>
            <a:r>
              <a:rPr lang="en-US" altLang="zh-TW" sz="2000" dirty="0" err="1"/>
              <a:t>vlfeat</a:t>
            </a:r>
            <a:r>
              <a:rPr lang="zh-TW" altLang="en-US" sz="2000" dirty="0"/>
              <a:t>這個資料夾放在</a:t>
            </a:r>
            <a:r>
              <a:rPr lang="en-US" altLang="zh-TW" sz="2000" dirty="0"/>
              <a:t>$HOME/</a:t>
            </a:r>
            <a:r>
              <a:rPr lang="zh-TW" altLang="en-US" sz="2000" dirty="0"/>
              <a:t>底下，例如改名為</a:t>
            </a:r>
            <a:r>
              <a:rPr lang="en-US" altLang="zh-TW" sz="2000" dirty="0"/>
              <a:t>.</a:t>
            </a:r>
            <a:r>
              <a:rPr lang="en-US" altLang="zh-TW" sz="2000" dirty="0" err="1"/>
              <a:t>vlfeat</a:t>
            </a:r>
            <a:r>
              <a:rPr lang="zh-TW" altLang="en-US" sz="2000" dirty="0"/>
              <a:t>，要在</a:t>
            </a:r>
            <a:r>
              <a:rPr lang="en-US" altLang="zh-TW" sz="2000" dirty="0"/>
              <a:t>shell</a:t>
            </a:r>
            <a:r>
              <a:rPr lang="zh-TW" altLang="en-US" sz="2000" dirty="0"/>
              <a:t>的設定檔中加上</a:t>
            </a:r>
          </a:p>
          <a:p>
            <a:r>
              <a:rPr lang="en-US" altLang="zh-TW" sz="2000" dirty="0" smtClean="0"/>
              <a:t>export </a:t>
            </a:r>
            <a:r>
              <a:rPr lang="en-US" altLang="zh-TW" sz="2000" dirty="0"/>
              <a:t>PATH=$HOME/.</a:t>
            </a:r>
            <a:r>
              <a:rPr lang="en-US" altLang="zh-TW" sz="2000" dirty="0" err="1"/>
              <a:t>vlfeat</a:t>
            </a:r>
            <a:r>
              <a:rPr lang="en-US" altLang="zh-TW" sz="2000" dirty="0"/>
              <a:t>/bin/maci64:$PATH</a:t>
            </a:r>
          </a:p>
          <a:p>
            <a:r>
              <a:rPr lang="en-US" altLang="zh-TW" sz="2000" dirty="0" smtClean="0"/>
              <a:t>export </a:t>
            </a:r>
            <a:r>
              <a:rPr lang="en-US" altLang="zh-TW" sz="2000" dirty="0"/>
              <a:t>MANPATH=$HOME/.</a:t>
            </a:r>
            <a:r>
              <a:rPr lang="en-US" altLang="zh-TW" sz="2000" dirty="0" err="1"/>
              <a:t>vlfeat</a:t>
            </a:r>
            <a:r>
              <a:rPr lang="en-US" altLang="zh-TW" sz="2000" dirty="0"/>
              <a:t>/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:$</a:t>
            </a:r>
            <a:r>
              <a:rPr lang="en-US" altLang="zh-TW" sz="2000" dirty="0" smtClean="0"/>
              <a:t>MANPATH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37391" y="311541"/>
            <a:ext cx="4500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VLFeat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Download from 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http://www.vlfeat.org/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sift.exe to path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http://www.vlfeat.org/install-shell.html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28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sift (CONT.)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078" y="2065867"/>
            <a:ext cx="4703435" cy="43599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838" y="2512419"/>
            <a:ext cx="4985404" cy="41212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41" y="390925"/>
            <a:ext cx="4453785" cy="1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 smtClean="0"/>
              <a:t>附檔裡已有三個檔案，欲取得</a:t>
            </a:r>
            <a:r>
              <a:rPr lang="en-US" altLang="zh-TW" dirty="0" smtClean="0"/>
              <a:t>Penguins.jpg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SIFT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smtClean="0"/>
              <a:t>sift.py</a:t>
            </a:r>
            <a:r>
              <a:rPr lang="zh-TW" altLang="en-US" dirty="0" smtClean="0"/>
              <a:t>已經寫好，不需變動任何內容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SIFT_Example.py</a:t>
            </a:r>
          </a:p>
          <a:p>
            <a:endParaRPr lang="en-US" altLang="zh-TW" dirty="0"/>
          </a:p>
          <a:p>
            <a:r>
              <a:rPr lang="zh-TW" altLang="en-US" dirty="0" smtClean="0"/>
              <a:t>此範例檔會</a:t>
            </a:r>
            <a:r>
              <a:rPr lang="zh-TW" altLang="en-US" dirty="0"/>
              <a:t>呼叫</a:t>
            </a:r>
            <a:r>
              <a:rPr lang="en-US" altLang="zh-TW" dirty="0"/>
              <a:t>import </a:t>
            </a:r>
            <a:r>
              <a:rPr lang="en-US" altLang="zh-TW" dirty="0" smtClean="0"/>
              <a:t>SIFY.py</a:t>
            </a:r>
            <a:r>
              <a:rPr lang="zh-TW" altLang="en-US" dirty="0" smtClean="0"/>
              <a:t>以</a:t>
            </a:r>
            <a:r>
              <a:rPr lang="zh-TW" altLang="en-US" dirty="0"/>
              <a:t>及</a:t>
            </a:r>
            <a:r>
              <a:rPr lang="en-US" altLang="zh-TW" dirty="0"/>
              <a:t>Penguins.jpg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SIFT_Example.py</a:t>
            </a:r>
            <a:r>
              <a:rPr lang="zh-TW" altLang="en-US" dirty="0"/>
              <a:t>後會</a:t>
            </a:r>
            <a:r>
              <a:rPr lang="zh-TW" altLang="en-US" dirty="0" smtClean="0"/>
              <a:t>在路</a:t>
            </a:r>
            <a:r>
              <a:rPr lang="zh-TW" altLang="en-US" dirty="0"/>
              <a:t>徑資料夾下產生 </a:t>
            </a:r>
            <a:r>
              <a:rPr lang="en-US" altLang="zh-TW" dirty="0" err="1"/>
              <a:t>Penguins.sift</a:t>
            </a:r>
            <a:r>
              <a:rPr lang="zh-TW" altLang="en-US" dirty="0"/>
              <a:t> 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此</a:t>
            </a:r>
            <a:r>
              <a:rPr lang="zh-TW" altLang="en-US" dirty="0"/>
              <a:t>檔案為存放</a:t>
            </a:r>
            <a:r>
              <a:rPr lang="en-US" altLang="zh-TW" dirty="0"/>
              <a:t>SIFT Feature</a:t>
            </a:r>
            <a:r>
              <a:rPr lang="zh-TW" altLang="en-US" dirty="0"/>
              <a:t>的檔</a:t>
            </a:r>
            <a:r>
              <a:rPr lang="zh-TW" altLang="en-US" dirty="0" smtClean="0"/>
              <a:t>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90" y="307648"/>
            <a:ext cx="4630526" cy="15741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916" y="3076487"/>
            <a:ext cx="4403708" cy="3346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624" y="196863"/>
            <a:ext cx="4207762" cy="27514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22" y="4614728"/>
            <a:ext cx="1822992" cy="21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/>
              <a:t>Q4. SIFT Visual Words using stop words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680106" cy="364913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Train a vocabulary from SIFT descriptor</a:t>
            </a:r>
          </a:p>
          <a:p>
            <a:pPr lvl="1"/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Using 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微軟正黑體" panose="020B0604030504040204" pitchFamily="34" charset="-120"/>
              </a:rPr>
              <a:t>k-means</a:t>
            </a:r>
            <a:r>
              <a:rPr lang="en-US" altLang="zh-TW" sz="2400" dirty="0">
                <a:latin typeface="+mj-lt"/>
                <a:ea typeface="微軟正黑體" panose="020B0604030504040204" pitchFamily="34" charset="-120"/>
              </a:rPr>
              <a:t> with k number of words</a:t>
            </a:r>
          </a:p>
          <a:p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Create </a:t>
            </a:r>
            <a:r>
              <a:rPr lang="en-US" altLang="zh-TW" sz="2800" u="sng" dirty="0">
                <a:latin typeface="+mj-lt"/>
                <a:ea typeface="微軟正黑體" panose="020B0604030504040204" pitchFamily="34" charset="-120"/>
              </a:rPr>
              <a:t>a stop word </a:t>
            </a:r>
            <a:r>
              <a:rPr lang="en-US" altLang="zh-TW" sz="2800" u="sng" dirty="0" smtClean="0">
                <a:latin typeface="+mj-lt"/>
                <a:ea typeface="微軟正黑體" panose="020B0604030504040204" pitchFamily="34" charset="-120"/>
              </a:rPr>
              <a:t>list</a:t>
            </a:r>
          </a:p>
          <a:p>
            <a:r>
              <a:rPr lang="en-US" altLang="zh-TW" sz="2800" dirty="0" smtClean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( </a:t>
            </a:r>
            <a:r>
              <a:rPr lang="en-US" altLang="zh-TW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微軟正黑體" panose="020B0604030504040204" pitchFamily="34" charset="-120"/>
              </a:rPr>
              <a:t>the</a:t>
            </a:r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微軟正黑體" panose="020B0604030504040204" pitchFamily="34" charset="-120"/>
              </a:rPr>
              <a:t>most common [top 10%] visual words</a:t>
            </a:r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) and </a:t>
            </a:r>
            <a:r>
              <a:rPr lang="en-US" altLang="zh-TW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微軟正黑體" panose="020B0604030504040204" pitchFamily="34" charset="-120"/>
              </a:rPr>
              <a:t>ignore</a:t>
            </a:r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 these words)</a:t>
            </a:r>
            <a:endParaRPr lang="zh-TW" altLang="en-US" sz="2800" dirty="0">
              <a:latin typeface="+mj-lt"/>
            </a:endParaRPr>
          </a:p>
          <a:p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42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Q5. </a:t>
            </a:r>
            <a:r>
              <a:rPr lang="en-US" altLang="zh-TW" sz="4000" b="1" dirty="0" smtClean="0"/>
              <a:t>GUI SEARCH ENGINE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the result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 image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search engine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77415"/>
          <a:stretch/>
        </p:blipFill>
        <p:spPr>
          <a:xfrm>
            <a:off x="5829300" y="2790825"/>
            <a:ext cx="6115050" cy="1514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3636"/>
          <a:stretch/>
        </p:blipFill>
        <p:spPr>
          <a:xfrm>
            <a:off x="5829300" y="4305300"/>
            <a:ext cx="6115050" cy="2438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2065867"/>
            <a:ext cx="2266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GUI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 smtClean="0"/>
              <a:t>Search_Gui.py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28" y="956577"/>
            <a:ext cx="4286250" cy="2724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49" y="2897352"/>
            <a:ext cx="4886801" cy="3406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38" y="4447374"/>
            <a:ext cx="2981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Objective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1047575" cy="364913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此次作業目的希望讓同學練</a:t>
            </a:r>
            <a:r>
              <a:rPr lang="zh-TW" altLang="en-US" sz="3200" dirty="0" smtClean="0"/>
              <a:t>習「以</a:t>
            </a:r>
            <a:r>
              <a:rPr lang="zh-TW" altLang="en-US" sz="3200" dirty="0"/>
              <a:t>圖找</a:t>
            </a:r>
            <a:r>
              <a:rPr lang="zh-TW" altLang="en-US" sz="3200" dirty="0" smtClean="0"/>
              <a:t>圖」的</a:t>
            </a:r>
            <a:r>
              <a:rPr lang="zh-TW" altLang="en-US" sz="3200" dirty="0"/>
              <a:t>功</a:t>
            </a:r>
            <a:r>
              <a:rPr lang="zh-TW" altLang="en-US" sz="3200" dirty="0" smtClean="0"/>
              <a:t>能</a:t>
            </a:r>
            <a:endParaRPr lang="en-US" altLang="zh-TW" sz="3200" dirty="0"/>
          </a:p>
          <a:p>
            <a:r>
              <a:rPr lang="zh-TW" altLang="en-US" sz="3200" dirty="0"/>
              <a:t>給定一張圖片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e.g</a:t>
            </a:r>
            <a:r>
              <a:rPr lang="en-US" altLang="zh-TW" sz="3200" dirty="0"/>
              <a:t>.</a:t>
            </a:r>
            <a:r>
              <a:rPr lang="en-US" altLang="zh-TW" sz="3200" dirty="0" smtClean="0"/>
              <a:t> 1.jpg</a:t>
            </a:r>
          </a:p>
          <a:p>
            <a:r>
              <a:rPr lang="zh-TW" altLang="en-US" sz="3200" dirty="0" smtClean="0"/>
              <a:t>請找出與</a:t>
            </a:r>
            <a:r>
              <a:rPr lang="zh-TW" altLang="en-US" sz="3200" dirty="0"/>
              <a:t>這張圖片相似度高的其他圖片，並且回</a:t>
            </a:r>
            <a:r>
              <a:rPr lang="zh-TW" altLang="en-US" sz="3200" dirty="0" smtClean="0"/>
              <a:t>傳</a:t>
            </a:r>
            <a:r>
              <a:rPr lang="en-US" altLang="zh-TW" sz="3200" dirty="0" smtClean="0"/>
              <a:t>TOP10</a:t>
            </a:r>
            <a:r>
              <a:rPr lang="zh-TW" altLang="en-US" sz="3200" dirty="0" smtClean="0"/>
              <a:t>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144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zh-TW" altLang="en-US" sz="2400" dirty="0" smtClean="0"/>
              <a:t>相似度的計算方式要用哪種？都用同樣的計算方式會影響分數嗎？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都可以，沒有限制，也不會因此扣分。分數取決於</a:t>
            </a:r>
            <a:r>
              <a:rPr lang="en-US" altLang="zh-TW" sz="2000" dirty="0"/>
              <a:t>Retrieval</a:t>
            </a:r>
            <a:r>
              <a:rPr lang="zh-TW" altLang="en-US" sz="2000" dirty="0" smtClean="0"/>
              <a:t>的效果。</a:t>
            </a:r>
            <a:endParaRPr lang="en-US" altLang="zh-TW" sz="2000" dirty="0" smtClean="0"/>
          </a:p>
          <a:p>
            <a:pPr lvl="1"/>
            <a:r>
              <a:rPr lang="it-IT" altLang="zh-TW" sz="2000" dirty="0" smtClean="0"/>
              <a:t>Euclidean</a:t>
            </a:r>
            <a:r>
              <a:rPr lang="it-IT" altLang="zh-TW" sz="2000" dirty="0"/>
              <a:t>, Manhattan, Cosine, Jaccard, chi-squared, etc</a:t>
            </a:r>
            <a:r>
              <a:rPr lang="it-IT" altLang="zh-TW" sz="2000" dirty="0" smtClean="0"/>
              <a:t>.</a:t>
            </a:r>
          </a:p>
          <a:p>
            <a:r>
              <a:rPr lang="zh-TW" altLang="en-US" sz="2400" dirty="0" smtClean="0"/>
              <a:t>有標準答案嗎？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沒有，只要相似即可，唯一能確定的是：自己肯定和自己最像。</a:t>
            </a:r>
            <a:endParaRPr lang="en-US" altLang="zh-TW" sz="2000" dirty="0" smtClean="0"/>
          </a:p>
          <a:p>
            <a:r>
              <a:rPr lang="zh-TW" altLang="en-US" sz="2400" dirty="0" smtClean="0"/>
              <a:t>我的</a:t>
            </a:r>
            <a:r>
              <a:rPr lang="en-US" altLang="zh-TW" sz="2400" dirty="0" smtClean="0"/>
              <a:t>SIFT</a:t>
            </a:r>
            <a:r>
              <a:rPr lang="zh-TW" altLang="en-US" sz="2400" dirty="0" smtClean="0"/>
              <a:t>檔跑不出來。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請確認系統變數有沒有設好，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系統可用</a:t>
            </a:r>
            <a:r>
              <a:rPr lang="en-US" altLang="zh-TW" sz="2000" dirty="0" err="1" smtClean="0"/>
              <a:t>cmd</a:t>
            </a:r>
            <a:r>
              <a:rPr lang="zh-TW" altLang="en-US" sz="2000" dirty="0" smtClean="0"/>
              <a:t>輸入</a:t>
            </a:r>
            <a:r>
              <a:rPr lang="en-US" altLang="zh-TW" sz="2000" dirty="0" smtClean="0"/>
              <a:t>sift</a:t>
            </a:r>
            <a:r>
              <a:rPr lang="zh-TW" altLang="en-US" sz="2000" dirty="0" smtClean="0"/>
              <a:t>確認是否成功設定</a:t>
            </a:r>
            <a:endParaRPr lang="it-IT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199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常見問題（續）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96833"/>
          </a:xfrm>
        </p:spPr>
        <p:txBody>
          <a:bodyPr anchor="t">
            <a:normAutofit/>
          </a:bodyPr>
          <a:lstStyle/>
          <a:p>
            <a:r>
              <a:rPr lang="zh-TW" altLang="en-US" sz="2000" dirty="0" smtClean="0"/>
              <a:t>我為了</a:t>
            </a:r>
            <a:r>
              <a:rPr lang="en-US" altLang="zh-TW" sz="2000" dirty="0" smtClean="0"/>
              <a:t>Offline</a:t>
            </a:r>
            <a:r>
              <a:rPr lang="zh-TW" altLang="en-US" sz="2000" dirty="0" smtClean="0"/>
              <a:t>產生了好多的檔案，結果</a:t>
            </a:r>
            <a:r>
              <a:rPr lang="en-US" altLang="zh-TW" sz="2000" dirty="0" smtClean="0"/>
              <a:t>WM5</a:t>
            </a:r>
            <a:r>
              <a:rPr lang="zh-TW" altLang="en-US" sz="2000" dirty="0" smtClean="0"/>
              <a:t>上傳不上去（限制</a:t>
            </a:r>
            <a:r>
              <a:rPr lang="en-US" altLang="zh-TW" sz="2000" dirty="0" smtClean="0"/>
              <a:t>64MB</a:t>
            </a:r>
            <a:r>
              <a:rPr lang="zh-TW" altLang="en-US" sz="2000" dirty="0" smtClean="0"/>
              <a:t>），怎麼辦？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請在你的</a:t>
            </a:r>
            <a:r>
              <a:rPr lang="en-US" altLang="zh-TW" sz="1800" dirty="0" smtClean="0"/>
              <a:t>Readme.pdf</a:t>
            </a:r>
            <a:r>
              <a:rPr lang="zh-TW" altLang="en-US" sz="1800" dirty="0" smtClean="0"/>
              <a:t>檔案說明中，放入可供助教下載的雲端連結即可</a:t>
            </a:r>
            <a:endParaRPr lang="en-US" altLang="zh-TW" sz="1800" dirty="0" smtClean="0"/>
          </a:p>
          <a:p>
            <a:r>
              <a:rPr lang="zh-TW" altLang="en-US" sz="2000" dirty="0" smtClean="0"/>
              <a:t>呈上，</a:t>
            </a:r>
            <a:r>
              <a:rPr lang="en-US" altLang="zh-TW" sz="2000" dirty="0" smtClean="0"/>
              <a:t>Online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Offline</a:t>
            </a:r>
            <a:r>
              <a:rPr lang="zh-TW" altLang="en-US" sz="2000" dirty="0" smtClean="0"/>
              <a:t>是什麼？差在哪裡？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定義請參考：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en.wikipedia.org/wiki/Web_content_management_system#Offline_processing</a:t>
            </a:r>
            <a:endParaRPr lang="en-US" altLang="zh-TW" dirty="0" smtClean="0"/>
          </a:p>
          <a:p>
            <a:pPr lvl="1"/>
            <a:r>
              <a:rPr lang="zh-TW" altLang="en-US" dirty="0"/>
              <a:t>讓使用者在</a:t>
            </a:r>
            <a:r>
              <a:rPr lang="en-US" altLang="zh-TW" dirty="0"/>
              <a:t>online</a:t>
            </a:r>
            <a:r>
              <a:rPr lang="zh-TW" altLang="en-US" dirty="0"/>
              <a:t>瀏覽的時</a:t>
            </a:r>
            <a:r>
              <a:rPr lang="zh-TW" altLang="en-US" dirty="0" smtClean="0"/>
              <a:t>候可快速執行，故需繳交的「相關檔案」便是指已經產生完畢的</a:t>
            </a:r>
            <a:r>
              <a:rPr lang="en-US" altLang="zh-TW" dirty="0" smtClean="0"/>
              <a:t>Offline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r>
              <a:rPr lang="zh-TW" altLang="en-US" sz="2000" dirty="0" smtClean="0"/>
              <a:t>題目好多</a:t>
            </a:r>
            <a:r>
              <a:rPr lang="zh-TW" altLang="en-US" sz="2000" dirty="0" smtClean="0"/>
              <a:t>好複雜，</a:t>
            </a:r>
            <a:r>
              <a:rPr lang="zh-TW" altLang="en-US" sz="2000" dirty="0" smtClean="0"/>
              <a:t>我要是寫不出來或超過時間怎麼辦？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請</a:t>
            </a:r>
            <a:r>
              <a:rPr lang="zh-TW" alt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早點</a:t>
            </a:r>
            <a:r>
              <a:rPr lang="zh-TW" altLang="en-US" sz="1800" dirty="0" smtClean="0"/>
              <a:t>開始做作業（你有五週的時間），有問題可以詢問同學或助教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真的來不及的話可</a:t>
            </a:r>
            <a:r>
              <a:rPr lang="zh-TW" altLang="en-US" sz="1800" dirty="0" smtClean="0"/>
              <a:t>以補交，但分數會打折</a:t>
            </a:r>
            <a:endParaRPr lang="en-US" altLang="zh-TW" sz="1800" dirty="0" smtClean="0"/>
          </a:p>
          <a:p>
            <a:r>
              <a:rPr lang="zh-TW" altLang="en-US" sz="2000" dirty="0" smtClean="0"/>
              <a:t>我可以使用別的</a:t>
            </a:r>
            <a:r>
              <a:rPr lang="en-US" altLang="zh-TW" sz="2000" dirty="0" smtClean="0"/>
              <a:t>GUI</a:t>
            </a:r>
            <a:r>
              <a:rPr lang="zh-TW" altLang="en-US" sz="2000" dirty="0" smtClean="0"/>
              <a:t>嗎？例如網站？</a:t>
            </a:r>
            <a:endParaRPr lang="en-US" altLang="zh-TW" sz="2000" dirty="0" smtClean="0"/>
          </a:p>
          <a:p>
            <a:pPr lvl="1"/>
            <a:r>
              <a:rPr lang="zh-TW" altLang="en-US" dirty="0" smtClean="0"/>
              <a:t>可以，請在</a:t>
            </a:r>
            <a:r>
              <a:rPr lang="en-US" altLang="zh-TW" dirty="0" smtClean="0"/>
              <a:t>Readme.pdf</a:t>
            </a:r>
            <a:r>
              <a:rPr lang="zh-TW" altLang="en-US" dirty="0" smtClean="0"/>
              <a:t> 說明你的網站位置和操作方式，需附上相關程式碼。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86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26" y="697117"/>
            <a:ext cx="6583573" cy="42211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027892"/>
            <a:ext cx="3732572" cy="2847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47" y="2553077"/>
            <a:ext cx="5739907" cy="42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q&amp;a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1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HW3</a:t>
            </a:r>
            <a:r>
              <a:rPr lang="zh-TW" altLang="en-US" sz="4800" b="1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845892"/>
            <a:ext cx="10131425" cy="474291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使用語言：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2.7</a:t>
            </a:r>
            <a:endParaRPr lang="en-US" altLang="zh-TW" sz="2400" dirty="0"/>
          </a:p>
          <a:p>
            <a:r>
              <a:rPr lang="zh-TW" altLang="en-US" sz="2400" dirty="0"/>
              <a:t>繳交內容：程式碼</a:t>
            </a:r>
            <a:r>
              <a:rPr lang="en-US" altLang="zh-TW" sz="2400" dirty="0"/>
              <a:t>(.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r>
              <a:rPr lang="zh-TW" altLang="en-US" sz="2400" dirty="0"/>
              <a:t>、相關檔</a:t>
            </a:r>
            <a:r>
              <a:rPr lang="zh-TW" altLang="en-US" sz="2400" dirty="0" smtClean="0"/>
              <a:t>案、</a:t>
            </a:r>
            <a:r>
              <a:rPr lang="zh-TW" altLang="en-US" sz="2400" dirty="0"/>
              <a:t>使用說明</a:t>
            </a:r>
            <a:r>
              <a:rPr lang="en-US" altLang="zh-TW" sz="2400" dirty="0" smtClean="0"/>
              <a:t>(readme.pdf)</a:t>
            </a:r>
            <a:endParaRPr lang="en-US" altLang="zh-TW" sz="2400" dirty="0"/>
          </a:p>
          <a:p>
            <a:r>
              <a:rPr lang="zh-TW" altLang="en-US" sz="2400" dirty="0"/>
              <a:t>繳交方式：</a:t>
            </a:r>
            <a:r>
              <a:rPr lang="zh-TW" altLang="en-US" sz="2400" dirty="0">
                <a:solidFill>
                  <a:srgbClr val="FFFF00"/>
                </a:solidFill>
              </a:rPr>
              <a:t>整個資料夾打包</a:t>
            </a:r>
            <a:r>
              <a:rPr lang="zh-TW" altLang="en-US" sz="2400" dirty="0"/>
              <a:t>成</a:t>
            </a:r>
            <a:r>
              <a:rPr lang="en-US" altLang="zh-TW" sz="2400" dirty="0"/>
              <a:t>.</a:t>
            </a:r>
            <a:r>
              <a:rPr lang="en-US" altLang="zh-TW" sz="2400" dirty="0" smtClean="0"/>
              <a:t>zip(.</a:t>
            </a:r>
            <a:r>
              <a:rPr lang="en-US" altLang="zh-TW" sz="2400" dirty="0" err="1" smtClean="0"/>
              <a:t>rar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上</a:t>
            </a:r>
            <a:r>
              <a:rPr lang="zh-TW" altLang="en-US" sz="2400" dirty="0"/>
              <a:t>傳</a:t>
            </a:r>
            <a:r>
              <a:rPr lang="zh-TW" altLang="en-US" sz="2400" dirty="0" smtClean="0"/>
              <a:t>至 </a:t>
            </a:r>
            <a:r>
              <a:rPr lang="en-US" altLang="zh-TW" sz="2400" dirty="0" smtClean="0"/>
              <a:t>WM5</a:t>
            </a:r>
            <a:r>
              <a:rPr lang="zh-TW" altLang="en-US" sz="2400" dirty="0" smtClean="0"/>
              <a:t>數</a:t>
            </a:r>
            <a:r>
              <a:rPr lang="zh-TW" altLang="en-US" sz="2400" dirty="0"/>
              <a:t>位平台作業</a:t>
            </a:r>
            <a:r>
              <a:rPr lang="zh-TW" altLang="en-US" sz="2400" dirty="0" smtClean="0"/>
              <a:t>區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資料夾請命名成 </a:t>
            </a:r>
            <a:r>
              <a:rPr lang="en-US" altLang="zh-TW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HW3_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學號一</a:t>
            </a:r>
            <a:r>
              <a:rPr lang="en-US" altLang="zh-TW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_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學號二</a:t>
            </a:r>
            <a:r>
              <a:rPr lang="en-US" altLang="zh-TW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_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學號三</a:t>
            </a:r>
            <a:endParaRPr lang="zh-TW" altLang="en-US" sz="2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sz="2200" dirty="0" smtClean="0"/>
              <a:t>readme.pdf </a:t>
            </a:r>
            <a:r>
              <a:rPr lang="zh-TW" altLang="en-US" sz="2200" dirty="0" smtClean="0"/>
              <a:t>內</a:t>
            </a:r>
            <a:r>
              <a:rPr lang="zh-TW" altLang="en-US" sz="2200" dirty="0"/>
              <a:t>請</a:t>
            </a:r>
            <a:r>
              <a:rPr lang="zh-TW" altLang="en-US" sz="2200" dirty="0" smtClean="0"/>
              <a:t>說明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執行之主程式</a:t>
            </a:r>
            <a:r>
              <a:rPr lang="en-US" altLang="zh-TW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TW" sz="22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py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檔 </a:t>
            </a:r>
            <a:r>
              <a:rPr lang="zh-TW" altLang="en-US" sz="2200" dirty="0" smtClean="0"/>
              <a:t>以及 </a:t>
            </a:r>
            <a:r>
              <a:rPr lang="zh-TW" altLang="en-US" sz="2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執行步驟</a:t>
            </a:r>
            <a:endParaRPr lang="zh-TW" altLang="en-US" sz="2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/>
              <a:t>分組：</a:t>
            </a:r>
            <a:r>
              <a:rPr lang="en-US" altLang="zh-TW" sz="2400" dirty="0" smtClean="0"/>
              <a:t>1~3</a:t>
            </a:r>
            <a:r>
              <a:rPr lang="zh-TW" altLang="en-US" sz="2400" dirty="0" smtClean="0"/>
              <a:t>人</a:t>
            </a:r>
            <a:r>
              <a:rPr lang="zh-TW" altLang="en-US" sz="2400" dirty="0"/>
              <a:t>一組，同組作業分數相同</a:t>
            </a:r>
          </a:p>
          <a:p>
            <a:r>
              <a:rPr lang="zh-TW" altLang="en-US" sz="2400" dirty="0"/>
              <a:t>繳交期限：</a:t>
            </a:r>
            <a:r>
              <a:rPr lang="en-US" altLang="zh-TW" sz="2400" dirty="0" smtClean="0"/>
              <a:t>2017/12/17(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) </a:t>
            </a:r>
            <a:r>
              <a:rPr lang="zh-TW" altLang="en-US" sz="2400" dirty="0"/>
              <a:t>晚上</a:t>
            </a:r>
            <a:r>
              <a:rPr lang="en-US" altLang="zh-TW" sz="2400" dirty="0"/>
              <a:t>23:59 </a:t>
            </a:r>
            <a:r>
              <a:rPr lang="zh-TW" altLang="en-US" sz="2400" dirty="0" smtClean="0"/>
              <a:t>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06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作業包說明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Dataset</a:t>
            </a:r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：服裝單品圖片</a:t>
            </a:r>
            <a:endParaRPr lang="en-US" altLang="zh-TW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clothing_metadata.csv</a:t>
            </a:r>
            <a:r>
              <a:rPr lang="zh-TW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：服裝單品的描述</a:t>
            </a:r>
            <a:endParaRPr lang="en-US" altLang="zh-TW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Penguins.jpg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：</a:t>
            </a:r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SIFT_Example.py 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範例用</a:t>
            </a:r>
            <a:endParaRPr lang="en-US" altLang="zh-TW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Search_Gui.py</a:t>
            </a:r>
            <a:r>
              <a:rPr lang="zh-TW" alt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：</a:t>
            </a:r>
            <a:r>
              <a:rPr lang="en-US" altLang="zh-TW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GUI</a:t>
            </a:r>
            <a:r>
              <a:rPr lang="zh-TW" alt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範本</a:t>
            </a:r>
            <a:endParaRPr lang="en-US" altLang="zh-TW" sz="20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sift.py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：用於產生</a:t>
            </a:r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sift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之程式</a:t>
            </a:r>
            <a:endParaRPr lang="en-US" altLang="zh-TW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SIFT_Example.py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：使用</a:t>
            </a:r>
            <a:r>
              <a:rPr lang="en-US" altLang="zh-TW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sift.py</a:t>
            </a:r>
            <a:r>
              <a:rPr lang="zh-TW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的範例程式</a:t>
            </a:r>
            <a:endParaRPr lang="zh-TW" alt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56658"/>
            <a:ext cx="7258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/>
              <a:t>Dataset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90219"/>
            <a:ext cx="6457383" cy="191388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ukbench00000.jpg~ukbench01005.jpg</a:t>
            </a:r>
          </a:p>
          <a:p>
            <a:r>
              <a:rPr lang="en-US" altLang="zh-TW" sz="2800" dirty="0" smtClean="0"/>
              <a:t>in “dataset” </a:t>
            </a:r>
            <a:r>
              <a:rPr lang="en-US" altLang="zh-TW" sz="2800" dirty="0"/>
              <a:t>directory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31" y="2634559"/>
            <a:ext cx="5488299" cy="39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/>
              <a:t>Metadata(OPTIONAL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530112"/>
          </a:xfrm>
        </p:spPr>
        <p:txBody>
          <a:bodyPr/>
          <a:lstStyle/>
          <a:p>
            <a:r>
              <a:rPr lang="en-US" altLang="zh-TW" dirty="0" smtClean="0"/>
              <a:t>clothing_metadata.csv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811566"/>
            <a:ext cx="10887519" cy="33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image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Retrieval System</a:t>
            </a:r>
            <a:endParaRPr lang="zh-TW" altLang="en-US" sz="4000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5" y="2321481"/>
            <a:ext cx="2768600" cy="32385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53" y="3683504"/>
            <a:ext cx="7553325" cy="3028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61" y="1803163"/>
            <a:ext cx="6069632" cy="16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 smtClean="0"/>
              <a:t>本次作業共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小題</a:t>
            </a:r>
            <a:endParaRPr lang="en-US" altLang="zh-TW" sz="2800" dirty="0" smtClean="0"/>
          </a:p>
          <a:p>
            <a:r>
              <a:rPr lang="en-US" altLang="zh-TW" sz="2800" dirty="0"/>
              <a:t>Q1.</a:t>
            </a:r>
            <a:r>
              <a:rPr lang="zh-TW" altLang="en-US" sz="2800" dirty="0"/>
              <a:t> </a:t>
            </a:r>
            <a:r>
              <a:rPr lang="en-US" altLang="zh-TW" sz="2800" dirty="0"/>
              <a:t>Color Histogram</a:t>
            </a:r>
          </a:p>
          <a:p>
            <a:r>
              <a:rPr lang="en-US" altLang="zh-TW" sz="2800" dirty="0"/>
              <a:t>Q2. Color </a:t>
            </a:r>
            <a:r>
              <a:rPr lang="en-US" altLang="zh-TW" sz="2800" dirty="0" smtClean="0"/>
              <a:t>Layout</a:t>
            </a:r>
          </a:p>
          <a:p>
            <a:r>
              <a:rPr lang="en-US" altLang="zh-TW" sz="2800" dirty="0"/>
              <a:t>Q3. SIFT Visual </a:t>
            </a:r>
            <a:r>
              <a:rPr lang="en-US" altLang="zh-TW" sz="2800" dirty="0" smtClean="0"/>
              <a:t>Words</a:t>
            </a:r>
          </a:p>
          <a:p>
            <a:r>
              <a:rPr lang="en-US" altLang="zh-TW" sz="2800" dirty="0"/>
              <a:t>Q4. SIFT Visual Words using stop </a:t>
            </a:r>
            <a:r>
              <a:rPr lang="en-US" altLang="zh-TW" sz="2800" dirty="0" smtClean="0"/>
              <a:t>words</a:t>
            </a:r>
          </a:p>
          <a:p>
            <a:r>
              <a:rPr lang="en-US" altLang="zh-TW" sz="2800" dirty="0"/>
              <a:t>Q5. GUI SEARCH ENGINE</a:t>
            </a:r>
            <a:endParaRPr lang="en-US" altLang="zh-TW" sz="2800" dirty="0" smtClean="0"/>
          </a:p>
          <a:p>
            <a:r>
              <a:rPr lang="zh-TW" altLang="en-US" sz="2800" dirty="0" smtClean="0"/>
              <a:t>若考慮 </a:t>
            </a:r>
            <a:r>
              <a:rPr lang="en-US" altLang="zh-TW" sz="2800" dirty="0" smtClean="0"/>
              <a:t>metadata</a:t>
            </a:r>
            <a:r>
              <a:rPr lang="zh-TW" altLang="en-US" sz="2800" dirty="0" smtClean="0"/>
              <a:t> 作為</a:t>
            </a:r>
            <a:r>
              <a:rPr lang="en-US" altLang="zh-TW" sz="2800" dirty="0" smtClean="0"/>
              <a:t>feature </a:t>
            </a:r>
            <a:r>
              <a:rPr lang="zh-TW" altLang="en-US" sz="2800" dirty="0" smtClean="0"/>
              <a:t>則加分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089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Histogram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4140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找出每張圖片</a:t>
            </a:r>
            <a:r>
              <a:rPr lang="zh-TW" altLang="en-US" sz="2400" dirty="0" smtClean="0"/>
              <a:t>的 </a:t>
            </a:r>
            <a:r>
              <a:rPr lang="en-US" altLang="zh-TW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 Feature</a:t>
            </a:r>
          </a:p>
          <a:p>
            <a:r>
              <a:rPr lang="en-US" altLang="zh-TW" sz="2400" dirty="0" smtClean="0"/>
              <a:t>Color Histogram </a:t>
            </a:r>
            <a:r>
              <a:rPr lang="zh-TW" altLang="en-US" sz="2400" dirty="0" smtClean="0"/>
              <a:t>共有</a:t>
            </a:r>
            <a:r>
              <a:rPr lang="en-US" altLang="zh-TW" sz="2400" dirty="0" smtClean="0"/>
              <a:t>256*3</a:t>
            </a:r>
            <a:r>
              <a:rPr lang="zh-TW" altLang="en-US" sz="2400" dirty="0" smtClean="0"/>
              <a:t>（</a:t>
            </a:r>
            <a:r>
              <a:rPr lang="en-US" altLang="zh-TW" sz="2400" dirty="0" smtClean="0"/>
              <a:t>R,G,B</a:t>
            </a:r>
            <a:r>
              <a:rPr lang="zh-TW" altLang="en-US" sz="2400" dirty="0" smtClean="0"/>
              <a:t>）維</a:t>
            </a:r>
            <a:endParaRPr lang="en-US" altLang="zh-TW" sz="2400" dirty="0"/>
          </a:p>
          <a:p>
            <a:pPr lvl="1"/>
            <a:r>
              <a:rPr lang="en-US" altLang="zh-TW" sz="2200" dirty="0" smtClean="0"/>
              <a:t>P1's </a:t>
            </a:r>
            <a:r>
              <a:rPr lang="en-US" altLang="zh-TW" sz="2200" dirty="0"/>
              <a:t>color histogram = [1, 3, 2</a:t>
            </a:r>
            <a:r>
              <a:rPr lang="en-US" altLang="zh-TW" sz="2200" dirty="0" smtClean="0"/>
              <a:t>...]</a:t>
            </a:r>
          </a:p>
          <a:p>
            <a:pPr lvl="1"/>
            <a:r>
              <a:rPr lang="en-US" altLang="zh-TW" sz="2200" dirty="0" smtClean="0"/>
              <a:t>P2's </a:t>
            </a:r>
            <a:r>
              <a:rPr lang="en-US" altLang="zh-TW" sz="2200" dirty="0"/>
              <a:t>color histogram = [10, 3, 2</a:t>
            </a:r>
            <a:r>
              <a:rPr lang="en-US" altLang="zh-TW" sz="2200" dirty="0" smtClean="0"/>
              <a:t>...]</a:t>
            </a:r>
          </a:p>
          <a:p>
            <a:pPr lvl="1"/>
            <a:r>
              <a:rPr lang="en-US" altLang="zh-TW" sz="2200" dirty="0"/>
              <a:t>P3's color histogram = [2, 2, 2...]</a:t>
            </a:r>
          </a:p>
          <a:p>
            <a:pPr lvl="1"/>
            <a:r>
              <a:rPr lang="en-US" altLang="zh-TW" sz="2200" dirty="0" smtClean="0"/>
              <a:t>………</a:t>
            </a:r>
          </a:p>
          <a:p>
            <a:pPr lvl="1"/>
            <a:r>
              <a:rPr lang="en-US" altLang="zh-TW" sz="2200" dirty="0" smtClean="0"/>
              <a:t>P1000's </a:t>
            </a:r>
            <a:r>
              <a:rPr lang="en-US" altLang="zh-TW" sz="2200" dirty="0"/>
              <a:t>color histogram = [1, 3, 3</a:t>
            </a:r>
            <a:r>
              <a:rPr lang="en-US" altLang="zh-TW" sz="2200" dirty="0" smtClean="0"/>
              <a:t>...]</a:t>
            </a:r>
            <a:endParaRPr lang="en-US" altLang="zh-TW" sz="2400" dirty="0"/>
          </a:p>
          <a:p>
            <a:r>
              <a:rPr lang="en-US" altLang="zh-TW" sz="2400" dirty="0" err="1" smtClean="0"/>
              <a:t>img.histogram</a:t>
            </a:r>
            <a:r>
              <a:rPr lang="en-US" altLang="zh-TW" sz="2400" dirty="0"/>
              <a:t>()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734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神仙</Template>
  <TotalTime>572</TotalTime>
  <Words>1335</Words>
  <Application>Microsoft Office PowerPoint</Application>
  <PresentationFormat>寬螢幕</PresentationFormat>
  <Paragraphs>126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天體</vt:lpstr>
      <vt:lpstr>多媒體資訊系統作業三</vt:lpstr>
      <vt:lpstr>Objective</vt:lpstr>
      <vt:lpstr>HW3作業說明</vt:lpstr>
      <vt:lpstr>作業包說明</vt:lpstr>
      <vt:lpstr>Dataset</vt:lpstr>
      <vt:lpstr>Metadata(OPTIONAL)</vt:lpstr>
      <vt:lpstr>image Retrieval System</vt:lpstr>
      <vt:lpstr>作業概述</vt:lpstr>
      <vt:lpstr>Q1. Color Histogram</vt:lpstr>
      <vt:lpstr>Q1. Color Histogram (cont.)</vt:lpstr>
      <vt:lpstr>Q1. Color Histogram (cont.)</vt:lpstr>
      <vt:lpstr>Q2. Color Layout</vt:lpstr>
      <vt:lpstr>Q3. SIFT Visual Words</vt:lpstr>
      <vt:lpstr>SIFT</vt:lpstr>
      <vt:lpstr>sift (CONT.)</vt:lpstr>
      <vt:lpstr>使用方法</vt:lpstr>
      <vt:lpstr>Q4. SIFT Visual Words using stop words</vt:lpstr>
      <vt:lpstr>Q5. GUI SEARCH ENGINE</vt:lpstr>
      <vt:lpstr>GUI</vt:lpstr>
      <vt:lpstr>常見問題</vt:lpstr>
      <vt:lpstr>常見問題（續）</vt:lpstr>
      <vt:lpstr>Demo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多媒體資訊系統作業三</dc:title>
  <dc:creator>Nancy Chou</dc:creator>
  <cp:lastModifiedBy>Nancy Chou</cp:lastModifiedBy>
  <cp:revision>42</cp:revision>
  <dcterms:created xsi:type="dcterms:W3CDTF">2016-11-17T14:29:41Z</dcterms:created>
  <dcterms:modified xsi:type="dcterms:W3CDTF">2017-11-10T05:16:57Z</dcterms:modified>
</cp:coreProperties>
</file>