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6" r:id="rId4"/>
    <p:sldId id="265" r:id="rId5"/>
    <p:sldId id="259" r:id="rId6"/>
    <p:sldId id="276" r:id="rId7"/>
    <p:sldId id="268" r:id="rId8"/>
    <p:sldId id="269" r:id="rId9"/>
    <p:sldId id="274" r:id="rId10"/>
    <p:sldId id="272" r:id="rId11"/>
    <p:sldId id="277" r:id="rId12"/>
    <p:sldId id="278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4" autoAdjust="0"/>
    <p:restoredTop sz="94648"/>
  </p:normalViewPr>
  <p:slideViewPr>
    <p:cSldViewPr snapToGrid="0" snapToObjects="1">
      <p:cViewPr varScale="1">
        <p:scale>
          <a:sx n="110" d="100"/>
          <a:sy n="110" d="100"/>
        </p:scale>
        <p:origin x="1038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8-26T22:26:59.798" v="16" actId="478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ldLayout">
        <pc:chgData name="Cathrine Wilhelmsen" userId="c6973458-3efe-4c06-aec0-db88ac9e247c" providerId="ADAL" clId="{3DD560E9-C4C8-43FF-BDE1-9148666DF594}" dt="2017-08-26T22:26:59.798" v="16" actId="478"/>
        <pc:sldMasterMkLst>
          <pc:docMk/>
          <pc:sldMasterMk cId="517766698" sldId="2147483648"/>
        </pc:sldMasterMkLst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Image" r:id="rId7" imgW="2279520" imgH="1310400" progId="Photoshop.Image.18">
                  <p:embed/>
                </p:oleObj>
              </mc:Choice>
              <mc:Fallback>
                <p:oleObj name="Image" r:id="rId7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tiff"/><Relationship Id="rId7" Type="http://schemas.openxmlformats.org/officeDocument/2006/relationships/image" Target="../media/image13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10" Type="http://schemas.openxmlformats.org/officeDocument/2006/relationships/image" Target="../media/image16.png"/><Relationship Id="rId4" Type="http://schemas.openxmlformats.org/officeDocument/2006/relationships/image" Target="../media/image10.tif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SQL Server</a:t>
            </a:r>
            <a:br>
              <a:rPr lang="en-US" b="1" dirty="0"/>
            </a:br>
            <a:r>
              <a:rPr lang="en-US" b="1" dirty="0"/>
              <a:t>Columnstore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Merge 16">
            <a:extLst>
              <a:ext uri="{FF2B5EF4-FFF2-40B4-BE49-F238E27FC236}">
                <a16:creationId xmlns:a16="http://schemas.microsoft.com/office/drawing/2014/main" id="{342135F0-544F-46B0-B063-BE3C5367E875}"/>
              </a:ext>
            </a:extLst>
          </p:cNvPr>
          <p:cNvSpPr/>
          <p:nvPr/>
        </p:nvSpPr>
        <p:spPr>
          <a:xfrm>
            <a:off x="5841233" y="4743098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erge 17">
            <a:extLst>
              <a:ext uri="{FF2B5EF4-FFF2-40B4-BE49-F238E27FC236}">
                <a16:creationId xmlns:a16="http://schemas.microsoft.com/office/drawing/2014/main" id="{9ACC4981-E978-49BB-93CF-D36BE3A907DF}"/>
              </a:ext>
            </a:extLst>
          </p:cNvPr>
          <p:cNvSpPr/>
          <p:nvPr/>
        </p:nvSpPr>
        <p:spPr>
          <a:xfrm>
            <a:off x="6069833" y="4800248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erge 18">
            <a:extLst>
              <a:ext uri="{FF2B5EF4-FFF2-40B4-BE49-F238E27FC236}">
                <a16:creationId xmlns:a16="http://schemas.microsoft.com/office/drawing/2014/main" id="{ACE5B166-220B-492F-AC46-7E364F66795D}"/>
              </a:ext>
            </a:extLst>
          </p:cNvPr>
          <p:cNvSpPr/>
          <p:nvPr/>
        </p:nvSpPr>
        <p:spPr>
          <a:xfrm>
            <a:off x="6298433" y="4855083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80945-5768-4E4B-A1E6-67B1BDDC12F5}"/>
              </a:ext>
            </a:extLst>
          </p:cNvPr>
          <p:cNvSpPr txBox="1"/>
          <p:nvPr/>
        </p:nvSpPr>
        <p:spPr>
          <a:xfrm>
            <a:off x="6428592" y="1398076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Columnstore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9E1C1-2E5C-478A-AACA-6838CB77DCD6}"/>
              </a:ext>
            </a:extLst>
          </p:cNvPr>
          <p:cNvSpPr txBox="1"/>
          <p:nvPr/>
        </p:nvSpPr>
        <p:spPr>
          <a:xfrm>
            <a:off x="6298433" y="5713761"/>
            <a:ext cx="147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Delta Store</a:t>
            </a:r>
          </a:p>
          <a:p>
            <a:pPr algn="ctr"/>
            <a:r>
              <a:rPr lang="en-US" sz="1000" dirty="0"/>
              <a:t>(max </a:t>
            </a:r>
            <a:r>
              <a:rPr lang="ru-RU" sz="1000" dirty="0"/>
              <a:t>1048576</a:t>
            </a:r>
            <a:r>
              <a:rPr lang="en-US" sz="1000" dirty="0"/>
              <a:t> rows)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87DCDFB-D20D-402F-B9FB-B94F3AEBFE1F}"/>
              </a:ext>
            </a:extLst>
          </p:cNvPr>
          <p:cNvSpPr/>
          <p:nvPr/>
        </p:nvSpPr>
        <p:spPr>
          <a:xfrm>
            <a:off x="5530876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91842BF-310B-48E7-9B7E-96B84CA12544}"/>
              </a:ext>
            </a:extLst>
          </p:cNvPr>
          <p:cNvSpPr/>
          <p:nvPr/>
        </p:nvSpPr>
        <p:spPr>
          <a:xfrm>
            <a:off x="6324625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36B3CD9-118C-4A55-8A69-376FC9A05644}"/>
              </a:ext>
            </a:extLst>
          </p:cNvPr>
          <p:cNvSpPr/>
          <p:nvPr/>
        </p:nvSpPr>
        <p:spPr>
          <a:xfrm>
            <a:off x="7112027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CE449CB-E1B7-4AA7-BEA7-EC52BA9BDF81}"/>
              </a:ext>
            </a:extLst>
          </p:cNvPr>
          <p:cNvSpPr/>
          <p:nvPr/>
        </p:nvSpPr>
        <p:spPr>
          <a:xfrm>
            <a:off x="7902601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1BCDE60-82D3-45D1-A359-35585DF41A92}"/>
              </a:ext>
            </a:extLst>
          </p:cNvPr>
          <p:cNvSpPr/>
          <p:nvPr/>
        </p:nvSpPr>
        <p:spPr>
          <a:xfrm>
            <a:off x="5530876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187977E-1E3B-43C5-8CA5-D96093C85C49}"/>
              </a:ext>
            </a:extLst>
          </p:cNvPr>
          <p:cNvSpPr/>
          <p:nvPr/>
        </p:nvSpPr>
        <p:spPr>
          <a:xfrm>
            <a:off x="6324625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F852F69B-847E-4461-BDF4-BF86A348024C}"/>
              </a:ext>
            </a:extLst>
          </p:cNvPr>
          <p:cNvSpPr/>
          <p:nvPr/>
        </p:nvSpPr>
        <p:spPr>
          <a:xfrm>
            <a:off x="7112027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026B1066-1E2F-4359-AFDC-46FF1D50305F}"/>
              </a:ext>
            </a:extLst>
          </p:cNvPr>
          <p:cNvSpPr/>
          <p:nvPr/>
        </p:nvSpPr>
        <p:spPr>
          <a:xfrm>
            <a:off x="7902601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3C91C5E7-8094-432A-9CF2-B7E71D9C032F}"/>
              </a:ext>
            </a:extLst>
          </p:cNvPr>
          <p:cNvSpPr/>
          <p:nvPr/>
        </p:nvSpPr>
        <p:spPr>
          <a:xfrm>
            <a:off x="5530876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3D229F11-7668-4BC1-9F98-18DFEB839930}"/>
              </a:ext>
            </a:extLst>
          </p:cNvPr>
          <p:cNvSpPr/>
          <p:nvPr/>
        </p:nvSpPr>
        <p:spPr>
          <a:xfrm>
            <a:off x="6324625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8FCDC2B9-36C2-4747-A2B8-316DB6D64C92}"/>
              </a:ext>
            </a:extLst>
          </p:cNvPr>
          <p:cNvSpPr/>
          <p:nvPr/>
        </p:nvSpPr>
        <p:spPr>
          <a:xfrm>
            <a:off x="7112027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7D1A14BB-E7D3-4E69-9B03-757CB3949B95}"/>
              </a:ext>
            </a:extLst>
          </p:cNvPr>
          <p:cNvSpPr/>
          <p:nvPr/>
        </p:nvSpPr>
        <p:spPr>
          <a:xfrm>
            <a:off x="7902601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0726FD91-3329-4EF7-A2CB-0477772846ED}"/>
              </a:ext>
            </a:extLst>
          </p:cNvPr>
          <p:cNvSpPr/>
          <p:nvPr/>
        </p:nvSpPr>
        <p:spPr>
          <a:xfrm>
            <a:off x="4616984" y="1720287"/>
            <a:ext cx="658813" cy="27884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2F31A-BE9C-4461-A681-136D55B6078A}"/>
              </a:ext>
            </a:extLst>
          </p:cNvPr>
          <p:cNvSpPr txBox="1"/>
          <p:nvPr/>
        </p:nvSpPr>
        <p:spPr>
          <a:xfrm>
            <a:off x="4384900" y="1398075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Deleted Bitmap</a:t>
            </a: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Columnstore internals</a:t>
            </a:r>
          </a:p>
        </p:txBody>
      </p:sp>
      <p:sp>
        <p:nvSpPr>
          <p:cNvPr id="50" name="Flowchart: Merge 18">
            <a:extLst>
              <a:ext uri="{FF2B5EF4-FFF2-40B4-BE49-F238E27FC236}">
                <a16:creationId xmlns:a16="http://schemas.microsoft.com/office/drawing/2014/main" id="{3D775003-4ADC-4B93-AA30-77C3A1A7D090}"/>
              </a:ext>
            </a:extLst>
          </p:cNvPr>
          <p:cNvSpPr/>
          <p:nvPr/>
        </p:nvSpPr>
        <p:spPr>
          <a:xfrm>
            <a:off x="8627852" y="4854927"/>
            <a:ext cx="1399362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16">
            <a:extLst>
              <a:ext uri="{FF2B5EF4-FFF2-40B4-BE49-F238E27FC236}">
                <a16:creationId xmlns:a16="http://schemas.microsoft.com/office/drawing/2014/main" id="{66C33DE4-AD46-4248-9950-3B6EC7C07064}"/>
              </a:ext>
            </a:extLst>
          </p:cNvPr>
          <p:cNvSpPr/>
          <p:nvPr/>
        </p:nvSpPr>
        <p:spPr>
          <a:xfrm>
            <a:off x="8081197" y="5077632"/>
            <a:ext cx="57681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1E3EA51-0C71-45ED-87E7-66D457305544}"/>
              </a:ext>
            </a:extLst>
          </p:cNvPr>
          <p:cNvSpPr/>
          <p:nvPr/>
        </p:nvSpPr>
        <p:spPr>
          <a:xfrm flipH="1">
            <a:off x="8741696" y="2003901"/>
            <a:ext cx="658813" cy="10503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3" name="Arrow: Right 16">
            <a:extLst>
              <a:ext uri="{FF2B5EF4-FFF2-40B4-BE49-F238E27FC236}">
                <a16:creationId xmlns:a16="http://schemas.microsoft.com/office/drawing/2014/main" id="{4A6F0255-281D-42EB-AFA0-E148472BDB68}"/>
              </a:ext>
            </a:extLst>
          </p:cNvPr>
          <p:cNvSpPr/>
          <p:nvPr/>
        </p:nvSpPr>
        <p:spPr>
          <a:xfrm>
            <a:off x="5207953" y="5045896"/>
            <a:ext cx="68677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31AA97-87AC-42CD-A0BD-9D939543FB60}"/>
              </a:ext>
            </a:extLst>
          </p:cNvPr>
          <p:cNvSpPr txBox="1"/>
          <p:nvPr/>
        </p:nvSpPr>
        <p:spPr>
          <a:xfrm>
            <a:off x="9679702" y="372362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Tuple Mover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4DA7FE-8BFC-471B-B452-E4C0C460F04C}"/>
              </a:ext>
            </a:extLst>
          </p:cNvPr>
          <p:cNvSpPr txBox="1"/>
          <p:nvPr/>
        </p:nvSpPr>
        <p:spPr>
          <a:xfrm>
            <a:off x="8710216" y="571376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Closed Delta Store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44DE93-61AA-4E0E-A516-9C045D88A16A}"/>
              </a:ext>
            </a:extLst>
          </p:cNvPr>
          <p:cNvSpPr txBox="1"/>
          <p:nvPr/>
        </p:nvSpPr>
        <p:spPr>
          <a:xfrm>
            <a:off x="4501731" y="4949872"/>
            <a:ext cx="649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INSERT</a:t>
            </a:r>
          </a:p>
          <a:p>
            <a:pPr algn="ctr"/>
            <a:r>
              <a:rPr lang="en-US" sz="1000" dirty="0"/>
              <a:t>UPDATE</a:t>
            </a:r>
          </a:p>
          <a:p>
            <a:pPr algn="ctr"/>
            <a:r>
              <a:rPr lang="en-US" sz="1000" dirty="0"/>
              <a:t>DELETE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61462780-5F97-4771-B249-8230B7993B7C}"/>
              </a:ext>
            </a:extLst>
          </p:cNvPr>
          <p:cNvSpPr/>
          <p:nvPr/>
        </p:nvSpPr>
        <p:spPr>
          <a:xfrm>
            <a:off x="3890703" y="3252852"/>
            <a:ext cx="658813" cy="10503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3122A-6203-46E9-A6D8-9BCB44194488}"/>
              </a:ext>
            </a:extLst>
          </p:cNvPr>
          <p:cNvSpPr txBox="1"/>
          <p:nvPr/>
        </p:nvSpPr>
        <p:spPr>
          <a:xfrm>
            <a:off x="7724474" y="5444757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</a:t>
            </a:r>
            <a:r>
              <a:rPr lang="en-US" sz="1000" dirty="0"/>
              <a:t>heck every 5 min</a:t>
            </a:r>
          </a:p>
        </p:txBody>
      </p:sp>
      <p:sp>
        <p:nvSpPr>
          <p:cNvPr id="59" name="Rectangle 33">
            <a:extLst>
              <a:ext uri="{FF2B5EF4-FFF2-40B4-BE49-F238E27FC236}">
                <a16:creationId xmlns:a16="http://schemas.microsoft.com/office/drawing/2014/main" id="{29EB1CD3-6AD8-4F5A-A335-D2849BA78C3F}"/>
              </a:ext>
            </a:extLst>
          </p:cNvPr>
          <p:cNvSpPr/>
          <p:nvPr/>
        </p:nvSpPr>
        <p:spPr>
          <a:xfrm>
            <a:off x="8986031" y="3179638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6">
            <a:extLst>
              <a:ext uri="{FF2B5EF4-FFF2-40B4-BE49-F238E27FC236}">
                <a16:creationId xmlns:a16="http://schemas.microsoft.com/office/drawing/2014/main" id="{ADC98F39-6F36-4FA0-B8AA-6DB4894C932F}"/>
              </a:ext>
            </a:extLst>
          </p:cNvPr>
          <p:cNvSpPr/>
          <p:nvPr/>
        </p:nvSpPr>
        <p:spPr>
          <a:xfrm rot="16200000">
            <a:off x="9027029" y="4245700"/>
            <a:ext cx="57681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AB5D7B-04A5-4D59-9769-8C0D77492458}"/>
              </a:ext>
            </a:extLst>
          </p:cNvPr>
          <p:cNvSpPr txBox="1"/>
          <p:nvPr/>
        </p:nvSpPr>
        <p:spPr>
          <a:xfrm>
            <a:off x="3660247" y="4324704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UPDATE</a:t>
            </a:r>
          </a:p>
          <a:p>
            <a:pPr algn="ctr"/>
            <a:r>
              <a:rPr lang="en-US" sz="1000" dirty="0"/>
              <a:t>DELETE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CC9A895-DE03-4C03-AB40-28F6828FBCDD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2780754" y="2092442"/>
            <a:ext cx="1836230" cy="102209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5FB309A-CF47-4DCE-953A-777D1AE0417E}"/>
              </a:ext>
            </a:extLst>
          </p:cNvPr>
          <p:cNvCxnSpPr>
            <a:cxnSpLocks/>
            <a:stCxn id="29" idx="0"/>
            <a:endCxn id="52" idx="0"/>
          </p:cNvCxnSpPr>
          <p:nvPr/>
        </p:nvCxnSpPr>
        <p:spPr>
          <a:xfrm rot="16200000" flipH="1" flipV="1">
            <a:off x="4257552" y="243489"/>
            <a:ext cx="125934" cy="3079529"/>
          </a:xfrm>
          <a:prstGeom prst="curvedConnector3">
            <a:avLst>
              <a:gd name="adj1" fmla="val -409726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61449B-4AEA-4E2E-8BD4-4BF4B31F51FD}"/>
              </a:ext>
            </a:extLst>
          </p:cNvPr>
          <p:cNvSpPr txBox="1"/>
          <p:nvPr/>
        </p:nvSpPr>
        <p:spPr>
          <a:xfrm>
            <a:off x="2476023" y="184622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NOT IN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CBB52A-D2C4-4CEB-A150-DD71B7E5667A}"/>
              </a:ext>
            </a:extLst>
          </p:cNvPr>
          <p:cNvCxnSpPr>
            <a:cxnSpLocks/>
            <a:stCxn id="28" idx="1"/>
            <a:endCxn id="62" idx="2"/>
          </p:cNvCxnSpPr>
          <p:nvPr/>
        </p:nvCxnSpPr>
        <p:spPr>
          <a:xfrm rot="10800000">
            <a:off x="1912833" y="2652182"/>
            <a:ext cx="4385601" cy="326163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5D2E5EC-26CE-48C4-AB7A-B9B850A50B01}"/>
              </a:ext>
            </a:extLst>
          </p:cNvPr>
          <p:cNvCxnSpPr>
            <a:cxnSpLocks/>
            <a:stCxn id="52" idx="1"/>
            <a:endCxn id="62" idx="0"/>
          </p:cNvCxnSpPr>
          <p:nvPr/>
        </p:nvCxnSpPr>
        <p:spPr>
          <a:xfrm rot="10800000" flipV="1">
            <a:off x="1912833" y="1969332"/>
            <a:ext cx="563191" cy="4366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55C92D-9FEA-4283-ADA8-FC50619F1397}"/>
              </a:ext>
            </a:extLst>
          </p:cNvPr>
          <p:cNvSpPr txBox="1"/>
          <p:nvPr/>
        </p:nvSpPr>
        <p:spPr>
          <a:xfrm>
            <a:off x="1495089" y="2405960"/>
            <a:ext cx="835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UNION ALL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2C36B-5393-4807-8077-7F293DB11BAD}"/>
              </a:ext>
            </a:extLst>
          </p:cNvPr>
          <p:cNvSpPr txBox="1"/>
          <p:nvPr/>
        </p:nvSpPr>
        <p:spPr>
          <a:xfrm>
            <a:off x="664495" y="2933417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RESULTS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63F81E9-ACC7-4100-9385-43C5852F58A9}"/>
              </a:ext>
            </a:extLst>
          </p:cNvPr>
          <p:cNvCxnSpPr>
            <a:stCxn id="62" idx="1"/>
            <a:endCxn id="69" idx="0"/>
          </p:cNvCxnSpPr>
          <p:nvPr/>
        </p:nvCxnSpPr>
        <p:spPr>
          <a:xfrm rot="10800000" flipV="1">
            <a:off x="1004493" y="2529071"/>
            <a:ext cx="490597" cy="404346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Batch mode</a:t>
            </a:r>
          </a:p>
        </p:txBody>
      </p: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FA55FE59-41BB-4091-8EC2-0A17B6D2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91496"/>
              </p:ext>
            </p:extLst>
          </p:nvPr>
        </p:nvGraphicFramePr>
        <p:xfrm>
          <a:off x="4049799" y="2499469"/>
          <a:ext cx="2724448" cy="12954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31501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3150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630723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  <a:gridCol w="630723">
                  <a:extLst>
                    <a:ext uri="{9D8B030D-6E8A-4147-A177-3AD203B41FA5}">
                      <a16:colId xmlns:a16="http://schemas.microsoft.com/office/drawing/2014/main" val="2441291386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Region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City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Store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Orders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841FDEE-2CF0-460D-96A4-FE5508C858DD}"/>
              </a:ext>
            </a:extLst>
          </p:cNvPr>
          <p:cNvSpPr txBox="1"/>
          <p:nvPr/>
        </p:nvSpPr>
        <p:spPr>
          <a:xfrm>
            <a:off x="3298603" y="1202714"/>
            <a:ext cx="3523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Store, SUM(Orders)</a:t>
            </a:r>
          </a:p>
          <a:p>
            <a:r>
              <a:rPr lang="en-US" dirty="0"/>
              <a:t>FROM …</a:t>
            </a:r>
          </a:p>
          <a:p>
            <a:r>
              <a:rPr lang="en-US" dirty="0"/>
              <a:t>WHERE City = 4 AND Region = 1</a:t>
            </a:r>
          </a:p>
          <a:p>
            <a:r>
              <a:rPr lang="en-US" dirty="0"/>
              <a:t>GROUP BY Store</a:t>
            </a:r>
            <a:endParaRPr lang="ru-RU" dirty="0"/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0A1F4E8C-3DB6-4ED7-A788-C0FEF35344EF}"/>
              </a:ext>
            </a:extLst>
          </p:cNvPr>
          <p:cNvSpPr/>
          <p:nvPr/>
        </p:nvSpPr>
        <p:spPr>
          <a:xfrm>
            <a:off x="446589" y="4297970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City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A498B4-9C62-4394-A1B8-614C9A2BB3B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105402" y="4578650"/>
            <a:ext cx="289488" cy="2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6A4C505E-C60C-45A3-B12A-A4391C8CF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91"/>
              </p:ext>
            </p:extLst>
          </p:nvPr>
        </p:nvGraphicFramePr>
        <p:xfrm>
          <a:off x="1394890" y="4154279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3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A78416-BBD5-4CB0-B7CB-B89CCDC7590B}"/>
              </a:ext>
            </a:extLst>
          </p:cNvPr>
          <p:cNvCxnSpPr>
            <a:cxnSpLocks/>
          </p:cNvCxnSpPr>
          <p:nvPr/>
        </p:nvCxnSpPr>
        <p:spPr>
          <a:xfrm>
            <a:off x="1837631" y="4583348"/>
            <a:ext cx="30619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22">
            <a:extLst>
              <a:ext uri="{FF2B5EF4-FFF2-40B4-BE49-F238E27FC236}">
                <a16:creationId xmlns:a16="http://schemas.microsoft.com/office/drawing/2014/main" id="{ED3B7EA3-3634-43EE-AE0A-50E4226D2B46}"/>
              </a:ext>
            </a:extLst>
          </p:cNvPr>
          <p:cNvSpPr/>
          <p:nvPr/>
        </p:nvSpPr>
        <p:spPr>
          <a:xfrm>
            <a:off x="2143827" y="4441834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City = 4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11FDE-EE44-425B-A8AF-3718C9F45798}"/>
              </a:ext>
            </a:extLst>
          </p:cNvPr>
          <p:cNvCxnSpPr>
            <a:cxnSpLocks/>
          </p:cNvCxnSpPr>
          <p:nvPr/>
        </p:nvCxnSpPr>
        <p:spPr>
          <a:xfrm>
            <a:off x="3085372" y="4583348"/>
            <a:ext cx="26894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22">
            <a:extLst>
              <a:ext uri="{FF2B5EF4-FFF2-40B4-BE49-F238E27FC236}">
                <a16:creationId xmlns:a16="http://schemas.microsoft.com/office/drawing/2014/main" id="{C9D029E1-34DC-4AA6-BB91-439D2509E1E9}"/>
              </a:ext>
            </a:extLst>
          </p:cNvPr>
          <p:cNvSpPr/>
          <p:nvPr/>
        </p:nvSpPr>
        <p:spPr>
          <a:xfrm>
            <a:off x="446589" y="5281730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CB7E8C-A1DA-4DE8-A1CC-B1E3EC5FE3D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105402" y="5562410"/>
            <a:ext cx="289488" cy="2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8" name="Table 31">
            <a:extLst>
              <a:ext uri="{FF2B5EF4-FFF2-40B4-BE49-F238E27FC236}">
                <a16:creationId xmlns:a16="http://schemas.microsoft.com/office/drawing/2014/main" id="{B3C61EBB-3273-42BA-B271-600D5A47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32775"/>
              </p:ext>
            </p:extLst>
          </p:nvPr>
        </p:nvGraphicFramePr>
        <p:xfrm>
          <a:off x="1394890" y="5138039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9BE562-57BA-4D0D-BAC9-65FAEADCA092}"/>
              </a:ext>
            </a:extLst>
          </p:cNvPr>
          <p:cNvCxnSpPr>
            <a:cxnSpLocks/>
          </p:cNvCxnSpPr>
          <p:nvPr/>
        </p:nvCxnSpPr>
        <p:spPr>
          <a:xfrm flipV="1">
            <a:off x="1837631" y="5562410"/>
            <a:ext cx="306196" cy="46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ectangle 22">
            <a:extLst>
              <a:ext uri="{FF2B5EF4-FFF2-40B4-BE49-F238E27FC236}">
                <a16:creationId xmlns:a16="http://schemas.microsoft.com/office/drawing/2014/main" id="{F3C6EBE6-2979-4657-BEDA-0A1FB2C173BC}"/>
              </a:ext>
            </a:extLst>
          </p:cNvPr>
          <p:cNvSpPr/>
          <p:nvPr/>
        </p:nvSpPr>
        <p:spPr>
          <a:xfrm>
            <a:off x="2143827" y="5425594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 = 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CDDF21-171A-4347-8BE1-90A959D51152}"/>
              </a:ext>
            </a:extLst>
          </p:cNvPr>
          <p:cNvCxnSpPr>
            <a:cxnSpLocks/>
          </p:cNvCxnSpPr>
          <p:nvPr/>
        </p:nvCxnSpPr>
        <p:spPr>
          <a:xfrm>
            <a:off x="3085372" y="5567108"/>
            <a:ext cx="26894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4" name="Table 31">
            <a:extLst>
              <a:ext uri="{FF2B5EF4-FFF2-40B4-BE49-F238E27FC236}">
                <a16:creationId xmlns:a16="http://schemas.microsoft.com/office/drawing/2014/main" id="{12CEC17B-09E0-430F-945D-F7E82E8F5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78651"/>
              </p:ext>
            </p:extLst>
          </p:nvPr>
        </p:nvGraphicFramePr>
        <p:xfrm>
          <a:off x="3355059" y="5137730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graphicFrame>
        <p:nvGraphicFramePr>
          <p:cNvPr id="75" name="Table 31">
            <a:extLst>
              <a:ext uri="{FF2B5EF4-FFF2-40B4-BE49-F238E27FC236}">
                <a16:creationId xmlns:a16="http://schemas.microsoft.com/office/drawing/2014/main" id="{7D52A9DB-34CA-459C-BD00-EE6AC425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49368"/>
              </p:ext>
            </p:extLst>
          </p:nvPr>
        </p:nvGraphicFramePr>
        <p:xfrm>
          <a:off x="3355058" y="4156628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sp>
        <p:nvSpPr>
          <p:cNvPr id="76" name="Rectangle 22">
            <a:extLst>
              <a:ext uri="{FF2B5EF4-FFF2-40B4-BE49-F238E27FC236}">
                <a16:creationId xmlns:a16="http://schemas.microsoft.com/office/drawing/2014/main" id="{7C82DC60-CDCA-4F27-883C-C46E1F825675}"/>
              </a:ext>
            </a:extLst>
          </p:cNvPr>
          <p:cNvSpPr/>
          <p:nvPr/>
        </p:nvSpPr>
        <p:spPr>
          <a:xfrm>
            <a:off x="4096495" y="4920837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Bitwise &amp;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93D4A-B3CD-48AC-8B41-6F8C22342D24}"/>
              </a:ext>
            </a:extLst>
          </p:cNvPr>
          <p:cNvCxnSpPr>
            <a:endCxn id="76" idx="1"/>
          </p:cNvCxnSpPr>
          <p:nvPr/>
        </p:nvCxnSpPr>
        <p:spPr>
          <a:xfrm>
            <a:off x="3797799" y="4580998"/>
            <a:ext cx="298696" cy="481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1C0D28-5AEE-4BB4-B9AE-700E18048F5D}"/>
              </a:ext>
            </a:extLst>
          </p:cNvPr>
          <p:cNvCxnSpPr>
            <a:endCxn id="76" idx="1"/>
          </p:cNvCxnSpPr>
          <p:nvPr/>
        </p:nvCxnSpPr>
        <p:spPr>
          <a:xfrm flipV="1">
            <a:off x="3797799" y="5062351"/>
            <a:ext cx="298696" cy="5024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1FEC56-485A-4DE3-A4F9-A42D6E73162C}"/>
              </a:ext>
            </a:extLst>
          </p:cNvPr>
          <p:cNvCxnSpPr>
            <a:cxnSpLocks/>
          </p:cNvCxnSpPr>
          <p:nvPr/>
        </p:nvCxnSpPr>
        <p:spPr>
          <a:xfrm>
            <a:off x="5038040" y="5062351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8" name="Table 31">
            <a:extLst>
              <a:ext uri="{FF2B5EF4-FFF2-40B4-BE49-F238E27FC236}">
                <a16:creationId xmlns:a16="http://schemas.microsoft.com/office/drawing/2014/main" id="{71C2E437-AF6E-40DC-A724-9C1B22A8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57460"/>
              </p:ext>
            </p:extLst>
          </p:nvPr>
        </p:nvGraphicFramePr>
        <p:xfrm>
          <a:off x="5339873" y="4635631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sp>
        <p:nvSpPr>
          <p:cNvPr id="79" name="Rectangle 22">
            <a:extLst>
              <a:ext uri="{FF2B5EF4-FFF2-40B4-BE49-F238E27FC236}">
                <a16:creationId xmlns:a16="http://schemas.microsoft.com/office/drawing/2014/main" id="{2F5269CC-D337-44CE-A69D-CA91C576B150}"/>
              </a:ext>
            </a:extLst>
          </p:cNvPr>
          <p:cNvSpPr/>
          <p:nvPr/>
        </p:nvSpPr>
        <p:spPr>
          <a:xfrm>
            <a:off x="6056663" y="4302668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80" name="Rectangle 22">
            <a:extLst>
              <a:ext uri="{FF2B5EF4-FFF2-40B4-BE49-F238E27FC236}">
                <a16:creationId xmlns:a16="http://schemas.microsoft.com/office/drawing/2014/main" id="{ACB25221-2129-494A-B93B-41C5A6AFFB77}"/>
              </a:ext>
            </a:extLst>
          </p:cNvPr>
          <p:cNvSpPr/>
          <p:nvPr/>
        </p:nvSpPr>
        <p:spPr>
          <a:xfrm>
            <a:off x="6056662" y="5210259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2770C-3FA7-4704-A1BE-91EFD3821DAB}"/>
              </a:ext>
            </a:extLst>
          </p:cNvPr>
          <p:cNvCxnSpPr>
            <a:endCxn id="79" idx="1"/>
          </p:cNvCxnSpPr>
          <p:nvPr/>
        </p:nvCxnSpPr>
        <p:spPr>
          <a:xfrm flipV="1">
            <a:off x="5782614" y="4583348"/>
            <a:ext cx="274049" cy="479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390697-87CA-4BDF-BC80-90BB45D5727D}"/>
              </a:ext>
            </a:extLst>
          </p:cNvPr>
          <p:cNvCxnSpPr>
            <a:endCxn id="80" idx="1"/>
          </p:cNvCxnSpPr>
          <p:nvPr/>
        </p:nvCxnSpPr>
        <p:spPr>
          <a:xfrm>
            <a:off x="5782614" y="5062351"/>
            <a:ext cx="274048" cy="428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2" name="Table 31">
            <a:extLst>
              <a:ext uri="{FF2B5EF4-FFF2-40B4-BE49-F238E27FC236}">
                <a16:creationId xmlns:a16="http://schemas.microsoft.com/office/drawing/2014/main" id="{280CDDC4-CE4D-401C-A62B-9B8392D5E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12998"/>
              </p:ext>
            </p:extLst>
          </p:nvPr>
        </p:nvGraphicFramePr>
        <p:xfrm>
          <a:off x="7025992" y="4365290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7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DF58AD-CEE2-4D06-81A6-67E50144219B}"/>
              </a:ext>
            </a:extLst>
          </p:cNvPr>
          <p:cNvCxnSpPr>
            <a:cxnSpLocks/>
          </p:cNvCxnSpPr>
          <p:nvPr/>
        </p:nvCxnSpPr>
        <p:spPr>
          <a:xfrm>
            <a:off x="6715476" y="4577019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4" name="Table 31">
            <a:extLst>
              <a:ext uri="{FF2B5EF4-FFF2-40B4-BE49-F238E27FC236}">
                <a16:creationId xmlns:a16="http://schemas.microsoft.com/office/drawing/2014/main" id="{0F8407A5-E7AE-4AAD-812D-D3F7F1E92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20022"/>
              </p:ext>
            </p:extLst>
          </p:nvPr>
        </p:nvGraphicFramePr>
        <p:xfrm>
          <a:off x="7025992" y="5275711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20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E02E81-4373-48B5-BB2A-7ADCABEDAE52}"/>
              </a:ext>
            </a:extLst>
          </p:cNvPr>
          <p:cNvCxnSpPr>
            <a:cxnSpLocks/>
          </p:cNvCxnSpPr>
          <p:nvPr/>
        </p:nvCxnSpPr>
        <p:spPr>
          <a:xfrm>
            <a:off x="6724159" y="5489071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22">
            <a:extLst>
              <a:ext uri="{FF2B5EF4-FFF2-40B4-BE49-F238E27FC236}">
                <a16:creationId xmlns:a16="http://schemas.microsoft.com/office/drawing/2014/main" id="{D7CC6493-3A3B-4E38-ADF7-39E7649C8566}"/>
              </a:ext>
            </a:extLst>
          </p:cNvPr>
          <p:cNvSpPr/>
          <p:nvPr/>
        </p:nvSpPr>
        <p:spPr>
          <a:xfrm>
            <a:off x="7742781" y="4854406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Aggregate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F12463-0FDD-47C8-A35D-D4B43AB3C0C1}"/>
              </a:ext>
            </a:extLst>
          </p:cNvPr>
          <p:cNvCxnSpPr>
            <a:endCxn id="86" idx="1"/>
          </p:cNvCxnSpPr>
          <p:nvPr/>
        </p:nvCxnSpPr>
        <p:spPr>
          <a:xfrm>
            <a:off x="7444085" y="4514567"/>
            <a:ext cx="298696" cy="481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C1313F-85BF-488E-8826-5DA92D91885D}"/>
              </a:ext>
            </a:extLst>
          </p:cNvPr>
          <p:cNvCxnSpPr>
            <a:endCxn id="86" idx="1"/>
          </p:cNvCxnSpPr>
          <p:nvPr/>
        </p:nvCxnSpPr>
        <p:spPr>
          <a:xfrm flipV="1">
            <a:off x="7444085" y="4995920"/>
            <a:ext cx="298696" cy="5024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C98513-D98E-4C57-9EF0-F0FE7A0A4B88}"/>
              </a:ext>
            </a:extLst>
          </p:cNvPr>
          <p:cNvCxnSpPr>
            <a:cxnSpLocks/>
          </p:cNvCxnSpPr>
          <p:nvPr/>
        </p:nvCxnSpPr>
        <p:spPr>
          <a:xfrm>
            <a:off x="8684326" y="4995920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1" name="Table 3">
            <a:extLst>
              <a:ext uri="{FF2B5EF4-FFF2-40B4-BE49-F238E27FC236}">
                <a16:creationId xmlns:a16="http://schemas.microsoft.com/office/drawing/2014/main" id="{20D5761F-B154-4910-BFEE-AC541228E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27342"/>
              </p:ext>
            </p:extLst>
          </p:nvPr>
        </p:nvGraphicFramePr>
        <p:xfrm>
          <a:off x="8983022" y="4889240"/>
          <a:ext cx="1028838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514419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51441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33734"/>
                  </a:ext>
                </a:extLst>
              </a:tr>
            </a:tbl>
          </a:graphicData>
        </a:graphic>
      </p:graphicFrame>
      <p:graphicFrame>
        <p:nvGraphicFramePr>
          <p:cNvPr id="92" name="Table 31">
            <a:extLst>
              <a:ext uri="{FF2B5EF4-FFF2-40B4-BE49-F238E27FC236}">
                <a16:creationId xmlns:a16="http://schemas.microsoft.com/office/drawing/2014/main" id="{3C0A534B-3975-45D4-AA26-53B100C35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28175"/>
              </p:ext>
            </p:extLst>
          </p:nvPr>
        </p:nvGraphicFramePr>
        <p:xfrm>
          <a:off x="1470298" y="1964328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95" name="Table 31">
            <a:extLst>
              <a:ext uri="{FF2B5EF4-FFF2-40B4-BE49-F238E27FC236}">
                <a16:creationId xmlns:a16="http://schemas.microsoft.com/office/drawing/2014/main" id="{78C25057-29BC-4D9C-B955-ACC50484D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63337"/>
              </p:ext>
            </p:extLst>
          </p:nvPr>
        </p:nvGraphicFramePr>
        <p:xfrm>
          <a:off x="739012" y="1964328"/>
          <a:ext cx="274049" cy="170688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7404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sp>
        <p:nvSpPr>
          <p:cNvPr id="103" name="Rectangle 102">
            <a:extLst>
              <a:ext uri="{FF2B5EF4-FFF2-40B4-BE49-F238E27FC236}">
                <a16:creationId xmlns:a16="http://schemas.microsoft.com/office/drawing/2014/main" id="{BD4995E8-0542-4CDF-8028-58ADB11AD5D7}"/>
              </a:ext>
            </a:extLst>
          </p:cNvPr>
          <p:cNvSpPr/>
          <p:nvPr/>
        </p:nvSpPr>
        <p:spPr>
          <a:xfrm>
            <a:off x="7056492" y="3077176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Scan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E49317-651F-4504-BAE1-D710D2F9A368}"/>
              </a:ext>
            </a:extLst>
          </p:cNvPr>
          <p:cNvSpPr/>
          <p:nvPr/>
        </p:nvSpPr>
        <p:spPr>
          <a:xfrm>
            <a:off x="7056492" y="2385034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Filter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B839647-E4C8-4081-A62E-181DA52E8707}"/>
              </a:ext>
            </a:extLst>
          </p:cNvPr>
          <p:cNvSpPr/>
          <p:nvPr/>
        </p:nvSpPr>
        <p:spPr>
          <a:xfrm>
            <a:off x="7056492" y="1680029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4ED36E-1854-4EE2-80DB-935AC33A232F}"/>
              </a:ext>
            </a:extLst>
          </p:cNvPr>
          <p:cNvSpPr txBox="1"/>
          <p:nvPr/>
        </p:nvSpPr>
        <p:spPr>
          <a:xfrm>
            <a:off x="9355074" y="1410554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 Mode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63C5EA-6C36-487D-93F5-F7A5DA09120C}"/>
              </a:ext>
            </a:extLst>
          </p:cNvPr>
          <p:cNvSpPr txBox="1"/>
          <p:nvPr/>
        </p:nvSpPr>
        <p:spPr>
          <a:xfrm>
            <a:off x="1482869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graphicFrame>
        <p:nvGraphicFramePr>
          <p:cNvPr id="114" name="Table 31">
            <a:extLst>
              <a:ext uri="{FF2B5EF4-FFF2-40B4-BE49-F238E27FC236}">
                <a16:creationId xmlns:a16="http://schemas.microsoft.com/office/drawing/2014/main" id="{55265F6A-5C5B-4800-A943-01963D67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32020"/>
              </p:ext>
            </p:extLst>
          </p:nvPr>
        </p:nvGraphicFramePr>
        <p:xfrm>
          <a:off x="1860433" y="1964328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115" name="Table 31">
            <a:extLst>
              <a:ext uri="{FF2B5EF4-FFF2-40B4-BE49-F238E27FC236}">
                <a16:creationId xmlns:a16="http://schemas.microsoft.com/office/drawing/2014/main" id="{595E66E7-E9F1-4E94-8167-88A1E5ED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10252"/>
              </p:ext>
            </p:extLst>
          </p:nvPr>
        </p:nvGraphicFramePr>
        <p:xfrm>
          <a:off x="2651279" y="1963736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116" name="Table 31">
            <a:extLst>
              <a:ext uri="{FF2B5EF4-FFF2-40B4-BE49-F238E27FC236}">
                <a16:creationId xmlns:a16="http://schemas.microsoft.com/office/drawing/2014/main" id="{44A7E10D-BD4D-4F55-B91E-6E9435BF2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19692"/>
              </p:ext>
            </p:extLst>
          </p:nvPr>
        </p:nvGraphicFramePr>
        <p:xfrm>
          <a:off x="2254468" y="1963736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BD5BB5C8-6C46-4E05-A030-43BA83982555}"/>
              </a:ext>
            </a:extLst>
          </p:cNvPr>
          <p:cNvSpPr txBox="1"/>
          <p:nvPr/>
        </p:nvSpPr>
        <p:spPr>
          <a:xfrm>
            <a:off x="1852383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3AFB3D-FB9C-496D-A3AD-4E931C12F208}"/>
              </a:ext>
            </a:extLst>
          </p:cNvPr>
          <p:cNvSpPr txBox="1"/>
          <p:nvPr/>
        </p:nvSpPr>
        <p:spPr>
          <a:xfrm>
            <a:off x="2252200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66CDC7-BF29-4FA5-963F-280E75AF4C7C}"/>
              </a:ext>
            </a:extLst>
          </p:cNvPr>
          <p:cNvSpPr txBox="1"/>
          <p:nvPr/>
        </p:nvSpPr>
        <p:spPr>
          <a:xfrm>
            <a:off x="2651279" y="171424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4A1DFA-D670-40D8-AF26-F86FD5516BAE}"/>
              </a:ext>
            </a:extLst>
          </p:cNvPr>
          <p:cNvSpPr txBox="1"/>
          <p:nvPr/>
        </p:nvSpPr>
        <p:spPr>
          <a:xfrm>
            <a:off x="1650994" y="151318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 Vectors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33E1F2-A31A-4FC6-8BF1-74727A382F79}"/>
              </a:ext>
            </a:extLst>
          </p:cNvPr>
          <p:cNvSpPr txBox="1"/>
          <p:nvPr/>
        </p:nvSpPr>
        <p:spPr>
          <a:xfrm>
            <a:off x="1187894" y="2306147"/>
            <a:ext cx="338554" cy="905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64 … 960 rows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F2A51F-949F-47C0-BBB0-0BCF68D04C8A}"/>
              </a:ext>
            </a:extLst>
          </p:cNvPr>
          <p:cNvSpPr txBox="1"/>
          <p:nvPr/>
        </p:nvSpPr>
        <p:spPr>
          <a:xfrm>
            <a:off x="461454" y="2396828"/>
            <a:ext cx="338554" cy="7239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Row vector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D586CBA-8465-4323-B41C-3BFD32799C31}"/>
              </a:ext>
            </a:extLst>
          </p:cNvPr>
          <p:cNvSpPr txBox="1"/>
          <p:nvPr/>
        </p:nvSpPr>
        <p:spPr>
          <a:xfrm>
            <a:off x="528428" y="151224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64k buffer</a:t>
            </a:r>
          </a:p>
        </p:txBody>
      </p:sp>
      <p:sp>
        <p:nvSpPr>
          <p:cNvPr id="124" name="Rectangle 33">
            <a:extLst>
              <a:ext uri="{FF2B5EF4-FFF2-40B4-BE49-F238E27FC236}">
                <a16:creationId xmlns:a16="http://schemas.microsoft.com/office/drawing/2014/main" id="{FC06E546-F479-4D52-9094-2E3759E37CC0}"/>
              </a:ext>
            </a:extLst>
          </p:cNvPr>
          <p:cNvSpPr/>
          <p:nvPr/>
        </p:nvSpPr>
        <p:spPr>
          <a:xfrm>
            <a:off x="443647" y="1449424"/>
            <a:ext cx="2606793" cy="2336828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33">
            <a:extLst>
              <a:ext uri="{FF2B5EF4-FFF2-40B4-BE49-F238E27FC236}">
                <a16:creationId xmlns:a16="http://schemas.microsoft.com/office/drawing/2014/main" id="{C594F10F-CD79-4E5F-8354-41A4B5A8D8C0}"/>
              </a:ext>
            </a:extLst>
          </p:cNvPr>
          <p:cNvSpPr/>
          <p:nvPr/>
        </p:nvSpPr>
        <p:spPr>
          <a:xfrm>
            <a:off x="1968138" y="4023357"/>
            <a:ext cx="3956448" cy="209645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C15965-1970-43F9-AB67-805080AA6408}"/>
              </a:ext>
            </a:extLst>
          </p:cNvPr>
          <p:cNvCxnSpPr>
            <a:cxnSpLocks/>
            <a:stCxn id="124" idx="3"/>
            <a:endCxn id="125" idx="0"/>
          </p:cNvCxnSpPr>
          <p:nvPr/>
        </p:nvCxnSpPr>
        <p:spPr>
          <a:xfrm>
            <a:off x="3050440" y="2617838"/>
            <a:ext cx="895922" cy="140551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A16FBC-7800-4C3B-A601-E160831EC63F}"/>
              </a:ext>
            </a:extLst>
          </p:cNvPr>
          <p:cNvCxnSpPr>
            <a:stCxn id="103" idx="0"/>
            <a:endCxn id="104" idx="2"/>
          </p:cNvCxnSpPr>
          <p:nvPr/>
        </p:nvCxnSpPr>
        <p:spPr>
          <a:xfrm flipV="1">
            <a:off x="7845677" y="2614202"/>
            <a:ext cx="0" cy="46297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D33A4C-1AB0-4A5A-A2CE-5A3C7EE2C364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842930" y="1909197"/>
            <a:ext cx="2747" cy="46885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9E7F4D-7FFA-4EDA-89DF-FE87F3BCE27C}"/>
              </a:ext>
            </a:extLst>
          </p:cNvPr>
          <p:cNvSpPr txBox="1"/>
          <p:nvPr/>
        </p:nvSpPr>
        <p:spPr>
          <a:xfrm>
            <a:off x="1538716" y="1201804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</a:t>
            </a:r>
          </a:p>
        </p:txBody>
      </p:sp>
      <p:sp>
        <p:nvSpPr>
          <p:cNvPr id="93" name="Arrow: Bent 92">
            <a:extLst>
              <a:ext uri="{FF2B5EF4-FFF2-40B4-BE49-F238E27FC236}">
                <a16:creationId xmlns:a16="http://schemas.microsoft.com/office/drawing/2014/main" id="{AC3A6F5F-0CDC-447D-914E-765D9EB6B3BC}"/>
              </a:ext>
            </a:extLst>
          </p:cNvPr>
          <p:cNvSpPr/>
          <p:nvPr/>
        </p:nvSpPr>
        <p:spPr>
          <a:xfrm>
            <a:off x="8047172" y="1953498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4" name="Arrow: Bent 93">
            <a:extLst>
              <a:ext uri="{FF2B5EF4-FFF2-40B4-BE49-F238E27FC236}">
                <a16:creationId xmlns:a16="http://schemas.microsoft.com/office/drawing/2014/main" id="{2C6376C1-44D2-4766-8C24-426815CEEF41}"/>
              </a:ext>
            </a:extLst>
          </p:cNvPr>
          <p:cNvSpPr/>
          <p:nvPr/>
        </p:nvSpPr>
        <p:spPr>
          <a:xfrm flipH="1" flipV="1">
            <a:off x="8266420" y="2080664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2E5B8-1440-41A7-8C07-C93E04BFB14E}"/>
              </a:ext>
            </a:extLst>
          </p:cNvPr>
          <p:cNvSpPr txBox="1"/>
          <p:nvPr/>
        </p:nvSpPr>
        <p:spPr>
          <a:xfrm>
            <a:off x="8133194" y="200282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97" name="Arrow: Bent 96">
            <a:extLst>
              <a:ext uri="{FF2B5EF4-FFF2-40B4-BE49-F238E27FC236}">
                <a16:creationId xmlns:a16="http://schemas.microsoft.com/office/drawing/2014/main" id="{5FF0D4A3-90AD-4731-897B-97394B8A3917}"/>
              </a:ext>
            </a:extLst>
          </p:cNvPr>
          <p:cNvSpPr/>
          <p:nvPr/>
        </p:nvSpPr>
        <p:spPr>
          <a:xfrm>
            <a:off x="8043372" y="2670898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8" name="Arrow: Bent 97">
            <a:extLst>
              <a:ext uri="{FF2B5EF4-FFF2-40B4-BE49-F238E27FC236}">
                <a16:creationId xmlns:a16="http://schemas.microsoft.com/office/drawing/2014/main" id="{77B65E8B-4F0D-4DA9-8BE8-6712CE187A21}"/>
              </a:ext>
            </a:extLst>
          </p:cNvPr>
          <p:cNvSpPr/>
          <p:nvPr/>
        </p:nvSpPr>
        <p:spPr>
          <a:xfrm flipH="1" flipV="1">
            <a:off x="8262620" y="2798064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A64582A-5408-42E2-89D5-0FDFCF950B93}"/>
              </a:ext>
            </a:extLst>
          </p:cNvPr>
          <p:cNvSpPr txBox="1"/>
          <p:nvPr/>
        </p:nvSpPr>
        <p:spPr>
          <a:xfrm>
            <a:off x="8129394" y="272022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2A151-33B9-4820-88D2-4964CA5A25F0}"/>
              </a:ext>
            </a:extLst>
          </p:cNvPr>
          <p:cNvSpPr txBox="1"/>
          <p:nvPr/>
        </p:nvSpPr>
        <p:spPr>
          <a:xfrm>
            <a:off x="7623263" y="203194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D8D0A9-FD81-45AA-A986-4B6EAA3E1700}"/>
              </a:ext>
            </a:extLst>
          </p:cNvPr>
          <p:cNvSpPr txBox="1"/>
          <p:nvPr/>
        </p:nvSpPr>
        <p:spPr>
          <a:xfrm>
            <a:off x="7619967" y="273562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F262D3-DD11-435D-8E7F-A17BC9D83A37}"/>
              </a:ext>
            </a:extLst>
          </p:cNvPr>
          <p:cNvSpPr/>
          <p:nvPr/>
        </p:nvSpPr>
        <p:spPr>
          <a:xfrm>
            <a:off x="8974473" y="3077176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Scan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3D2E2A2-1060-42BB-87A6-2A417FE05766}"/>
              </a:ext>
            </a:extLst>
          </p:cNvPr>
          <p:cNvSpPr/>
          <p:nvPr/>
        </p:nvSpPr>
        <p:spPr>
          <a:xfrm>
            <a:off x="8974473" y="2385034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Filter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803005-4DF2-4422-B0C9-A6F61803BDB7}"/>
              </a:ext>
            </a:extLst>
          </p:cNvPr>
          <p:cNvSpPr/>
          <p:nvPr/>
        </p:nvSpPr>
        <p:spPr>
          <a:xfrm>
            <a:off x="8974473" y="1680029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A5EE3D-C0A4-4722-9B2F-95EB6B225B8F}"/>
              </a:ext>
            </a:extLst>
          </p:cNvPr>
          <p:cNvCxnSpPr>
            <a:stCxn id="102" idx="0"/>
            <a:endCxn id="109" idx="2"/>
          </p:cNvCxnSpPr>
          <p:nvPr/>
        </p:nvCxnSpPr>
        <p:spPr>
          <a:xfrm flipV="1">
            <a:off x="9763658" y="2614202"/>
            <a:ext cx="0" cy="46297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D5A7446-F6A0-4BC1-92E6-238C443DB7EE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9760911" y="1909197"/>
            <a:ext cx="2747" cy="46885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8" name="Arrow: Bent 127">
            <a:extLst>
              <a:ext uri="{FF2B5EF4-FFF2-40B4-BE49-F238E27FC236}">
                <a16:creationId xmlns:a16="http://schemas.microsoft.com/office/drawing/2014/main" id="{D80E8DFC-7D7B-4831-B139-02B674A62A7C}"/>
              </a:ext>
            </a:extLst>
          </p:cNvPr>
          <p:cNvSpPr/>
          <p:nvPr/>
        </p:nvSpPr>
        <p:spPr>
          <a:xfrm>
            <a:off x="10620108" y="2298917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9" name="Arrow: Bent 128">
            <a:extLst>
              <a:ext uri="{FF2B5EF4-FFF2-40B4-BE49-F238E27FC236}">
                <a16:creationId xmlns:a16="http://schemas.microsoft.com/office/drawing/2014/main" id="{41E21981-2339-4849-A0B8-6F0271AB1F45}"/>
              </a:ext>
            </a:extLst>
          </p:cNvPr>
          <p:cNvSpPr/>
          <p:nvPr/>
        </p:nvSpPr>
        <p:spPr>
          <a:xfrm flipH="1" flipV="1">
            <a:off x="10839356" y="2426083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2C5C27-656F-4C00-A02D-69799251FEE8}"/>
              </a:ext>
            </a:extLst>
          </p:cNvPr>
          <p:cNvSpPr txBox="1"/>
          <p:nvPr/>
        </p:nvSpPr>
        <p:spPr>
          <a:xfrm>
            <a:off x="10706130" y="234824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E3563A6B-1F03-42C0-A28B-B6352DFA2512}"/>
              </a:ext>
            </a:extLst>
          </p:cNvPr>
          <p:cNvSpPr/>
          <p:nvPr/>
        </p:nvSpPr>
        <p:spPr>
          <a:xfrm>
            <a:off x="10625505" y="2990340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2" name="Arrow: Bent 131">
            <a:extLst>
              <a:ext uri="{FF2B5EF4-FFF2-40B4-BE49-F238E27FC236}">
                <a16:creationId xmlns:a16="http://schemas.microsoft.com/office/drawing/2014/main" id="{F5A6D380-36B0-4426-B246-C5BAAC965ACB}"/>
              </a:ext>
            </a:extLst>
          </p:cNvPr>
          <p:cNvSpPr/>
          <p:nvPr/>
        </p:nvSpPr>
        <p:spPr>
          <a:xfrm flipH="1" flipV="1">
            <a:off x="10844753" y="3117506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1DE1B5-A1EE-470D-9AA4-AF16F2C40892}"/>
              </a:ext>
            </a:extLst>
          </p:cNvPr>
          <p:cNvSpPr txBox="1"/>
          <p:nvPr/>
        </p:nvSpPr>
        <p:spPr>
          <a:xfrm>
            <a:off x="10711527" y="3039670"/>
            <a:ext cx="391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AF48637-4F10-44D4-B08C-D883C34450ED}"/>
              </a:ext>
            </a:extLst>
          </p:cNvPr>
          <p:cNvSpPr txBox="1"/>
          <p:nvPr/>
        </p:nvSpPr>
        <p:spPr>
          <a:xfrm>
            <a:off x="9361259" y="202400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BAB0E0-A526-44AF-A577-7CDD42B35E23}"/>
              </a:ext>
            </a:extLst>
          </p:cNvPr>
          <p:cNvSpPr txBox="1"/>
          <p:nvPr/>
        </p:nvSpPr>
        <p:spPr>
          <a:xfrm>
            <a:off x="9362929" y="273562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592BFF-6373-40FD-BC5D-942C1028E6E8}"/>
              </a:ext>
            </a:extLst>
          </p:cNvPr>
          <p:cNvSpPr txBox="1"/>
          <p:nvPr/>
        </p:nvSpPr>
        <p:spPr>
          <a:xfrm>
            <a:off x="7474254" y="1410355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Row Mode</a:t>
            </a:r>
          </a:p>
        </p:txBody>
      </p:sp>
    </p:spTree>
    <p:extLst>
      <p:ext uri="{BB962C8B-B14F-4D97-AF65-F5344CB8AC3E}">
        <p14:creationId xmlns:p14="http://schemas.microsoft.com/office/powerpoint/2010/main" val="192806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2F223-12CA-4753-B4AB-23F5960A3C74}"/>
              </a:ext>
            </a:extLst>
          </p:cNvPr>
          <p:cNvSpPr/>
          <p:nvPr/>
        </p:nvSpPr>
        <p:spPr>
          <a:xfrm>
            <a:off x="2279996" y="2996634"/>
            <a:ext cx="696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https://github.com/sergeysyrovatchenko/SQLSaturday</a:t>
            </a:r>
          </a:p>
        </p:txBody>
      </p:sp>
    </p:spTree>
    <p:extLst>
      <p:ext uri="{BB962C8B-B14F-4D97-AF65-F5344CB8AC3E}">
        <p14:creationId xmlns:p14="http://schemas.microsoft.com/office/powerpoint/2010/main" val="21111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18"/>
          <p:cNvSpPr>
            <a:spLocks noGrp="1"/>
          </p:cNvSpPr>
          <p:nvPr/>
        </p:nvSpPr>
        <p:spPr>
          <a:xfrm>
            <a:off x="360244" y="1364908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Syrovatchenko Sergey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SQL Server DBA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github.com/sergeysyrovatchenko</a:t>
            </a: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   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8B82B-6132-4E0C-9606-775FC657A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450" y="1527448"/>
            <a:ext cx="3001878" cy="12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8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09110" y="1553226"/>
            <a:ext cx="2019043" cy="2929747"/>
            <a:chOff x="532964" y="1209820"/>
            <a:chExt cx="2019043" cy="2929747"/>
          </a:xfrm>
        </p:grpSpPr>
        <p:pic>
          <p:nvPicPr>
            <p:cNvPr id="3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6" y="1209820"/>
              <a:ext cx="1920311" cy="256041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5D2133-E043-4E16-95BA-3F8155262616}"/>
                </a:ext>
              </a:extLst>
            </p:cNvPr>
            <p:cNvSpPr/>
            <p:nvPr/>
          </p:nvSpPr>
          <p:spPr>
            <a:xfrm>
              <a:off x="532964" y="3770235"/>
              <a:ext cx="1936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83831">
                <a:defRPr/>
              </a:pPr>
              <a:r>
                <a:rPr lang="pt-PT" dirty="0">
                  <a:solidFill>
                    <a:srgbClr val="101820"/>
                  </a:solidFill>
                  <a:latin typeface="Segoe UI"/>
                </a:rPr>
                <a:t>Andriy Pogorelov</a:t>
              </a:r>
              <a:endParaRPr lang="en-US" dirty="0">
                <a:solidFill>
                  <a:srgbClr val="101820"/>
                </a:solidFill>
                <a:latin typeface="Segoe U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10083" y="1080363"/>
            <a:ext cx="2582183" cy="2796397"/>
            <a:chOff x="6811519" y="1800370"/>
            <a:chExt cx="2582183" cy="27963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5D2133-E043-4E16-95BA-3F8155262616}"/>
                </a:ext>
              </a:extLst>
            </p:cNvPr>
            <p:cNvSpPr/>
            <p:nvPr/>
          </p:nvSpPr>
          <p:spPr>
            <a:xfrm>
              <a:off x="6896669" y="4227435"/>
              <a:ext cx="2100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83831">
                <a:defRPr/>
              </a:pPr>
              <a:r>
                <a:rPr lang="pt-PT" dirty="0">
                  <a:solidFill>
                    <a:srgbClr val="101820"/>
                  </a:solidFill>
                  <a:latin typeface="Segoe UI"/>
                </a:rPr>
                <a:t>Natalia Pogorelova</a:t>
              </a:r>
              <a:endParaRPr lang="en-US" dirty="0">
                <a:solidFill>
                  <a:srgbClr val="101820"/>
                </a:solidFill>
                <a:latin typeface="Segoe UI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519" y="1800370"/>
              <a:ext cx="2582183" cy="2406849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470" y="3202765"/>
            <a:ext cx="1820617" cy="24298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5D2133-E043-4E16-95BA-3F8155262616}"/>
              </a:ext>
            </a:extLst>
          </p:cNvPr>
          <p:cNvSpPr/>
          <p:nvPr/>
        </p:nvSpPr>
        <p:spPr>
          <a:xfrm>
            <a:off x="4359596" y="5579783"/>
            <a:ext cx="165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83831">
              <a:defRPr/>
            </a:pPr>
            <a:r>
              <a:rPr lang="en-US" dirty="0">
                <a:solidFill>
                  <a:srgbClr val="101820"/>
                </a:solidFill>
                <a:latin typeface="Segoe UI"/>
              </a:rPr>
              <a:t>Paul</a:t>
            </a:r>
            <a:r>
              <a:rPr lang="pt-PT" dirty="0">
                <a:solidFill>
                  <a:srgbClr val="101820"/>
                </a:solidFill>
                <a:latin typeface="Segoe UI"/>
              </a:rPr>
              <a:t> Stetsenko</a:t>
            </a:r>
            <a:endParaRPr lang="en-US" dirty="0">
              <a:solidFill>
                <a:srgbClr val="10182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468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BDD9E-4BD7-4E41-8218-D96452AF2A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1229" y="1112659"/>
            <a:ext cx="2395383" cy="898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523CC-0AB8-AC43-BC25-A4A01E55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83" y="2008305"/>
            <a:ext cx="2395888" cy="935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DDA80-5817-4D46-888B-1C4FDF68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174" y="3476644"/>
            <a:ext cx="2072797" cy="356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17261-BF77-B342-BBBC-D880F824A9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812" y="3358800"/>
            <a:ext cx="2290935" cy="59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D8AB1C-7E14-FF43-B3CE-09DF05175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575" y="1390809"/>
            <a:ext cx="940409" cy="341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096" y="4582283"/>
            <a:ext cx="2058054" cy="875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64" y="2209349"/>
            <a:ext cx="2177718" cy="5792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812" y="1858588"/>
            <a:ext cx="2465516" cy="12353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3483" y="3139914"/>
            <a:ext cx="1901280" cy="10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2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>
            <a:extLst>
              <a:ext uri="{FF2B5EF4-FFF2-40B4-BE49-F238E27FC236}">
                <a16:creationId xmlns:a16="http://schemas.microsoft.com/office/drawing/2014/main" id="{FA8A34A3-6971-4703-A72F-BFF51A467DC5}"/>
              </a:ext>
            </a:extLst>
          </p:cNvPr>
          <p:cNvSpPr/>
          <p:nvPr/>
        </p:nvSpPr>
        <p:spPr>
          <a:xfrm>
            <a:off x="6177644" y="3692803"/>
            <a:ext cx="400267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Column Store</a:t>
            </a:r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2, 3, 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Oleg, </a:t>
            </a:r>
            <a:r>
              <a:rPr lang="en-US" b="1" dirty="0"/>
              <a:t>Andrey</a:t>
            </a:r>
            <a:r>
              <a:rPr lang="en-US" dirty="0"/>
              <a:t>,</a:t>
            </a:r>
            <a:r>
              <a:rPr lang="en-US" b="1" dirty="0"/>
              <a:t> Andrey</a:t>
            </a:r>
            <a:r>
              <a:rPr lang="en-US" dirty="0"/>
              <a:t>, Irina;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b="1" dirty="0"/>
              <a:t>100</a:t>
            </a:r>
            <a:r>
              <a:rPr lang="en-US" dirty="0"/>
              <a:t>, 95, 80;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, </a:t>
            </a:r>
            <a:r>
              <a:rPr lang="en-US" b="1" dirty="0"/>
              <a:t>Yes</a:t>
            </a:r>
            <a:r>
              <a:rPr lang="en-US" dirty="0"/>
              <a:t>, </a:t>
            </a:r>
            <a:r>
              <a:rPr lang="en-US" b="1" dirty="0"/>
              <a:t>Yes</a:t>
            </a:r>
            <a:r>
              <a:rPr lang="en-US" dirty="0"/>
              <a:t>, No;</a:t>
            </a:r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A1F1CBF-70F8-44B6-8A23-8A9BEC60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5704"/>
              </p:ext>
            </p:extLst>
          </p:nvPr>
        </p:nvGraphicFramePr>
        <p:xfrm>
          <a:off x="3761059" y="1715531"/>
          <a:ext cx="3075170" cy="12954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25667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825667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11918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  <a:gridCol w="711918">
                  <a:extLst>
                    <a:ext uri="{9D8B030D-6E8A-4147-A177-3AD203B41FA5}">
                      <a16:colId xmlns:a16="http://schemas.microsoft.com/office/drawing/2014/main" val="841380153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Row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Name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Rating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Admin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Oleg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Andrey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Andrey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Irina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5501C93-E447-4676-AD70-115DB1D938C4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RowStore vs ColumnStore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EB4656-0827-4DF9-A752-67F85D28F38C}"/>
              </a:ext>
            </a:extLst>
          </p:cNvPr>
          <p:cNvSpPr/>
          <p:nvPr/>
        </p:nvSpPr>
        <p:spPr>
          <a:xfrm>
            <a:off x="2529977" y="3670375"/>
            <a:ext cx="323088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Row Store</a:t>
            </a:r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Oleg, 100,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 Andrey, 100,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3, Andrey, 95,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 Irina, 80, No;</a:t>
            </a:r>
          </a:p>
        </p:txBody>
      </p:sp>
      <p:sp>
        <p:nvSpPr>
          <p:cNvPr id="11" name="Arrow: Right 18">
            <a:extLst>
              <a:ext uri="{FF2B5EF4-FFF2-40B4-BE49-F238E27FC236}">
                <a16:creationId xmlns:a16="http://schemas.microsoft.com/office/drawing/2014/main" id="{AAA991D3-5D9D-45E4-8075-CDC1A086A8C0}"/>
              </a:ext>
            </a:extLst>
          </p:cNvPr>
          <p:cNvSpPr/>
          <p:nvPr/>
        </p:nvSpPr>
        <p:spPr>
          <a:xfrm rot="7595572">
            <a:off x="3794207" y="3209144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8">
            <a:extLst>
              <a:ext uri="{FF2B5EF4-FFF2-40B4-BE49-F238E27FC236}">
                <a16:creationId xmlns:a16="http://schemas.microsoft.com/office/drawing/2014/main" id="{C032D842-B3C4-4143-A1D4-A85C459174E0}"/>
              </a:ext>
            </a:extLst>
          </p:cNvPr>
          <p:cNvSpPr/>
          <p:nvPr/>
        </p:nvSpPr>
        <p:spPr>
          <a:xfrm rot="14004428" flipH="1">
            <a:off x="6285556" y="3188963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69B9126-F439-4265-8A3F-42B5377BD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27434"/>
              </p:ext>
            </p:extLst>
          </p:nvPr>
        </p:nvGraphicFramePr>
        <p:xfrm>
          <a:off x="2208603" y="1389304"/>
          <a:ext cx="3030540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3777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0380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240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BA152C-2024-4B13-BA77-2C0FA3A42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23293"/>
              </p:ext>
            </p:extLst>
          </p:nvPr>
        </p:nvGraphicFramePr>
        <p:xfrm>
          <a:off x="6086862" y="1294054"/>
          <a:ext cx="3030540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4F2FECD-5BED-4785-A4C9-88CD8D52A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80234"/>
              </p:ext>
            </p:extLst>
          </p:nvPr>
        </p:nvGraphicFramePr>
        <p:xfrm>
          <a:off x="6086864" y="2313229"/>
          <a:ext cx="3030540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1BD49B1-FC0C-4C20-9D1F-A6EAE3CF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0920"/>
              </p:ext>
            </p:extLst>
          </p:nvPr>
        </p:nvGraphicFramePr>
        <p:xfrm>
          <a:off x="6086865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ADAF728-EF00-4C76-B51F-ADAC8265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7125"/>
              </p:ext>
            </p:extLst>
          </p:nvPr>
        </p:nvGraphicFramePr>
        <p:xfrm>
          <a:off x="6877440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4AC5CDF-7DEA-466B-A819-F923FEA14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070"/>
              </p:ext>
            </p:extLst>
          </p:nvPr>
        </p:nvGraphicFramePr>
        <p:xfrm>
          <a:off x="7668015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A1C9BB16-EE3F-43E8-8D44-67800951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058"/>
              </p:ext>
            </p:extLst>
          </p:nvPr>
        </p:nvGraphicFramePr>
        <p:xfrm>
          <a:off x="8458590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E9DC7B4-5970-4C62-BF0F-AB4B17898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31554"/>
              </p:ext>
            </p:extLst>
          </p:nvPr>
        </p:nvGraphicFramePr>
        <p:xfrm>
          <a:off x="6086864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463B7FAC-CFF6-43DB-A70E-70D44840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96358"/>
              </p:ext>
            </p:extLst>
          </p:nvPr>
        </p:nvGraphicFramePr>
        <p:xfrm>
          <a:off x="6877440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A2184835-5A98-4452-BF1E-D396EA2C6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37167"/>
              </p:ext>
            </p:extLst>
          </p:nvPr>
        </p:nvGraphicFramePr>
        <p:xfrm>
          <a:off x="7668015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7C7664A3-C798-4006-8E0B-02869C96E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83747"/>
              </p:ext>
            </p:extLst>
          </p:nvPr>
        </p:nvGraphicFramePr>
        <p:xfrm>
          <a:off x="8458589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15" name="Arrow: Right 16">
            <a:extLst>
              <a:ext uri="{FF2B5EF4-FFF2-40B4-BE49-F238E27FC236}">
                <a16:creationId xmlns:a16="http://schemas.microsoft.com/office/drawing/2014/main" id="{D621C941-5F45-4A83-95A8-9E420922253D}"/>
              </a:ext>
            </a:extLst>
          </p:cNvPr>
          <p:cNvSpPr/>
          <p:nvPr/>
        </p:nvSpPr>
        <p:spPr>
          <a:xfrm>
            <a:off x="5395509" y="2071294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7">
            <a:extLst>
              <a:ext uri="{FF2B5EF4-FFF2-40B4-BE49-F238E27FC236}">
                <a16:creationId xmlns:a16="http://schemas.microsoft.com/office/drawing/2014/main" id="{AF364221-6095-4323-842C-E17B2F3738D8}"/>
              </a:ext>
            </a:extLst>
          </p:cNvPr>
          <p:cNvSpPr/>
          <p:nvPr/>
        </p:nvSpPr>
        <p:spPr>
          <a:xfrm flipH="1">
            <a:off x="5395509" y="4684316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8">
            <a:extLst>
              <a:ext uri="{FF2B5EF4-FFF2-40B4-BE49-F238E27FC236}">
                <a16:creationId xmlns:a16="http://schemas.microsoft.com/office/drawing/2014/main" id="{2C4C1C58-460E-4C31-B3B6-C99CEDABEDCC}"/>
              </a:ext>
            </a:extLst>
          </p:cNvPr>
          <p:cNvSpPr/>
          <p:nvPr/>
        </p:nvSpPr>
        <p:spPr>
          <a:xfrm rot="5400000">
            <a:off x="7341789" y="3381615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81EACE69-7E5A-4EBF-B844-DE633DB88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43033"/>
              </p:ext>
            </p:extLst>
          </p:nvPr>
        </p:nvGraphicFramePr>
        <p:xfrm>
          <a:off x="2208606" y="3939461"/>
          <a:ext cx="658813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1F86F80D-7635-4A3C-9CE2-74E7F291E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35370"/>
              </p:ext>
            </p:extLst>
          </p:nvPr>
        </p:nvGraphicFramePr>
        <p:xfrm>
          <a:off x="2999181" y="3939461"/>
          <a:ext cx="658813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20" name="Rectangle 34">
            <a:extLst>
              <a:ext uri="{FF2B5EF4-FFF2-40B4-BE49-F238E27FC236}">
                <a16:creationId xmlns:a16="http://schemas.microsoft.com/office/drawing/2014/main" id="{D81AADB8-406D-4554-B29D-1CA2039B377E}"/>
              </a:ext>
            </a:extLst>
          </p:cNvPr>
          <p:cNvSpPr/>
          <p:nvPr/>
        </p:nvSpPr>
        <p:spPr>
          <a:xfrm>
            <a:off x="8364928" y="3845163"/>
            <a:ext cx="836614" cy="104203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C477BE30-DF70-40C8-BE08-304A03F54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6398"/>
              </p:ext>
            </p:extLst>
          </p:nvPr>
        </p:nvGraphicFramePr>
        <p:xfrm>
          <a:off x="3789756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166C495C-DB3D-4CDB-AEF0-DAB54B6C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6707"/>
              </p:ext>
            </p:extLst>
          </p:nvPr>
        </p:nvGraphicFramePr>
        <p:xfrm>
          <a:off x="4580331" y="3939461"/>
          <a:ext cx="658813" cy="6400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D8CF3EBA-C294-4F1D-B103-F95A62A13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7962"/>
              </p:ext>
            </p:extLst>
          </p:nvPr>
        </p:nvGraphicFramePr>
        <p:xfrm>
          <a:off x="2208605" y="4920536"/>
          <a:ext cx="658813" cy="6400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439F4BA-4BF1-46B6-9980-31F56629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56725"/>
              </p:ext>
            </p:extLst>
          </p:nvPr>
        </p:nvGraphicFramePr>
        <p:xfrm>
          <a:off x="2999181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C4CEC34-D5AB-4991-BCFE-A8EEF243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66306"/>
              </p:ext>
            </p:extLst>
          </p:nvPr>
        </p:nvGraphicFramePr>
        <p:xfrm>
          <a:off x="3789756" y="4920536"/>
          <a:ext cx="658813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D5149D2-53B8-4EE1-8F3F-562586D16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39493"/>
              </p:ext>
            </p:extLst>
          </p:nvPr>
        </p:nvGraphicFramePr>
        <p:xfrm>
          <a:off x="4580330" y="4920536"/>
          <a:ext cx="658813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E88A504-F320-4428-AEDE-240B92AD87E3}"/>
              </a:ext>
            </a:extLst>
          </p:cNvPr>
          <p:cNvSpPr txBox="1"/>
          <p:nvPr/>
        </p:nvSpPr>
        <p:spPr>
          <a:xfrm>
            <a:off x="7082619" y="97221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Row Group ~1M</a:t>
            </a: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209C2838-75DD-4B45-8893-E7DBE6BD77E8}"/>
              </a:ext>
            </a:extLst>
          </p:cNvPr>
          <p:cNvSpPr/>
          <p:nvPr/>
        </p:nvSpPr>
        <p:spPr>
          <a:xfrm>
            <a:off x="5986060" y="1194993"/>
            <a:ext cx="3234532" cy="104203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CEA04-2723-42ED-9370-242020F68E6C}"/>
              </a:ext>
            </a:extLst>
          </p:cNvPr>
          <p:cNvSpPr txBox="1"/>
          <p:nvPr/>
        </p:nvSpPr>
        <p:spPr>
          <a:xfrm>
            <a:off x="8471071" y="362318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Segment</a:t>
            </a: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1C769BFA-E4F6-4967-A062-FFD307C5B567}"/>
              </a:ext>
            </a:extLst>
          </p:cNvPr>
          <p:cNvSpPr/>
          <p:nvPr/>
        </p:nvSpPr>
        <p:spPr>
          <a:xfrm>
            <a:off x="4489447" y="3859451"/>
            <a:ext cx="836614" cy="80581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9C649-95D6-4F9D-A0B3-C2D3BD601319}"/>
              </a:ext>
            </a:extLst>
          </p:cNvPr>
          <p:cNvSpPr txBox="1"/>
          <p:nvPr/>
        </p:nvSpPr>
        <p:spPr>
          <a:xfrm>
            <a:off x="4459792" y="34900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Compressed</a:t>
            </a:r>
          </a:p>
          <a:p>
            <a:pPr algn="ctr"/>
            <a:r>
              <a:rPr lang="en-US" sz="1000" dirty="0"/>
              <a:t>Segment</a:t>
            </a:r>
          </a:p>
        </p:txBody>
      </p:sp>
      <p:cxnSp>
        <p:nvCxnSpPr>
          <p:cNvPr id="32" name="Straight Connector 2">
            <a:extLst>
              <a:ext uri="{FF2B5EF4-FFF2-40B4-BE49-F238E27FC236}">
                <a16:creationId xmlns:a16="http://schemas.microsoft.com/office/drawing/2014/main" id="{CA6BE0B0-8101-47FC-A3DF-D92955A90C2E}"/>
              </a:ext>
            </a:extLst>
          </p:cNvPr>
          <p:cNvCxnSpPr>
            <a:cxnSpLocks/>
          </p:cNvCxnSpPr>
          <p:nvPr/>
        </p:nvCxnSpPr>
        <p:spPr>
          <a:xfrm flipH="1" flipV="1">
            <a:off x="3196097" y="3261673"/>
            <a:ext cx="1287413" cy="597779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>
            <a:extLst>
              <a:ext uri="{FF2B5EF4-FFF2-40B4-BE49-F238E27FC236}">
                <a16:creationId xmlns:a16="http://schemas.microsoft.com/office/drawing/2014/main" id="{1D5A7153-A6A7-4E4A-AAF6-69415C93BCD6}"/>
              </a:ext>
            </a:extLst>
          </p:cNvPr>
          <p:cNvSpPr/>
          <p:nvPr/>
        </p:nvSpPr>
        <p:spPr>
          <a:xfrm>
            <a:off x="1256496" y="1859685"/>
            <a:ext cx="2087900" cy="18395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8">
            <a:extLst>
              <a:ext uri="{FF2B5EF4-FFF2-40B4-BE49-F238E27FC236}">
                <a16:creationId xmlns:a16="http://schemas.microsoft.com/office/drawing/2014/main" id="{077CD3E2-67EB-4557-AC7D-09F8529C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55253"/>
              </p:ext>
            </p:extLst>
          </p:nvPr>
        </p:nvGraphicFramePr>
        <p:xfrm>
          <a:off x="1624310" y="2277112"/>
          <a:ext cx="41015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10156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0055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2630"/>
                  </a:ext>
                </a:extLst>
              </a:tr>
            </a:tbl>
          </a:graphicData>
        </a:graphic>
      </p:graphicFrame>
      <p:sp>
        <p:nvSpPr>
          <p:cNvPr id="35" name="Plus Sign 39">
            <a:extLst>
              <a:ext uri="{FF2B5EF4-FFF2-40B4-BE49-F238E27FC236}">
                <a16:creationId xmlns:a16="http://schemas.microsoft.com/office/drawing/2014/main" id="{57E46642-26E8-4C72-B280-4C2ED58CD9A9}"/>
              </a:ext>
            </a:extLst>
          </p:cNvPr>
          <p:cNvSpPr/>
          <p:nvPr/>
        </p:nvSpPr>
        <p:spPr>
          <a:xfrm>
            <a:off x="2081229" y="2644852"/>
            <a:ext cx="348529" cy="3657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42">
            <a:extLst>
              <a:ext uri="{FF2B5EF4-FFF2-40B4-BE49-F238E27FC236}">
                <a16:creationId xmlns:a16="http://schemas.microsoft.com/office/drawing/2014/main" id="{4A5C99A6-B9E5-453B-A7F7-AB20D6F4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62623"/>
              </p:ext>
            </p:extLst>
          </p:nvPr>
        </p:nvGraphicFramePr>
        <p:xfrm>
          <a:off x="2470349" y="2599763"/>
          <a:ext cx="716386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16386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MAX 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37" name="Title 3">
            <a:extLst>
              <a:ext uri="{FF2B5EF4-FFF2-40B4-BE49-F238E27FC236}">
                <a16:creationId xmlns:a16="http://schemas.microsoft.com/office/drawing/2014/main" id="{ECD1D34E-94F9-42EC-BBC6-5DB3F01A7A6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Columnar Storage</a:t>
            </a:r>
          </a:p>
        </p:txBody>
      </p:sp>
    </p:spTree>
    <p:extLst>
      <p:ext uri="{BB962C8B-B14F-4D97-AF65-F5344CB8AC3E}">
        <p14:creationId xmlns:p14="http://schemas.microsoft.com/office/powerpoint/2010/main" val="162410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DBD1F47-BFD7-4EFF-BFE2-CC3BC613D7B0}"/>
              </a:ext>
            </a:extLst>
          </p:cNvPr>
          <p:cNvSpPr txBox="1"/>
          <p:nvPr/>
        </p:nvSpPr>
        <p:spPr>
          <a:xfrm>
            <a:off x="1556753" y="2128828"/>
            <a:ext cx="2444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</a:t>
            </a:r>
            <a:r>
              <a:rPr lang="ru-RU" dirty="0"/>
              <a:t>-</a:t>
            </a:r>
            <a:r>
              <a:rPr lang="en-US" dirty="0"/>
              <a:t>Array Packing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Length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Huffman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Compression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LZ77 - Zip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38" name="Table 43">
            <a:extLst>
              <a:ext uri="{FF2B5EF4-FFF2-40B4-BE49-F238E27FC236}">
                <a16:creationId xmlns:a16="http://schemas.microsoft.com/office/drawing/2014/main" id="{C8A46471-9A0A-4859-927C-DF09E885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74567"/>
              </p:ext>
            </p:extLst>
          </p:nvPr>
        </p:nvGraphicFramePr>
        <p:xfrm>
          <a:off x="4955928" y="1215948"/>
          <a:ext cx="624839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2483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</a:t>
                      </a:r>
                      <a:r>
                        <a:rPr lang="ru-RU" sz="800" dirty="0"/>
                        <a:t>23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</a:t>
                      </a:r>
                      <a:r>
                        <a:rPr lang="ru-RU" sz="800" dirty="0"/>
                        <a:t>1</a:t>
                      </a:r>
                      <a:r>
                        <a:rPr lang="en-US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39" name="Table 44">
            <a:extLst>
              <a:ext uri="{FF2B5EF4-FFF2-40B4-BE49-F238E27FC236}">
                <a16:creationId xmlns:a16="http://schemas.microsoft.com/office/drawing/2014/main" id="{13CCB3BA-EE1D-486A-9F25-37FBA05A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64580"/>
              </p:ext>
            </p:extLst>
          </p:nvPr>
        </p:nvGraphicFramePr>
        <p:xfrm>
          <a:off x="5083526" y="2899432"/>
          <a:ext cx="497241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72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</a:tbl>
          </a:graphicData>
        </a:graphic>
      </p:graphicFrame>
      <p:sp>
        <p:nvSpPr>
          <p:cNvPr id="40" name="Arrow: Right 45">
            <a:extLst>
              <a:ext uri="{FF2B5EF4-FFF2-40B4-BE49-F238E27FC236}">
                <a16:creationId xmlns:a16="http://schemas.microsoft.com/office/drawing/2014/main" id="{A458D81E-D54D-4F91-AFE5-9C8DBEEFC49E}"/>
              </a:ext>
            </a:extLst>
          </p:cNvPr>
          <p:cNvSpPr/>
          <p:nvPr/>
        </p:nvSpPr>
        <p:spPr>
          <a:xfrm>
            <a:off x="5710550" y="3333772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6">
            <a:extLst>
              <a:ext uri="{FF2B5EF4-FFF2-40B4-BE49-F238E27FC236}">
                <a16:creationId xmlns:a16="http://schemas.microsoft.com/office/drawing/2014/main" id="{DC263E5F-E2AF-489C-8813-BDB9751B5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20087"/>
              </p:ext>
            </p:extLst>
          </p:nvPr>
        </p:nvGraphicFramePr>
        <p:xfrm>
          <a:off x="6241769" y="2779334"/>
          <a:ext cx="1003404" cy="12801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Yes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No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</a:tbl>
          </a:graphicData>
        </a:graphic>
      </p:graphicFrame>
      <p:sp>
        <p:nvSpPr>
          <p:cNvPr id="42" name="Arrow: Right 47">
            <a:extLst>
              <a:ext uri="{FF2B5EF4-FFF2-40B4-BE49-F238E27FC236}">
                <a16:creationId xmlns:a16="http://schemas.microsoft.com/office/drawing/2014/main" id="{5DF9080F-BD82-41A8-BD1F-FC5DF0BE146D}"/>
              </a:ext>
            </a:extLst>
          </p:cNvPr>
          <p:cNvSpPr/>
          <p:nvPr/>
        </p:nvSpPr>
        <p:spPr>
          <a:xfrm>
            <a:off x="5701786" y="1561566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8">
            <a:extLst>
              <a:ext uri="{FF2B5EF4-FFF2-40B4-BE49-F238E27FC236}">
                <a16:creationId xmlns:a16="http://schemas.microsoft.com/office/drawing/2014/main" id="{5C8ED5EA-9C48-4F6A-9C24-2BE0C5B6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78972"/>
              </p:ext>
            </p:extLst>
          </p:nvPr>
        </p:nvGraphicFramePr>
        <p:xfrm>
          <a:off x="6233005" y="1233906"/>
          <a:ext cx="499266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10</a:t>
                      </a:r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44" name="Table 49">
            <a:extLst>
              <a:ext uri="{FF2B5EF4-FFF2-40B4-BE49-F238E27FC236}">
                <a16:creationId xmlns:a16="http://schemas.microsoft.com/office/drawing/2014/main" id="{E17EF71A-E632-4810-843A-2AD222D8C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34624"/>
              </p:ext>
            </p:extLst>
          </p:nvPr>
        </p:nvGraphicFramePr>
        <p:xfrm>
          <a:off x="7038049" y="1504972"/>
          <a:ext cx="49926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26077"/>
                  </a:ext>
                </a:extLst>
              </a:tr>
            </a:tbl>
          </a:graphicData>
        </a:graphic>
      </p:graphicFrame>
      <p:sp>
        <p:nvSpPr>
          <p:cNvPr id="45" name="Arrow: Right 50">
            <a:extLst>
              <a:ext uri="{FF2B5EF4-FFF2-40B4-BE49-F238E27FC236}">
                <a16:creationId xmlns:a16="http://schemas.microsoft.com/office/drawing/2014/main" id="{E310FE80-6C75-478E-9230-3AA8A332EC04}"/>
              </a:ext>
            </a:extLst>
          </p:cNvPr>
          <p:cNvSpPr/>
          <p:nvPr/>
        </p:nvSpPr>
        <p:spPr>
          <a:xfrm>
            <a:off x="7665072" y="1939312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51">
            <a:extLst>
              <a:ext uri="{FF2B5EF4-FFF2-40B4-BE49-F238E27FC236}">
                <a16:creationId xmlns:a16="http://schemas.microsoft.com/office/drawing/2014/main" id="{74EBEF1E-7F7A-40BD-A996-B39F75EF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4258"/>
              </p:ext>
            </p:extLst>
          </p:nvPr>
        </p:nvGraphicFramePr>
        <p:xfrm>
          <a:off x="8207081" y="1504972"/>
          <a:ext cx="49926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26077"/>
                  </a:ext>
                </a:extLst>
              </a:tr>
            </a:tbl>
          </a:graphicData>
        </a:graphic>
      </p:graphicFrame>
      <p:graphicFrame>
        <p:nvGraphicFramePr>
          <p:cNvPr id="47" name="Table 53">
            <a:extLst>
              <a:ext uri="{FF2B5EF4-FFF2-40B4-BE49-F238E27FC236}">
                <a16:creationId xmlns:a16="http://schemas.microsoft.com/office/drawing/2014/main" id="{0BC08B01-9869-487F-AF60-1726C88F4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38021"/>
              </p:ext>
            </p:extLst>
          </p:nvPr>
        </p:nvGraphicFramePr>
        <p:xfrm>
          <a:off x="9222908" y="1817512"/>
          <a:ext cx="499267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7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1:Yes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2:No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48" name="Plus Sign 54">
            <a:extLst>
              <a:ext uri="{FF2B5EF4-FFF2-40B4-BE49-F238E27FC236}">
                <a16:creationId xmlns:a16="http://schemas.microsoft.com/office/drawing/2014/main" id="{D2B8965C-6D79-4E68-8ACD-6B4D4F652069}"/>
              </a:ext>
            </a:extLst>
          </p:cNvPr>
          <p:cNvSpPr/>
          <p:nvPr/>
        </p:nvSpPr>
        <p:spPr>
          <a:xfrm>
            <a:off x="8806794" y="1847992"/>
            <a:ext cx="348529" cy="3657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56">
            <a:extLst>
              <a:ext uri="{FF2B5EF4-FFF2-40B4-BE49-F238E27FC236}">
                <a16:creationId xmlns:a16="http://schemas.microsoft.com/office/drawing/2014/main" id="{4ED9AE94-0070-40BF-A425-9E3CDBA9EA52}"/>
              </a:ext>
            </a:extLst>
          </p:cNvPr>
          <p:cNvCxnSpPr>
            <a:cxnSpLocks/>
          </p:cNvCxnSpPr>
          <p:nvPr/>
        </p:nvCxnSpPr>
        <p:spPr>
          <a:xfrm flipV="1">
            <a:off x="3101025" y="1666875"/>
            <a:ext cx="1712294" cy="57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58">
            <a:extLst>
              <a:ext uri="{FF2B5EF4-FFF2-40B4-BE49-F238E27FC236}">
                <a16:creationId xmlns:a16="http://schemas.microsoft.com/office/drawing/2014/main" id="{142EE10B-0BB7-4152-88CE-46998DF25B79}"/>
              </a:ext>
            </a:extLst>
          </p:cNvPr>
          <p:cNvCxnSpPr>
            <a:cxnSpLocks/>
          </p:cNvCxnSpPr>
          <p:nvPr/>
        </p:nvCxnSpPr>
        <p:spPr>
          <a:xfrm flipV="1">
            <a:off x="4099560" y="2253154"/>
            <a:ext cx="2810891" cy="31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68">
            <a:extLst>
              <a:ext uri="{FF2B5EF4-FFF2-40B4-BE49-F238E27FC236}">
                <a16:creationId xmlns:a16="http://schemas.microsoft.com/office/drawing/2014/main" id="{6A09D80A-F066-4C20-A893-B68E11D7F12E}"/>
              </a:ext>
            </a:extLst>
          </p:cNvPr>
          <p:cNvCxnSpPr>
            <a:cxnSpLocks/>
          </p:cNvCxnSpPr>
          <p:nvPr/>
        </p:nvCxnSpPr>
        <p:spPr>
          <a:xfrm>
            <a:off x="3779520" y="2906066"/>
            <a:ext cx="1165459" cy="16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71">
            <a:extLst>
              <a:ext uri="{FF2B5EF4-FFF2-40B4-BE49-F238E27FC236}">
                <a16:creationId xmlns:a16="http://schemas.microsoft.com/office/drawing/2014/main" id="{90E5201B-2E03-4346-895B-4122E02BB71B}"/>
              </a:ext>
            </a:extLst>
          </p:cNvPr>
          <p:cNvCxnSpPr>
            <a:cxnSpLocks/>
          </p:cNvCxnSpPr>
          <p:nvPr/>
        </p:nvCxnSpPr>
        <p:spPr>
          <a:xfrm>
            <a:off x="3889733" y="3265337"/>
            <a:ext cx="1055246" cy="119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74">
            <a:extLst>
              <a:ext uri="{FF2B5EF4-FFF2-40B4-BE49-F238E27FC236}">
                <a16:creationId xmlns:a16="http://schemas.microsoft.com/office/drawing/2014/main" id="{5831670C-D282-44DB-8838-D6A29476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000"/>
              </p:ext>
            </p:extLst>
          </p:nvPr>
        </p:nvGraphicFramePr>
        <p:xfrm>
          <a:off x="318203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4" name="Arrow: Right 75">
            <a:extLst>
              <a:ext uri="{FF2B5EF4-FFF2-40B4-BE49-F238E27FC236}">
                <a16:creationId xmlns:a16="http://schemas.microsoft.com/office/drawing/2014/main" id="{B4A66E18-AFFD-4E29-A4FD-E79C8614891C}"/>
              </a:ext>
            </a:extLst>
          </p:cNvPr>
          <p:cNvSpPr/>
          <p:nvPr/>
        </p:nvSpPr>
        <p:spPr>
          <a:xfrm>
            <a:off x="4297650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76">
            <a:extLst>
              <a:ext uri="{FF2B5EF4-FFF2-40B4-BE49-F238E27FC236}">
                <a16:creationId xmlns:a16="http://schemas.microsoft.com/office/drawing/2014/main" id="{00227278-1420-4761-A67B-04029DDB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08860"/>
              </p:ext>
            </p:extLst>
          </p:nvPr>
        </p:nvGraphicFramePr>
        <p:xfrm>
          <a:off x="481331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6" name="Arrow: Right 77">
            <a:extLst>
              <a:ext uri="{FF2B5EF4-FFF2-40B4-BE49-F238E27FC236}">
                <a16:creationId xmlns:a16="http://schemas.microsoft.com/office/drawing/2014/main" id="{3414F251-68FF-4935-8FB4-CC59356B0C3E}"/>
              </a:ext>
            </a:extLst>
          </p:cNvPr>
          <p:cNvSpPr/>
          <p:nvPr/>
        </p:nvSpPr>
        <p:spPr>
          <a:xfrm>
            <a:off x="5929207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79">
            <a:extLst>
              <a:ext uri="{FF2B5EF4-FFF2-40B4-BE49-F238E27FC236}">
                <a16:creationId xmlns:a16="http://schemas.microsoft.com/office/drawing/2014/main" id="{55CFD453-C4ED-467F-9DA3-D974F34DC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08667"/>
              </p:ext>
            </p:extLst>
          </p:nvPr>
        </p:nvGraphicFramePr>
        <p:xfrm>
          <a:off x="644459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8" name="Arrow: Right 80">
            <a:extLst>
              <a:ext uri="{FF2B5EF4-FFF2-40B4-BE49-F238E27FC236}">
                <a16:creationId xmlns:a16="http://schemas.microsoft.com/office/drawing/2014/main" id="{60A6FE7B-5C77-4380-A2D2-A11D392617E8}"/>
              </a:ext>
            </a:extLst>
          </p:cNvPr>
          <p:cNvSpPr/>
          <p:nvPr/>
        </p:nvSpPr>
        <p:spPr>
          <a:xfrm>
            <a:off x="7559933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81">
            <a:extLst>
              <a:ext uri="{FF2B5EF4-FFF2-40B4-BE49-F238E27FC236}">
                <a16:creationId xmlns:a16="http://schemas.microsoft.com/office/drawing/2014/main" id="{C37E4C80-7F3F-46F4-ACB8-7D1DEE4A8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01050"/>
              </p:ext>
            </p:extLst>
          </p:nvPr>
        </p:nvGraphicFramePr>
        <p:xfrm>
          <a:off x="8075325" y="4730433"/>
          <a:ext cx="501702" cy="8534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60" name="Table 82">
            <a:extLst>
              <a:ext uri="{FF2B5EF4-FFF2-40B4-BE49-F238E27FC236}">
                <a16:creationId xmlns:a16="http://schemas.microsoft.com/office/drawing/2014/main" id="{2D0D08D1-AD3F-4138-97B8-ED92C23D0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26864"/>
              </p:ext>
            </p:extLst>
          </p:nvPr>
        </p:nvGraphicFramePr>
        <p:xfrm>
          <a:off x="8653621" y="4730433"/>
          <a:ext cx="501702" cy="6400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29" name="Title 3">
            <a:extLst>
              <a:ext uri="{FF2B5EF4-FFF2-40B4-BE49-F238E27FC236}">
                <a16:creationId xmlns:a16="http://schemas.microsoft.com/office/drawing/2014/main" id="{D8DA3FD4-5F9B-4874-B481-6C8C75E5F7FF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</a:t>
            </a:r>
            <a:r>
              <a:rPr lang="en-US" dirty="0"/>
              <a:t>olumnstore Compression</a:t>
            </a:r>
          </a:p>
        </p:txBody>
      </p:sp>
    </p:spTree>
    <p:extLst>
      <p:ext uri="{BB962C8B-B14F-4D97-AF65-F5344CB8AC3E}">
        <p14:creationId xmlns:p14="http://schemas.microsoft.com/office/powerpoint/2010/main" val="151295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DBD1F47-BFD7-4EFF-BFE2-CC3BC613D7B0}"/>
              </a:ext>
            </a:extLst>
          </p:cNvPr>
          <p:cNvSpPr txBox="1"/>
          <p:nvPr/>
        </p:nvSpPr>
        <p:spPr>
          <a:xfrm>
            <a:off x="967390" y="228597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B, C</a:t>
            </a:r>
          </a:p>
          <a:p>
            <a:r>
              <a:rPr lang="en-US" dirty="0"/>
              <a:t>FROM …</a:t>
            </a:r>
            <a:endParaRPr lang="ru-RU" dirty="0"/>
          </a:p>
        </p:txBody>
      </p:sp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id="{92244787-7E7C-4259-8E40-DEC9EB64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9542"/>
              </p:ext>
            </p:extLst>
          </p:nvPr>
        </p:nvGraphicFramePr>
        <p:xfrm>
          <a:off x="3340460" y="178980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05C2B775-8F37-4E99-8950-9385BB02E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5472"/>
              </p:ext>
            </p:extLst>
          </p:nvPr>
        </p:nvGraphicFramePr>
        <p:xfrm>
          <a:off x="3873860" y="164502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0" name="Table 28">
            <a:extLst>
              <a:ext uri="{FF2B5EF4-FFF2-40B4-BE49-F238E27FC236}">
                <a16:creationId xmlns:a16="http://schemas.microsoft.com/office/drawing/2014/main" id="{FD32A32F-F1DC-4FD8-9A6C-4916A61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48047"/>
              </p:ext>
            </p:extLst>
          </p:nvPr>
        </p:nvGraphicFramePr>
        <p:xfrm>
          <a:off x="4407260" y="164502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1" name="Table 29">
            <a:extLst>
              <a:ext uri="{FF2B5EF4-FFF2-40B4-BE49-F238E27FC236}">
                <a16:creationId xmlns:a16="http://schemas.microsoft.com/office/drawing/2014/main" id="{564F1737-C05A-4F1A-AC62-18F77E72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88797"/>
              </p:ext>
            </p:extLst>
          </p:nvPr>
        </p:nvGraphicFramePr>
        <p:xfrm>
          <a:off x="4940660" y="178980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2" name="Table 30">
            <a:extLst>
              <a:ext uri="{FF2B5EF4-FFF2-40B4-BE49-F238E27FC236}">
                <a16:creationId xmlns:a16="http://schemas.microsoft.com/office/drawing/2014/main" id="{DC41F368-FE17-430E-A264-98FEF20F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4891"/>
              </p:ext>
            </p:extLst>
          </p:nvPr>
        </p:nvGraphicFramePr>
        <p:xfrm>
          <a:off x="3340460" y="231558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3" name="Table 31">
            <a:extLst>
              <a:ext uri="{FF2B5EF4-FFF2-40B4-BE49-F238E27FC236}">
                <a16:creationId xmlns:a16="http://schemas.microsoft.com/office/drawing/2014/main" id="{FA6DD1BC-96BB-457A-894D-103992913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64268"/>
              </p:ext>
            </p:extLst>
          </p:nvPr>
        </p:nvGraphicFramePr>
        <p:xfrm>
          <a:off x="3873860" y="217080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4" name="Table 32">
            <a:extLst>
              <a:ext uri="{FF2B5EF4-FFF2-40B4-BE49-F238E27FC236}">
                <a16:creationId xmlns:a16="http://schemas.microsoft.com/office/drawing/2014/main" id="{4CFA0DA8-80C6-4124-8005-FCA7A677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03393"/>
              </p:ext>
            </p:extLst>
          </p:nvPr>
        </p:nvGraphicFramePr>
        <p:xfrm>
          <a:off x="4407260" y="217080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5" name="Table 33">
            <a:extLst>
              <a:ext uri="{FF2B5EF4-FFF2-40B4-BE49-F238E27FC236}">
                <a16:creationId xmlns:a16="http://schemas.microsoft.com/office/drawing/2014/main" id="{63A917F1-3111-4E3D-BC28-88606087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23768"/>
              </p:ext>
            </p:extLst>
          </p:nvPr>
        </p:nvGraphicFramePr>
        <p:xfrm>
          <a:off x="4940660" y="231558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82F3CF5F-752D-4EAD-A325-663DC45BB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52078"/>
              </p:ext>
            </p:extLst>
          </p:nvPr>
        </p:nvGraphicFramePr>
        <p:xfrm>
          <a:off x="3340460" y="284136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1" name="Table 35">
            <a:extLst>
              <a:ext uri="{FF2B5EF4-FFF2-40B4-BE49-F238E27FC236}">
                <a16:creationId xmlns:a16="http://schemas.microsoft.com/office/drawing/2014/main" id="{755F647C-B64F-4A32-99B8-5CFBF4A2A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47443"/>
              </p:ext>
            </p:extLst>
          </p:nvPr>
        </p:nvGraphicFramePr>
        <p:xfrm>
          <a:off x="3873860" y="269658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2" name="Table 36">
            <a:extLst>
              <a:ext uri="{FF2B5EF4-FFF2-40B4-BE49-F238E27FC236}">
                <a16:creationId xmlns:a16="http://schemas.microsoft.com/office/drawing/2014/main" id="{9A737D20-806A-4973-A77F-AE6626F2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08229"/>
              </p:ext>
            </p:extLst>
          </p:nvPr>
        </p:nvGraphicFramePr>
        <p:xfrm>
          <a:off x="4407260" y="269658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310A77B2-ECD3-4387-A609-4DED8F5B6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49351"/>
              </p:ext>
            </p:extLst>
          </p:nvPr>
        </p:nvGraphicFramePr>
        <p:xfrm>
          <a:off x="4940660" y="284136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4" name="Table 38">
            <a:extLst>
              <a:ext uri="{FF2B5EF4-FFF2-40B4-BE49-F238E27FC236}">
                <a16:creationId xmlns:a16="http://schemas.microsoft.com/office/drawing/2014/main" id="{A4475A77-8EF2-4B17-8CE1-D64DF9F51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65564"/>
              </p:ext>
            </p:extLst>
          </p:nvPr>
        </p:nvGraphicFramePr>
        <p:xfrm>
          <a:off x="3340460" y="336714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5" name="Table 39">
            <a:extLst>
              <a:ext uri="{FF2B5EF4-FFF2-40B4-BE49-F238E27FC236}">
                <a16:creationId xmlns:a16="http://schemas.microsoft.com/office/drawing/2014/main" id="{7E6BEC11-C586-46E6-B4BD-911D389F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04502"/>
              </p:ext>
            </p:extLst>
          </p:nvPr>
        </p:nvGraphicFramePr>
        <p:xfrm>
          <a:off x="3873860" y="322236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6" name="Table 40">
            <a:extLst>
              <a:ext uri="{FF2B5EF4-FFF2-40B4-BE49-F238E27FC236}">
                <a16:creationId xmlns:a16="http://schemas.microsoft.com/office/drawing/2014/main" id="{2199B7D3-3F9E-423E-B4E4-70B8C5D2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50645"/>
              </p:ext>
            </p:extLst>
          </p:nvPr>
        </p:nvGraphicFramePr>
        <p:xfrm>
          <a:off x="4407260" y="322236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7" name="Table 52">
            <a:extLst>
              <a:ext uri="{FF2B5EF4-FFF2-40B4-BE49-F238E27FC236}">
                <a16:creationId xmlns:a16="http://schemas.microsoft.com/office/drawing/2014/main" id="{8CCD8860-12CD-4B1E-9593-9C0952A3C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92100"/>
              </p:ext>
            </p:extLst>
          </p:nvPr>
        </p:nvGraphicFramePr>
        <p:xfrm>
          <a:off x="4940660" y="336714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66459865-409D-4164-9A4B-AAC70DA6AD0C}"/>
              </a:ext>
            </a:extLst>
          </p:cNvPr>
          <p:cNvSpPr txBox="1"/>
          <p:nvPr/>
        </p:nvSpPr>
        <p:spPr>
          <a:xfrm>
            <a:off x="3432629" y="156763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23ACA2-D87A-49B7-A640-DCB6A9949377}"/>
              </a:ext>
            </a:extLst>
          </p:cNvPr>
          <p:cNvSpPr txBox="1"/>
          <p:nvPr/>
        </p:nvSpPr>
        <p:spPr>
          <a:xfrm>
            <a:off x="3966028" y="142047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630620-B717-4BB9-9346-B543A3BEB703}"/>
              </a:ext>
            </a:extLst>
          </p:cNvPr>
          <p:cNvSpPr txBox="1"/>
          <p:nvPr/>
        </p:nvSpPr>
        <p:spPr>
          <a:xfrm>
            <a:off x="4499427" y="142047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F0C7CA-D4A6-4882-B0F0-5976EA6A5351}"/>
              </a:ext>
            </a:extLst>
          </p:cNvPr>
          <p:cNvSpPr txBox="1"/>
          <p:nvPr/>
        </p:nvSpPr>
        <p:spPr>
          <a:xfrm>
            <a:off x="5032826" y="156763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2977A-2556-4831-B9F8-2A362CC47D9F}"/>
              </a:ext>
            </a:extLst>
          </p:cNvPr>
          <p:cNvSpPr txBox="1"/>
          <p:nvPr/>
        </p:nvSpPr>
        <p:spPr>
          <a:xfrm>
            <a:off x="4042778" y="4036724"/>
            <a:ext cx="336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B, C</a:t>
            </a:r>
          </a:p>
          <a:p>
            <a:r>
              <a:rPr lang="en-US" dirty="0"/>
              <a:t>FROM …</a:t>
            </a:r>
          </a:p>
          <a:p>
            <a:r>
              <a:rPr lang="en-US" dirty="0"/>
              <a:t>WHERE B BETWEEN 10 AND 25</a:t>
            </a:r>
            <a:endParaRPr lang="ru-RU" dirty="0"/>
          </a:p>
        </p:txBody>
      </p:sp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5FC1A0F-19CE-4D12-981A-49256710E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6462"/>
              </p:ext>
            </p:extLst>
          </p:nvPr>
        </p:nvGraphicFramePr>
        <p:xfrm>
          <a:off x="7644573" y="350049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6" name="Table 27">
            <a:extLst>
              <a:ext uri="{FF2B5EF4-FFF2-40B4-BE49-F238E27FC236}">
                <a16:creationId xmlns:a16="http://schemas.microsoft.com/office/drawing/2014/main" id="{643C2555-E2BC-4891-9D23-E2B1E29F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02408"/>
              </p:ext>
            </p:extLst>
          </p:nvPr>
        </p:nvGraphicFramePr>
        <p:xfrm>
          <a:off x="8177973" y="335571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i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7" name="Table 28">
            <a:extLst>
              <a:ext uri="{FF2B5EF4-FFF2-40B4-BE49-F238E27FC236}">
                <a16:creationId xmlns:a16="http://schemas.microsoft.com/office/drawing/2014/main" id="{4C682023-2997-4127-A019-AB595FD65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4246"/>
              </p:ext>
            </p:extLst>
          </p:nvPr>
        </p:nvGraphicFramePr>
        <p:xfrm>
          <a:off x="8711373" y="335571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9A854A64-8723-4DB1-AF95-08BA0DAD4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88579"/>
              </p:ext>
            </p:extLst>
          </p:nvPr>
        </p:nvGraphicFramePr>
        <p:xfrm>
          <a:off x="9244773" y="350049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9" name="Table 30">
            <a:extLst>
              <a:ext uri="{FF2B5EF4-FFF2-40B4-BE49-F238E27FC236}">
                <a16:creationId xmlns:a16="http://schemas.microsoft.com/office/drawing/2014/main" id="{DB004ADF-D445-44F7-A1A0-CC7A85E6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76551"/>
              </p:ext>
            </p:extLst>
          </p:nvPr>
        </p:nvGraphicFramePr>
        <p:xfrm>
          <a:off x="7644573" y="402627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7722E950-AFA8-40F7-BFD0-8527063C5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94308"/>
              </p:ext>
            </p:extLst>
          </p:nvPr>
        </p:nvGraphicFramePr>
        <p:xfrm>
          <a:off x="8177973" y="388149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1" name="Table 32">
            <a:extLst>
              <a:ext uri="{FF2B5EF4-FFF2-40B4-BE49-F238E27FC236}">
                <a16:creationId xmlns:a16="http://schemas.microsoft.com/office/drawing/2014/main" id="{DFC6FE9A-7C68-4D87-9FBF-65768C9E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09769"/>
              </p:ext>
            </p:extLst>
          </p:nvPr>
        </p:nvGraphicFramePr>
        <p:xfrm>
          <a:off x="8711373" y="388149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2" name="Table 33">
            <a:extLst>
              <a:ext uri="{FF2B5EF4-FFF2-40B4-BE49-F238E27FC236}">
                <a16:creationId xmlns:a16="http://schemas.microsoft.com/office/drawing/2014/main" id="{73FEC9CD-51EE-4E7A-B36F-16215BFC7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93544"/>
              </p:ext>
            </p:extLst>
          </p:nvPr>
        </p:nvGraphicFramePr>
        <p:xfrm>
          <a:off x="9244773" y="402627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3" name="Table 34">
            <a:extLst>
              <a:ext uri="{FF2B5EF4-FFF2-40B4-BE49-F238E27FC236}">
                <a16:creationId xmlns:a16="http://schemas.microsoft.com/office/drawing/2014/main" id="{B60C1291-F786-456C-B19B-3C23791EB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56793"/>
              </p:ext>
            </p:extLst>
          </p:nvPr>
        </p:nvGraphicFramePr>
        <p:xfrm>
          <a:off x="7644573" y="4552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4" name="Table 35">
            <a:extLst>
              <a:ext uri="{FF2B5EF4-FFF2-40B4-BE49-F238E27FC236}">
                <a16:creationId xmlns:a16="http://schemas.microsoft.com/office/drawing/2014/main" id="{FCAE087D-5E2B-41A3-A0D5-8FE867C5B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98774"/>
              </p:ext>
            </p:extLst>
          </p:nvPr>
        </p:nvGraphicFramePr>
        <p:xfrm>
          <a:off x="8177973" y="440727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21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5" name="Table 36">
            <a:extLst>
              <a:ext uri="{FF2B5EF4-FFF2-40B4-BE49-F238E27FC236}">
                <a16:creationId xmlns:a16="http://schemas.microsoft.com/office/drawing/2014/main" id="{FCD3CDBC-89EF-4CB3-9B40-E72A2770D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23252"/>
              </p:ext>
            </p:extLst>
          </p:nvPr>
        </p:nvGraphicFramePr>
        <p:xfrm>
          <a:off x="8711373" y="440727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6" name="Table 37">
            <a:extLst>
              <a:ext uri="{FF2B5EF4-FFF2-40B4-BE49-F238E27FC236}">
                <a16:creationId xmlns:a16="http://schemas.microsoft.com/office/drawing/2014/main" id="{724B8037-BE76-4F06-8B1F-FB884F6E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09771"/>
              </p:ext>
            </p:extLst>
          </p:nvPr>
        </p:nvGraphicFramePr>
        <p:xfrm>
          <a:off x="9244773" y="4552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7" name="Table 38">
            <a:extLst>
              <a:ext uri="{FF2B5EF4-FFF2-40B4-BE49-F238E27FC236}">
                <a16:creationId xmlns:a16="http://schemas.microsoft.com/office/drawing/2014/main" id="{C554D73B-D769-488E-89EA-2F29CB97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69837"/>
              </p:ext>
            </p:extLst>
          </p:nvPr>
        </p:nvGraphicFramePr>
        <p:xfrm>
          <a:off x="7644573" y="507783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8" name="Table 39">
            <a:extLst>
              <a:ext uri="{FF2B5EF4-FFF2-40B4-BE49-F238E27FC236}">
                <a16:creationId xmlns:a16="http://schemas.microsoft.com/office/drawing/2014/main" id="{283932D2-A6AC-445C-8A04-F1DDF8607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7997"/>
              </p:ext>
            </p:extLst>
          </p:nvPr>
        </p:nvGraphicFramePr>
        <p:xfrm>
          <a:off x="8177973" y="4933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i="0" u="none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9" name="Table 40">
            <a:extLst>
              <a:ext uri="{FF2B5EF4-FFF2-40B4-BE49-F238E27FC236}">
                <a16:creationId xmlns:a16="http://schemas.microsoft.com/office/drawing/2014/main" id="{57773B39-23C6-4647-B4A1-A76691B4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10653"/>
              </p:ext>
            </p:extLst>
          </p:nvPr>
        </p:nvGraphicFramePr>
        <p:xfrm>
          <a:off x="8711373" y="4933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C6046BE0-1FD6-4919-971B-94EA18A8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69310"/>
              </p:ext>
            </p:extLst>
          </p:nvPr>
        </p:nvGraphicFramePr>
        <p:xfrm>
          <a:off x="9244773" y="507783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7DD123F-A570-4F42-A330-14780525BD7A}"/>
              </a:ext>
            </a:extLst>
          </p:cNvPr>
          <p:cNvSpPr txBox="1"/>
          <p:nvPr/>
        </p:nvSpPr>
        <p:spPr>
          <a:xfrm>
            <a:off x="7736742" y="3278325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1691F2-66D6-4259-A3EE-DF44C002ECF1}"/>
              </a:ext>
            </a:extLst>
          </p:cNvPr>
          <p:cNvSpPr txBox="1"/>
          <p:nvPr/>
        </p:nvSpPr>
        <p:spPr>
          <a:xfrm>
            <a:off x="8270141" y="3131164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418328-3E0A-4E29-87FD-4573DCB73853}"/>
              </a:ext>
            </a:extLst>
          </p:cNvPr>
          <p:cNvSpPr txBox="1"/>
          <p:nvPr/>
        </p:nvSpPr>
        <p:spPr>
          <a:xfrm>
            <a:off x="8803540" y="3131164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27357C-268B-4F5B-AE0C-08A1E53E7A43}"/>
              </a:ext>
            </a:extLst>
          </p:cNvPr>
          <p:cNvSpPr txBox="1"/>
          <p:nvPr/>
        </p:nvSpPr>
        <p:spPr>
          <a:xfrm>
            <a:off x="9336939" y="3278325"/>
            <a:ext cx="263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854CB533-DA3D-48E1-82BE-C43B4D1DD2E6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Segment Column / Row Group Elimination</a:t>
            </a:r>
          </a:p>
        </p:txBody>
      </p:sp>
    </p:spTree>
    <p:extLst>
      <p:ext uri="{BB962C8B-B14F-4D97-AF65-F5344CB8AC3E}">
        <p14:creationId xmlns:p14="http://schemas.microsoft.com/office/powerpoint/2010/main" val="187766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45975F1-440C-42C8-B7EC-7BCE9E6B5BF0}"/>
              </a:ext>
            </a:extLst>
          </p:cNvPr>
          <p:cNvSpPr/>
          <p:nvPr/>
        </p:nvSpPr>
        <p:spPr>
          <a:xfrm>
            <a:off x="600409" y="1163540"/>
            <a:ext cx="6780089" cy="293977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ln w="9525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7A6FB0-6FA3-4D72-80C9-CD0A4FF55AFC}"/>
              </a:ext>
            </a:extLst>
          </p:cNvPr>
          <p:cNvGrpSpPr/>
          <p:nvPr/>
        </p:nvGrpSpPr>
        <p:grpSpPr>
          <a:xfrm>
            <a:off x="7536853" y="2454920"/>
            <a:ext cx="2648317" cy="979719"/>
            <a:chOff x="6013083" y="3074123"/>
            <a:chExt cx="2648317" cy="97971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BA1188-FEF7-4C1A-B81A-0B5A8A4E26E9}"/>
                </a:ext>
              </a:extLst>
            </p:cNvPr>
            <p:cNvSpPr/>
            <p:nvPr/>
          </p:nvSpPr>
          <p:spPr>
            <a:xfrm>
              <a:off x="6013083" y="3074123"/>
              <a:ext cx="2648317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79860A-65A9-4DB9-9F6A-CAB816F56D3C}"/>
                </a:ext>
              </a:extLst>
            </p:cNvPr>
            <p:cNvSpPr/>
            <p:nvPr/>
          </p:nvSpPr>
          <p:spPr>
            <a:xfrm>
              <a:off x="6130221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CE5AB3-C33E-40B5-A17B-E4D89450DABF}"/>
                </a:ext>
              </a:extLst>
            </p:cNvPr>
            <p:cNvSpPr/>
            <p:nvPr/>
          </p:nvSpPr>
          <p:spPr>
            <a:xfrm>
              <a:off x="6546050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F73B3B-9B64-469E-A9FD-558A0641C13C}"/>
                </a:ext>
              </a:extLst>
            </p:cNvPr>
            <p:cNvSpPr/>
            <p:nvPr/>
          </p:nvSpPr>
          <p:spPr>
            <a:xfrm>
              <a:off x="6957535" y="323741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3688D4-1813-4A73-9973-04616A3DB45B}"/>
                </a:ext>
              </a:extLst>
            </p:cNvPr>
            <p:cNvSpPr/>
            <p:nvPr/>
          </p:nvSpPr>
          <p:spPr>
            <a:xfrm>
              <a:off x="7373364" y="3237413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82433B-5704-41AD-BFE4-CD1BAF3445EA}"/>
                </a:ext>
              </a:extLst>
            </p:cNvPr>
            <p:cNvSpPr/>
            <p:nvPr/>
          </p:nvSpPr>
          <p:spPr>
            <a:xfrm>
              <a:off x="7789197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75F516-52F9-426D-AE7C-801BAD37A4E9}"/>
                </a:ext>
              </a:extLst>
            </p:cNvPr>
            <p:cNvSpPr/>
            <p:nvPr/>
          </p:nvSpPr>
          <p:spPr>
            <a:xfrm>
              <a:off x="8200678" y="323741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595F33-63E6-4E6C-B900-CFC8EA38A146}"/>
              </a:ext>
            </a:extLst>
          </p:cNvPr>
          <p:cNvSpPr txBox="1"/>
          <p:nvPr/>
        </p:nvSpPr>
        <p:spPr>
          <a:xfrm>
            <a:off x="7495196" y="3534080"/>
            <a:ext cx="2311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Кластерный колоночный индекс</a:t>
            </a:r>
          </a:p>
          <a:p>
            <a:r>
              <a:rPr lang="ru-RU" sz="1000" dirty="0"/>
              <a:t>Не совместим с другими индексами</a:t>
            </a:r>
          </a:p>
          <a:p>
            <a:r>
              <a:rPr lang="ru-RU" sz="1000" dirty="0"/>
              <a:t>Данные изменяемые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95DC2-ACCA-4567-A9E2-F72CB611245D}"/>
              </a:ext>
            </a:extLst>
          </p:cNvPr>
          <p:cNvSpPr txBox="1"/>
          <p:nvPr/>
        </p:nvSpPr>
        <p:spPr>
          <a:xfrm>
            <a:off x="9841511" y="1101474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E5BD8A-C3AE-443F-8DDE-B84342829C0A}"/>
              </a:ext>
            </a:extLst>
          </p:cNvPr>
          <p:cNvSpPr txBox="1"/>
          <p:nvPr/>
        </p:nvSpPr>
        <p:spPr>
          <a:xfrm>
            <a:off x="4263951" y="3480839"/>
            <a:ext cx="2311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Некластерный колоночный индекс</a:t>
            </a:r>
          </a:p>
          <a:p>
            <a:r>
              <a:rPr lang="ru-RU" sz="1000" dirty="0"/>
              <a:t>Совместим с другими индексами</a:t>
            </a:r>
          </a:p>
          <a:p>
            <a:r>
              <a:rPr lang="ru-RU" sz="1000" dirty="0"/>
              <a:t>Данные нельзя изменить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7803E3-502E-4B05-AF37-DDA19419A552}"/>
              </a:ext>
            </a:extLst>
          </p:cNvPr>
          <p:cNvSpPr txBox="1"/>
          <p:nvPr/>
        </p:nvSpPr>
        <p:spPr>
          <a:xfrm>
            <a:off x="6928541" y="1179105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</a:t>
            </a:r>
            <a:r>
              <a:rPr lang="ru-RU" sz="1000" dirty="0"/>
              <a:t>2</a:t>
            </a:r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6221A8-91A0-4548-AE78-0704FC1ADE8A}"/>
              </a:ext>
            </a:extLst>
          </p:cNvPr>
          <p:cNvGrpSpPr/>
          <p:nvPr/>
        </p:nvGrpSpPr>
        <p:grpSpPr>
          <a:xfrm>
            <a:off x="4331720" y="2463629"/>
            <a:ext cx="2860766" cy="979719"/>
            <a:chOff x="2814478" y="3074123"/>
            <a:chExt cx="2860766" cy="979719"/>
          </a:xfrm>
          <a:solidFill>
            <a:schemeClr val="bg1">
              <a:lumMod val="6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57F86-A22B-4712-ADF0-52565984BA0A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EA5E40-AD41-4049-AB90-82A11013D0EA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F26FF5-E5AF-49CB-94D0-13BD6E786854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2CD72-5C34-434A-BA4E-0278E8934A80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63DA09E-BA01-4740-B1B8-A140F06B8D37}"/>
              </a:ext>
            </a:extLst>
          </p:cNvPr>
          <p:cNvSpPr/>
          <p:nvPr/>
        </p:nvSpPr>
        <p:spPr>
          <a:xfrm>
            <a:off x="4331719" y="1706154"/>
            <a:ext cx="2860765" cy="67085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AA37E-551F-47CC-A7F4-417E9571E2C2}"/>
              </a:ext>
            </a:extLst>
          </p:cNvPr>
          <p:cNvGrpSpPr/>
          <p:nvPr/>
        </p:nvGrpSpPr>
        <p:grpSpPr>
          <a:xfrm>
            <a:off x="6092339" y="1657421"/>
            <a:ext cx="1100145" cy="719586"/>
            <a:chOff x="5480515" y="5002235"/>
            <a:chExt cx="1405170" cy="979719"/>
          </a:xfrm>
          <a:solidFill>
            <a:schemeClr val="bg1">
              <a:lumMod val="6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5E07C3-90A7-4F7D-AAF2-B6F24F253E98}"/>
                </a:ext>
              </a:extLst>
            </p:cNvPr>
            <p:cNvSpPr/>
            <p:nvPr/>
          </p:nvSpPr>
          <p:spPr>
            <a:xfrm>
              <a:off x="5480515" y="5002235"/>
              <a:ext cx="1405170" cy="9797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87E70-0CBC-45EC-82EB-EDC534EED16B}"/>
                </a:ext>
              </a:extLst>
            </p:cNvPr>
            <p:cNvSpPr/>
            <p:nvPr/>
          </p:nvSpPr>
          <p:spPr>
            <a:xfrm>
              <a:off x="5597652" y="5169686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EB4EED-4B22-43FD-A929-1DFB1D1D4517}"/>
                </a:ext>
              </a:extLst>
            </p:cNvPr>
            <p:cNvSpPr/>
            <p:nvPr/>
          </p:nvSpPr>
          <p:spPr>
            <a:xfrm>
              <a:off x="6013481" y="5169686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1AFF81-2C46-4429-8139-CD729C6B7994}"/>
                </a:ext>
              </a:extLst>
            </p:cNvPr>
            <p:cNvSpPr/>
            <p:nvPr/>
          </p:nvSpPr>
          <p:spPr>
            <a:xfrm>
              <a:off x="6424966" y="5165528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5" name="Title 3">
            <a:extLst>
              <a:ext uri="{FF2B5EF4-FFF2-40B4-BE49-F238E27FC236}">
                <a16:creationId xmlns:a16="http://schemas.microsoft.com/office/drawing/2014/main" id="{79C21C47-C89F-4F73-92AB-BFD34ABA0EE1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Columnstore evolution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8C5706-9E7E-43CF-85DF-82B2C28FB001}"/>
              </a:ext>
            </a:extLst>
          </p:cNvPr>
          <p:cNvSpPr/>
          <p:nvPr/>
        </p:nvSpPr>
        <p:spPr>
          <a:xfrm>
            <a:off x="529751" y="1095105"/>
            <a:ext cx="9780110" cy="3069086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B38C8B-C52A-4B78-9DA6-7F49A1B24E2E}"/>
              </a:ext>
            </a:extLst>
          </p:cNvPr>
          <p:cNvSpPr/>
          <p:nvPr/>
        </p:nvSpPr>
        <p:spPr>
          <a:xfrm>
            <a:off x="677997" y="1372875"/>
            <a:ext cx="3197582" cy="245344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EAE04-D70B-4103-93CB-224E2EB38832}"/>
              </a:ext>
            </a:extLst>
          </p:cNvPr>
          <p:cNvSpPr txBox="1"/>
          <p:nvPr/>
        </p:nvSpPr>
        <p:spPr>
          <a:xfrm>
            <a:off x="3202118" y="1386814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&lt;= 2008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617912-6563-4777-A2C7-BF5F559AE18E}"/>
              </a:ext>
            </a:extLst>
          </p:cNvPr>
          <p:cNvGrpSpPr/>
          <p:nvPr/>
        </p:nvGrpSpPr>
        <p:grpSpPr>
          <a:xfrm>
            <a:off x="845835" y="2487571"/>
            <a:ext cx="2860766" cy="979719"/>
            <a:chOff x="2814478" y="3074123"/>
            <a:chExt cx="2860766" cy="97971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6AED59D-83CF-4CE7-A3AF-8AE8E8D83FD0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3BA961-0EDD-43A1-8363-6D372FCA66A9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EA87D-1816-40A8-8F77-0B554A5DD653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92EC14-5AAD-4EA0-B023-EBC92584AF37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E748088-A5D8-419D-AA8D-194D289CA4FE}"/>
              </a:ext>
            </a:extLst>
          </p:cNvPr>
          <p:cNvSpPr/>
          <p:nvPr/>
        </p:nvSpPr>
        <p:spPr>
          <a:xfrm>
            <a:off x="845834" y="1730096"/>
            <a:ext cx="2860765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AB82FD-358D-4BF0-8281-359882D093D1}"/>
              </a:ext>
            </a:extLst>
          </p:cNvPr>
          <p:cNvSpPr txBox="1"/>
          <p:nvPr/>
        </p:nvSpPr>
        <p:spPr>
          <a:xfrm>
            <a:off x="799291" y="3514330"/>
            <a:ext cx="2683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Колоночных индексов нет – жизнь печаль</a:t>
            </a:r>
            <a:endParaRPr lang="en-US" sz="1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08C93C-3C34-407E-9974-714C03367324}"/>
              </a:ext>
            </a:extLst>
          </p:cNvPr>
          <p:cNvGrpSpPr/>
          <p:nvPr/>
        </p:nvGrpSpPr>
        <p:grpSpPr>
          <a:xfrm>
            <a:off x="7476547" y="5172079"/>
            <a:ext cx="2648317" cy="979719"/>
            <a:chOff x="6013083" y="3074123"/>
            <a:chExt cx="2648317" cy="97971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C219EB-873A-4964-B386-B8A472FB0745}"/>
                </a:ext>
              </a:extLst>
            </p:cNvPr>
            <p:cNvSpPr/>
            <p:nvPr/>
          </p:nvSpPr>
          <p:spPr>
            <a:xfrm>
              <a:off x="6013083" y="3074123"/>
              <a:ext cx="2648317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B51AA6-D375-4DAE-A6C3-BBB61C1141CF}"/>
                </a:ext>
              </a:extLst>
            </p:cNvPr>
            <p:cNvSpPr/>
            <p:nvPr/>
          </p:nvSpPr>
          <p:spPr>
            <a:xfrm>
              <a:off x="6130221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BE2FC5-58C8-4434-97F7-87DE813F3445}"/>
                </a:ext>
              </a:extLst>
            </p:cNvPr>
            <p:cNvSpPr/>
            <p:nvPr/>
          </p:nvSpPr>
          <p:spPr>
            <a:xfrm>
              <a:off x="6546050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94F3F7-E093-4EDD-9844-BE048A3C4C2E}"/>
                </a:ext>
              </a:extLst>
            </p:cNvPr>
            <p:cNvSpPr/>
            <p:nvPr/>
          </p:nvSpPr>
          <p:spPr>
            <a:xfrm>
              <a:off x="6957535" y="323741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9007F0-058E-4C7B-9755-2B17F538B184}"/>
                </a:ext>
              </a:extLst>
            </p:cNvPr>
            <p:cNvSpPr/>
            <p:nvPr/>
          </p:nvSpPr>
          <p:spPr>
            <a:xfrm>
              <a:off x="7373364" y="3237413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AF36D0-2E11-4D57-A7B6-8ADF682BEC69}"/>
                </a:ext>
              </a:extLst>
            </p:cNvPr>
            <p:cNvSpPr/>
            <p:nvPr/>
          </p:nvSpPr>
          <p:spPr>
            <a:xfrm>
              <a:off x="7789197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306FAAD-3FA1-4E7A-8A4C-E891E8AEDDC1}"/>
                </a:ext>
              </a:extLst>
            </p:cNvPr>
            <p:cNvSpPr/>
            <p:nvPr/>
          </p:nvSpPr>
          <p:spPr>
            <a:xfrm>
              <a:off x="8200678" y="323741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C8B07E0-6B73-4692-8138-71317B63A45B}"/>
              </a:ext>
            </a:extLst>
          </p:cNvPr>
          <p:cNvSpPr/>
          <p:nvPr/>
        </p:nvSpPr>
        <p:spPr>
          <a:xfrm>
            <a:off x="7462033" y="4417500"/>
            <a:ext cx="2655571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D464961-3F18-4435-AAC7-56EAA7F48004}"/>
              </a:ext>
            </a:extLst>
          </p:cNvPr>
          <p:cNvGrpSpPr/>
          <p:nvPr/>
        </p:nvGrpSpPr>
        <p:grpSpPr>
          <a:xfrm>
            <a:off x="4419313" y="5176415"/>
            <a:ext cx="2860766" cy="979719"/>
            <a:chOff x="2814478" y="3074123"/>
            <a:chExt cx="2860766" cy="97971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7579CC2-6592-4984-8915-99DE1D7E2405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3BD2-7315-4001-A98E-3947224F747C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ED03EF1-D38F-47EB-92BA-D388C5731A52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777CDC-1F15-4724-82AA-1BEB94617147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4BC19C7-5B87-4118-8AC7-41BB133D974B}"/>
              </a:ext>
            </a:extLst>
          </p:cNvPr>
          <p:cNvSpPr/>
          <p:nvPr/>
        </p:nvSpPr>
        <p:spPr>
          <a:xfrm>
            <a:off x="4419312" y="4418940"/>
            <a:ext cx="2860765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26A972-1E3C-4F9C-AE75-F6663A66E253}"/>
              </a:ext>
            </a:extLst>
          </p:cNvPr>
          <p:cNvGrpSpPr/>
          <p:nvPr/>
        </p:nvGrpSpPr>
        <p:grpSpPr>
          <a:xfrm>
            <a:off x="6179932" y="4370207"/>
            <a:ext cx="1100145" cy="719586"/>
            <a:chOff x="5480515" y="5002235"/>
            <a:chExt cx="1405170" cy="97971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AC3E9E6-B740-48C0-81D8-A084FAD0B014}"/>
                </a:ext>
              </a:extLst>
            </p:cNvPr>
            <p:cNvSpPr/>
            <p:nvPr/>
          </p:nvSpPr>
          <p:spPr>
            <a:xfrm>
              <a:off x="5480515" y="5002235"/>
              <a:ext cx="1405170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682C12-F02D-485A-A741-27854E59A594}"/>
                </a:ext>
              </a:extLst>
            </p:cNvPr>
            <p:cNvSpPr/>
            <p:nvPr/>
          </p:nvSpPr>
          <p:spPr>
            <a:xfrm>
              <a:off x="5597652" y="516968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01527C-AB53-4104-83F5-D91F381F4F94}"/>
                </a:ext>
              </a:extLst>
            </p:cNvPr>
            <p:cNvSpPr/>
            <p:nvPr/>
          </p:nvSpPr>
          <p:spPr>
            <a:xfrm>
              <a:off x="6013481" y="516968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F964F4-9A9A-4A24-9DB1-472308309FA8}"/>
                </a:ext>
              </a:extLst>
            </p:cNvPr>
            <p:cNvSpPr/>
            <p:nvPr/>
          </p:nvSpPr>
          <p:spPr>
            <a:xfrm>
              <a:off x="6424966" y="516552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83FB6E4-F7ED-4A1D-BC19-A39DDDE72DFD}"/>
              </a:ext>
            </a:extLst>
          </p:cNvPr>
          <p:cNvSpPr/>
          <p:nvPr/>
        </p:nvSpPr>
        <p:spPr>
          <a:xfrm>
            <a:off x="529751" y="4221563"/>
            <a:ext cx="9772142" cy="2046069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FF36D66-885D-479C-9DA9-50E3A240C3B1}"/>
              </a:ext>
            </a:extLst>
          </p:cNvPr>
          <p:cNvSpPr txBox="1"/>
          <p:nvPr/>
        </p:nvSpPr>
        <p:spPr>
          <a:xfrm>
            <a:off x="9791356" y="4221563"/>
            <a:ext cx="545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  <a:r>
              <a:rPr lang="ru-RU" sz="1000" dirty="0"/>
              <a:t>16+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958210-5D36-4CB4-BF7B-81187166CA75}"/>
              </a:ext>
            </a:extLst>
          </p:cNvPr>
          <p:cNvSpPr txBox="1"/>
          <p:nvPr/>
        </p:nvSpPr>
        <p:spPr>
          <a:xfrm>
            <a:off x="543718" y="4196683"/>
            <a:ext cx="40473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2016:</a:t>
            </a:r>
          </a:p>
          <a:p>
            <a:r>
              <a:rPr lang="ru-RU" sz="1000" dirty="0"/>
              <a:t>Обновляемый некластерный колоночный индекс</a:t>
            </a:r>
          </a:p>
          <a:p>
            <a:r>
              <a:rPr lang="ru-RU" sz="1000" dirty="0"/>
              <a:t>Кластерный колоночный индекс совместим с другими индексами</a:t>
            </a:r>
          </a:p>
          <a:p>
            <a:r>
              <a:rPr lang="ru-RU" sz="1000" dirty="0"/>
              <a:t>Фильтрованные некластерные колоночные индексы</a:t>
            </a:r>
            <a:endParaRPr lang="en-US" sz="1000" dirty="0"/>
          </a:p>
          <a:p>
            <a:r>
              <a:rPr lang="ru-RU" sz="1000" dirty="0"/>
              <a:t>Поддержка внешних ключей</a:t>
            </a:r>
          </a:p>
          <a:p>
            <a:endParaRPr lang="ru-RU" sz="1000" dirty="0"/>
          </a:p>
          <a:p>
            <a:r>
              <a:rPr lang="ru-RU" sz="1000" dirty="0"/>
              <a:t>2017:</a:t>
            </a:r>
          </a:p>
          <a:p>
            <a:r>
              <a:rPr lang="ru-RU" sz="1000" dirty="0"/>
              <a:t>Можно хранить </a:t>
            </a:r>
            <a:r>
              <a:rPr lang="en-US" sz="1000" dirty="0"/>
              <a:t>LOB </a:t>
            </a:r>
            <a:r>
              <a:rPr lang="ru-RU" sz="1000" dirty="0"/>
              <a:t>поля и создавать вычисляемые столбцы</a:t>
            </a:r>
          </a:p>
          <a:p>
            <a:r>
              <a:rPr lang="ru-RU" sz="1000" dirty="0"/>
              <a:t>Оптимизация с лог файлом</a:t>
            </a:r>
            <a:r>
              <a:rPr lang="en-US" sz="1000" dirty="0"/>
              <a:t> </a:t>
            </a:r>
            <a:r>
              <a:rPr lang="ru-RU" sz="1000" dirty="0"/>
              <a:t>при обновлении строк</a:t>
            </a:r>
          </a:p>
          <a:p>
            <a:r>
              <a:rPr lang="ru-RU" sz="1000" dirty="0"/>
              <a:t>Оптимизация потребления памяти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2019:</a:t>
            </a:r>
          </a:p>
          <a:p>
            <a:r>
              <a:rPr lang="ru-RU" sz="1000" dirty="0"/>
              <a:t>Пишут, что много мелких улучшений… время покажет каких!</a:t>
            </a:r>
          </a:p>
        </p:txBody>
      </p:sp>
    </p:spTree>
    <p:extLst>
      <p:ext uri="{BB962C8B-B14F-4D97-AF65-F5344CB8AC3E}">
        <p14:creationId xmlns:p14="http://schemas.microsoft.com/office/powerpoint/2010/main" val="74232959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542</Words>
  <Application>Microsoft Office PowerPoint</Application>
  <PresentationFormat>Custom</PresentationFormat>
  <Paragraphs>302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SQLSatOslo 2016</vt:lpstr>
      <vt:lpstr>Image</vt:lpstr>
      <vt:lpstr>SQL Server Columnstore Indexes</vt:lpstr>
      <vt:lpstr>Speaker</vt:lpstr>
      <vt:lpstr>Organizers</vt:lpstr>
      <vt:lpstr>Sponsors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Sergii Syrovatchenko</cp:lastModifiedBy>
  <cp:revision>136</cp:revision>
  <dcterms:created xsi:type="dcterms:W3CDTF">2011-08-19T20:30:49Z</dcterms:created>
  <dcterms:modified xsi:type="dcterms:W3CDTF">2019-09-26T07:45:34Z</dcterms:modified>
</cp:coreProperties>
</file>