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B08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93" autoAdjust="0"/>
    <p:restoredTop sz="94668" autoAdjust="0"/>
  </p:normalViewPr>
  <p:slideViewPr>
    <p:cSldViewPr snapToGrid="0" snapToObjects="1">
      <p:cViewPr>
        <p:scale>
          <a:sx n="100" d="100"/>
          <a:sy n="100" d="100"/>
        </p:scale>
        <p:origin x="-2154" y="-6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C62FB-2900-4449-862C-71DB917D4E84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1F60B-6B95-45FA-9C2B-00D496F00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0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10/21/2018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2791"/>
            <a:ext cx="9037267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Inside SQL Server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198120" y="2544686"/>
            <a:ext cx="1623824" cy="288032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</a:rPr>
              <a:t>Buffer Manager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47287" y="1655248"/>
            <a:ext cx="9740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INSERT UPDATE</a:t>
            </a:r>
          </a:p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DELETE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5434780" y="2673232"/>
            <a:ext cx="313562" cy="288032"/>
          </a:xfrm>
          <a:prstGeom prst="rect">
            <a:avLst/>
          </a:prstGeom>
          <a:noFill/>
          <a:ln w="127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5245688" y="2332064"/>
            <a:ext cx="2491725" cy="720080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ysDot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</a:rPr>
              <a:t>Buffer Pool</a:t>
            </a:r>
            <a:endParaRPr kumimoji="0" lang="ru-RU" sz="1400" b="1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371280" y="2620839"/>
            <a:ext cx="31356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  <a:t>8K</a:t>
            </a:r>
            <a:endParaRPr kumimoji="0" lang="ru-RU" sz="9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5898203" y="2673232"/>
            <a:ext cx="313562" cy="288032"/>
          </a:xfrm>
          <a:prstGeom prst="rect">
            <a:avLst/>
          </a:prstGeom>
          <a:noFill/>
          <a:ln w="12700" cap="flat" cmpd="sng" algn="ctr">
            <a:solidFill>
              <a:srgbClr val="00B0F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834703" y="2620839"/>
            <a:ext cx="31356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B0F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6358196" y="2673232"/>
            <a:ext cx="313562" cy="288032"/>
          </a:xfrm>
          <a:prstGeom prst="rect">
            <a:avLst/>
          </a:prstGeom>
          <a:noFill/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6294696" y="2620839"/>
            <a:ext cx="31356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6825021" y="2673232"/>
            <a:ext cx="313562" cy="288032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761521" y="2620839"/>
            <a:ext cx="31356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7291646" y="2673232"/>
            <a:ext cx="313562" cy="288032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7228146" y="2620839"/>
            <a:ext cx="31356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" name="Стрелка вверх 2"/>
          <p:cNvSpPr/>
          <p:nvPr/>
        </p:nvSpPr>
        <p:spPr>
          <a:xfrm>
            <a:off x="6290941" y="3115493"/>
            <a:ext cx="234347" cy="330200"/>
          </a:xfrm>
          <a:prstGeom prst="upArrow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4</a:t>
            </a:r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2989" y="3086315"/>
            <a:ext cx="97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900" dirty="0">
                <a:solidFill>
                  <a:srgbClr val="00B050"/>
                </a:solidFill>
                <a:latin typeface="Calibri"/>
              </a:rPr>
              <a:t>Lazy </a:t>
            </a:r>
            <a:r>
              <a:rPr lang="en-US" sz="900" dirty="0" smtClean="0">
                <a:solidFill>
                  <a:srgbClr val="00B050"/>
                </a:solidFill>
                <a:latin typeface="Calibri"/>
              </a:rPr>
              <a:t>writer</a:t>
            </a:r>
          </a:p>
          <a:p>
            <a:pPr defTabSz="914400"/>
            <a:r>
              <a:rPr lang="en-US" sz="900" dirty="0">
                <a:solidFill>
                  <a:srgbClr val="00B050"/>
                </a:solidFill>
                <a:latin typeface="Calibri"/>
              </a:rPr>
              <a:t>Checkpoint</a:t>
            </a:r>
            <a:endParaRPr lang="ru-RU" sz="900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74488" y="3165064"/>
            <a:ext cx="3798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900" dirty="0" smtClean="0">
                <a:latin typeface="Calibri"/>
              </a:rPr>
              <a:t>64K</a:t>
            </a:r>
            <a:endParaRPr lang="ru-RU" sz="900" dirty="0">
              <a:latin typeface="Calibri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1436339" y="2543326"/>
            <a:ext cx="1390769" cy="288032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</a:rPr>
              <a:t>Access Methods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7" name="Стрелка вправо 46"/>
          <p:cNvSpPr/>
          <p:nvPr/>
        </p:nvSpPr>
        <p:spPr>
          <a:xfrm>
            <a:off x="2879501" y="2579388"/>
            <a:ext cx="279052" cy="223391"/>
          </a:xfrm>
          <a:prstGeom prst="rightArrow">
            <a:avLst/>
          </a:prstGeom>
          <a:noFill/>
          <a:ln w="127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2</a:t>
            </a:r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55" name="Стрелка вправо 54"/>
          <p:cNvSpPr/>
          <p:nvPr/>
        </p:nvSpPr>
        <p:spPr>
          <a:xfrm>
            <a:off x="4898785" y="2580409"/>
            <a:ext cx="279052" cy="223391"/>
          </a:xfrm>
          <a:prstGeom prst="rightArrow">
            <a:avLst/>
          </a:prstGeom>
          <a:noFill/>
          <a:ln w="127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3</a:t>
            </a:r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56" name="Стрелка вправо 55"/>
          <p:cNvSpPr/>
          <p:nvPr/>
        </p:nvSpPr>
        <p:spPr>
          <a:xfrm rot="5400000">
            <a:off x="1992196" y="2246100"/>
            <a:ext cx="279052" cy="223391"/>
          </a:xfrm>
          <a:prstGeom prst="rightArrow">
            <a:avLst/>
          </a:prstGeom>
          <a:noFill/>
          <a:ln w="127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1</a:t>
            </a:r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1436339" y="3224396"/>
            <a:ext cx="1390769" cy="288032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</a:rPr>
              <a:t>Log Manager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1436337" y="3912930"/>
            <a:ext cx="1390769" cy="288032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</a:rPr>
              <a:t>Log Buffer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2" name="Выгнутая вверх стрелка 51"/>
          <p:cNvSpPr/>
          <p:nvPr/>
        </p:nvSpPr>
        <p:spPr>
          <a:xfrm flipH="1">
            <a:off x="2488802" y="2154422"/>
            <a:ext cx="1060450" cy="342900"/>
          </a:xfrm>
          <a:prstGeom prst="curvedDownArrow">
            <a:avLst/>
          </a:prstGeom>
          <a:noFill/>
          <a:ln w="127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917063" y="2169390"/>
            <a:ext cx="3798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600" dirty="0" smtClean="0">
                <a:latin typeface="+mj-lt"/>
              </a:rPr>
              <a:t>4</a:t>
            </a:r>
            <a:endParaRPr lang="ru-RU" sz="600" dirty="0">
              <a:latin typeface="+mj-lt"/>
            </a:endParaRPr>
          </a:p>
        </p:txBody>
      </p:sp>
      <p:sp>
        <p:nvSpPr>
          <p:cNvPr id="62" name="Стрелка вверх 61"/>
          <p:cNvSpPr/>
          <p:nvPr/>
        </p:nvSpPr>
        <p:spPr>
          <a:xfrm flipV="1">
            <a:off x="6761622" y="3134543"/>
            <a:ext cx="234347" cy="330200"/>
          </a:xfrm>
          <a:prstGeom prst="upArrow">
            <a:avLst/>
          </a:prstGeom>
          <a:noFill/>
          <a:ln w="127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63" name="Стрелка вправо 62"/>
          <p:cNvSpPr/>
          <p:nvPr/>
        </p:nvSpPr>
        <p:spPr>
          <a:xfrm rot="5400000">
            <a:off x="1817280" y="2917609"/>
            <a:ext cx="279052" cy="223391"/>
          </a:xfrm>
          <a:prstGeom prst="rightArrow">
            <a:avLst/>
          </a:prstGeom>
          <a:noFill/>
          <a:ln w="127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5</a:t>
            </a:r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64" name="Стрелка вправо 63"/>
          <p:cNvSpPr/>
          <p:nvPr/>
        </p:nvSpPr>
        <p:spPr>
          <a:xfrm rot="5400000">
            <a:off x="1992196" y="3600036"/>
            <a:ext cx="279052" cy="223391"/>
          </a:xfrm>
          <a:prstGeom prst="rightArrow">
            <a:avLst/>
          </a:prstGeom>
          <a:noFill/>
          <a:ln w="127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6</a:t>
            </a:r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65" name="Стрелка вправо 64"/>
          <p:cNvSpPr/>
          <p:nvPr/>
        </p:nvSpPr>
        <p:spPr>
          <a:xfrm>
            <a:off x="2892375" y="3938900"/>
            <a:ext cx="279052" cy="223391"/>
          </a:xfrm>
          <a:prstGeom prst="rightArrow">
            <a:avLst/>
          </a:prstGeom>
          <a:noFill/>
          <a:ln w="127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7</a:t>
            </a:r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66" name="Стрелка вправо 65"/>
          <p:cNvSpPr/>
          <p:nvPr/>
        </p:nvSpPr>
        <p:spPr>
          <a:xfrm rot="16200000" flipV="1">
            <a:off x="2144595" y="2901734"/>
            <a:ext cx="279052" cy="223391"/>
          </a:xfrm>
          <a:prstGeom prst="rightArrow">
            <a:avLst/>
          </a:pr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9</a:t>
            </a:r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67" name="Выгнутая вверх стрелка 66"/>
          <p:cNvSpPr/>
          <p:nvPr/>
        </p:nvSpPr>
        <p:spPr>
          <a:xfrm flipV="1">
            <a:off x="2501676" y="2889776"/>
            <a:ext cx="1060450" cy="263179"/>
          </a:xfrm>
          <a:prstGeom prst="curvedDownArrow">
            <a:avLst/>
          </a:pr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92375" y="2981896"/>
            <a:ext cx="3798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600" dirty="0" smtClean="0">
                <a:latin typeface="+mj-lt"/>
              </a:rPr>
              <a:t>10</a:t>
            </a:r>
            <a:endParaRPr lang="ru-RU" sz="600" dirty="0"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41954" y="4169212"/>
            <a:ext cx="3798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900" dirty="0" smtClean="0">
                <a:latin typeface="Calibri"/>
              </a:rPr>
              <a:t>60K</a:t>
            </a:r>
            <a:endParaRPr lang="ru-RU" sz="900" dirty="0">
              <a:latin typeface="Calibri"/>
            </a:endParaRPr>
          </a:p>
        </p:txBody>
      </p:sp>
      <p:cxnSp>
        <p:nvCxnSpPr>
          <p:cNvPr id="73" name="Прямая со стрелкой 72"/>
          <p:cNvCxnSpPr/>
          <p:nvPr/>
        </p:nvCxnSpPr>
        <p:spPr>
          <a:xfrm flipV="1">
            <a:off x="2618758" y="4137651"/>
            <a:ext cx="334893" cy="346253"/>
          </a:xfrm>
          <a:prstGeom prst="straightConnector1">
            <a:avLst/>
          </a:prstGeom>
          <a:ln w="6350">
            <a:solidFill>
              <a:srgbClr val="00B05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Прямоугольник 74"/>
          <p:cNvSpPr/>
          <p:nvPr/>
        </p:nvSpPr>
        <p:spPr>
          <a:xfrm>
            <a:off x="2828899" y="3722886"/>
            <a:ext cx="3690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latin typeface="Calibri" panose="020F0502020204030204" pitchFamily="34" charset="0"/>
              </a:rPr>
              <a:t>sync</a:t>
            </a:r>
            <a:endParaRPr lang="ru-RU" sz="800" dirty="0">
              <a:latin typeface="Calibri" panose="020F050202020403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044952" y="4486492"/>
            <a:ext cx="9740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900" dirty="0">
                <a:solidFill>
                  <a:srgbClr val="00B050"/>
                </a:solidFill>
                <a:latin typeface="Calibri"/>
              </a:rPr>
              <a:t>b</a:t>
            </a:r>
            <a:r>
              <a:rPr lang="en-US" sz="900" dirty="0" smtClean="0">
                <a:solidFill>
                  <a:srgbClr val="00B050"/>
                </a:solidFill>
                <a:latin typeface="Calibri"/>
              </a:rPr>
              <a:t>uffer full</a:t>
            </a:r>
          </a:p>
          <a:p>
            <a:pPr algn="ctr" defTabSz="914400"/>
            <a:r>
              <a:rPr lang="en-US" sz="900" dirty="0">
                <a:solidFill>
                  <a:srgbClr val="00B050"/>
                </a:solidFill>
                <a:latin typeface="Calibri"/>
              </a:rPr>
              <a:t>t</a:t>
            </a:r>
            <a:r>
              <a:rPr lang="en-US" sz="900" dirty="0" smtClean="0">
                <a:solidFill>
                  <a:srgbClr val="00B050"/>
                </a:solidFill>
                <a:latin typeface="Calibri"/>
              </a:rPr>
              <a:t>ran commit</a:t>
            </a:r>
          </a:p>
          <a:p>
            <a:pPr algn="ctr" defTabSz="914400"/>
            <a:r>
              <a:rPr lang="en-US" sz="900" dirty="0">
                <a:solidFill>
                  <a:srgbClr val="00B050"/>
                </a:solidFill>
                <a:latin typeface="Calibri"/>
              </a:rPr>
              <a:t>sys.sp_flush_log</a:t>
            </a:r>
            <a:endParaRPr lang="ru-RU" sz="900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74" name="Блок-схема: память с прямым доступом 73"/>
          <p:cNvSpPr/>
          <p:nvPr/>
        </p:nvSpPr>
        <p:spPr>
          <a:xfrm>
            <a:off x="3234483" y="3609840"/>
            <a:ext cx="2170339" cy="901700"/>
          </a:xfrm>
          <a:prstGeom prst="flowChartMagneticDrum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kern="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Transaction </a:t>
            </a:r>
            <a:r>
              <a:rPr lang="en-US" sz="1400" kern="0" dirty="0" smtClean="0">
                <a:solidFill>
                  <a:srgbClr val="F79646">
                    <a:lumMod val="75000"/>
                  </a:srgbClr>
                </a:solidFill>
                <a:latin typeface="Calibri"/>
              </a:rPr>
              <a:t>Log</a:t>
            </a:r>
            <a:endParaRPr lang="ru-RU" sz="1400" kern="0" dirty="0">
              <a:solidFill>
                <a:srgbClr val="F79646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78" name="Стрелка вправо 77"/>
          <p:cNvSpPr/>
          <p:nvPr/>
        </p:nvSpPr>
        <p:spPr>
          <a:xfrm>
            <a:off x="6054983" y="2657655"/>
            <a:ext cx="396493" cy="223391"/>
          </a:xfrm>
          <a:prstGeom prst="rightArrow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11</a:t>
            </a:r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48" name="Стрелка вправо 47"/>
          <p:cNvSpPr/>
          <p:nvPr/>
        </p:nvSpPr>
        <p:spPr>
          <a:xfrm rot="12841066" flipV="1">
            <a:off x="2866984" y="3460098"/>
            <a:ext cx="437758" cy="223391"/>
          </a:xfrm>
          <a:prstGeom prst="rightArrow">
            <a:avLst/>
          </a:pr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8</a:t>
            </a:r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53" name="Блок-схема: магнитный диск 52"/>
          <p:cNvSpPr/>
          <p:nvPr/>
        </p:nvSpPr>
        <p:spPr>
          <a:xfrm>
            <a:off x="5871137" y="3718585"/>
            <a:ext cx="1670571" cy="1250629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srgbClr val="F79646">
                    <a:lumMod val="75000"/>
                  </a:srgbClr>
                </a:solidFill>
                <a:latin typeface="Calibri"/>
              </a:rPr>
              <a:t>Data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</a:rPr>
              <a:t> Files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alibri"/>
            </a:endParaRPr>
          </a:p>
        </p:txBody>
      </p:sp>
      <p:grpSp>
        <p:nvGrpSpPr>
          <p:cNvPr id="77" name="Группа 76"/>
          <p:cNvGrpSpPr/>
          <p:nvPr/>
        </p:nvGrpSpPr>
        <p:grpSpPr>
          <a:xfrm>
            <a:off x="6299020" y="3626818"/>
            <a:ext cx="796675" cy="340425"/>
            <a:chOff x="5723705" y="4278624"/>
            <a:chExt cx="796675" cy="340425"/>
          </a:xfrm>
        </p:grpSpPr>
        <p:sp>
          <p:nvSpPr>
            <p:cNvPr id="79" name="Прямоугольник 78"/>
            <p:cNvSpPr/>
            <p:nvPr/>
          </p:nvSpPr>
          <p:spPr>
            <a:xfrm>
              <a:off x="5787205" y="4331017"/>
              <a:ext cx="313562" cy="2880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0" name="Прямоугольник 79"/>
            <p:cNvSpPr/>
            <p:nvPr/>
          </p:nvSpPr>
          <p:spPr>
            <a:xfrm>
              <a:off x="5723705" y="4278624"/>
              <a:ext cx="313562" cy="2880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1" name="Прямоугольник 80"/>
            <p:cNvSpPr/>
            <p:nvPr/>
          </p:nvSpPr>
          <p:spPr>
            <a:xfrm>
              <a:off x="6206818" y="4331017"/>
              <a:ext cx="313562" cy="2880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2" name="Прямоугольник 81"/>
            <p:cNvSpPr/>
            <p:nvPr/>
          </p:nvSpPr>
          <p:spPr>
            <a:xfrm>
              <a:off x="6143318" y="4278624"/>
              <a:ext cx="313562" cy="2880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83" name="Стрелка углом вверх 82"/>
          <p:cNvSpPr/>
          <p:nvPr/>
        </p:nvSpPr>
        <p:spPr>
          <a:xfrm rot="5400000">
            <a:off x="4926722" y="3641904"/>
            <a:ext cx="1495240" cy="425912"/>
          </a:xfrm>
          <a:prstGeom prst="bentUpArrow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/>
          <p:cNvSpPr/>
          <p:nvPr/>
        </p:nvSpPr>
        <p:spPr>
          <a:xfrm>
            <a:off x="5434780" y="4569190"/>
            <a:ext cx="418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latin typeface="Calibri" panose="020F0502020204030204" pitchFamily="34" charset="0"/>
              </a:rPr>
              <a:t>async</a:t>
            </a:r>
            <a:endParaRPr lang="ru-RU" sz="800" dirty="0">
              <a:latin typeface="Calibri" panose="020F0502020204030204" pitchFamily="34" charset="0"/>
            </a:endParaRPr>
          </a:p>
        </p:txBody>
      </p:sp>
      <p:sp>
        <p:nvSpPr>
          <p:cNvPr id="87" name="Прямоугольник 86"/>
          <p:cNvSpPr/>
          <p:nvPr/>
        </p:nvSpPr>
        <p:spPr>
          <a:xfrm>
            <a:off x="6183135" y="3590247"/>
            <a:ext cx="1015294" cy="580772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ysDot"/>
          </a:ln>
          <a:effectLst/>
        </p:spPr>
        <p:txBody>
          <a:bodyPr rtlCol="0" anchor="b"/>
          <a:lstStyle/>
          <a:p>
            <a:pPr lvl="0" algn="ctr" defTabSz="914400">
              <a:defRPr/>
            </a:pPr>
            <a:r>
              <a:rPr lang="en-US" sz="1000" b="1" kern="0" dirty="0">
                <a:solidFill>
                  <a:srgbClr val="7030A0"/>
                </a:solidFill>
                <a:latin typeface="Calibri"/>
              </a:rPr>
              <a:t>Extent</a:t>
            </a:r>
            <a:endParaRPr kumimoji="0" lang="ru-RU" sz="1000" b="1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485926" y="2801635"/>
            <a:ext cx="1199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PAGE 14:1:3412</a:t>
            </a:r>
            <a:endParaRPr lang="ru-RU" sz="1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025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48</Words>
  <Application>Microsoft Office PowerPoint</Application>
  <PresentationFormat>Экран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Office Theme</vt:lpstr>
      <vt:lpstr>Inside SQL Server</vt:lpstr>
    </vt:vector>
  </TitlesOfParts>
  <Company>Revealed Design,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PC</cp:lastModifiedBy>
  <cp:revision>126</cp:revision>
  <dcterms:created xsi:type="dcterms:W3CDTF">2011-08-19T20:30:49Z</dcterms:created>
  <dcterms:modified xsi:type="dcterms:W3CDTF">2018-10-21T08:43:10Z</dcterms:modified>
</cp:coreProperties>
</file>