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2" r:id="rId6"/>
    <p:sldId id="263" r:id="rId7"/>
    <p:sldId id="273" r:id="rId8"/>
    <p:sldId id="264" r:id="rId9"/>
    <p:sldId id="265" r:id="rId10"/>
    <p:sldId id="268" r:id="rId11"/>
    <p:sldId id="271" r:id="rId12"/>
    <p:sldId id="270" r:id="rId13"/>
    <p:sldId id="269" r:id="rId14"/>
    <p:sldId id="267" r:id="rId15"/>
    <p:sldId id="272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3" autoAdjust="0"/>
    <p:restoredTop sz="94668" autoAdjust="0"/>
  </p:normalViewPr>
  <p:slideViewPr>
    <p:cSldViewPr snapToGrid="0" snapToObjects="1">
      <p:cViewPr>
        <p:scale>
          <a:sx n="100" d="100"/>
          <a:sy n="100" d="100"/>
        </p:scale>
        <p:origin x="-2088" y="-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C62FB-2900-4449-862C-71DB917D4E84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1F60B-6B95-45FA-9C2B-00D496F00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0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1F60B-6B95-45FA-9C2B-00D496F00A7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89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1F60B-6B95-45FA-9C2B-00D496F00A7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89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791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6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kills.com/help/waits" TargetMode="External"/><Relationship Id="rId2" Type="http://schemas.openxmlformats.org/officeDocument/2006/relationships/hyperlink" Target="http://www.sqlsaturday.com/577/Sessions/Details.aspx?sid=54414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ErikEJ/SqlQueryStres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SQL Server Wait Stats</a:t>
            </a:r>
            <a:br>
              <a:rPr lang="en-US" smtClean="0">
                <a:latin typeface="Calibri" panose="020F0502020204030204" pitchFamily="34" charset="0"/>
              </a:rPr>
            </a:br>
            <a:r>
              <a:rPr lang="ru-RU" smtClean="0">
                <a:latin typeface="Calibri" panose="020F0502020204030204" pitchFamily="34" charset="0"/>
              </a:rPr>
              <a:t>или как найти место "где болит"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1752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000" smtClean="0">
                <a:latin typeface="Calibri" panose="020F0502020204030204" pitchFamily="34" charset="0"/>
              </a:rPr>
              <a:t>Sergey Syrovatchenko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CXPACKET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Блок-схема: задержка 2"/>
          <p:cNvSpPr/>
          <p:nvPr/>
        </p:nvSpPr>
        <p:spPr>
          <a:xfrm>
            <a:off x="8110549" y="2400052"/>
            <a:ext cx="461951" cy="514350"/>
          </a:xfrm>
          <a:prstGeom prst="flowChartDelay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12k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Стрелка влево 6"/>
          <p:cNvSpPr/>
          <p:nvPr/>
        </p:nvSpPr>
        <p:spPr>
          <a:xfrm>
            <a:off x="7681058" y="2524454"/>
            <a:ext cx="344012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8" name="Блок-схема: задержка 7"/>
          <p:cNvSpPr/>
          <p:nvPr/>
        </p:nvSpPr>
        <p:spPr>
          <a:xfrm flipH="1">
            <a:off x="7218820" y="2400052"/>
            <a:ext cx="400050" cy="514350"/>
          </a:xfrm>
          <a:prstGeom prst="flowChartDelay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5k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Блок-схема: задержка 8"/>
          <p:cNvSpPr/>
          <p:nvPr/>
        </p:nvSpPr>
        <p:spPr>
          <a:xfrm flipH="1">
            <a:off x="7218820" y="2977902"/>
            <a:ext cx="400050" cy="514350"/>
          </a:xfrm>
          <a:prstGeom prst="flowChartDelay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6k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Блок-схема: задержка 9"/>
          <p:cNvSpPr/>
          <p:nvPr/>
        </p:nvSpPr>
        <p:spPr>
          <a:xfrm flipH="1">
            <a:off x="7218820" y="1815852"/>
            <a:ext cx="400050" cy="514350"/>
          </a:xfrm>
          <a:prstGeom prst="flowChartDelay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1k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Стрелка влево 10"/>
          <p:cNvSpPr/>
          <p:nvPr/>
        </p:nvSpPr>
        <p:spPr>
          <a:xfrm rot="19826397">
            <a:off x="7719175" y="2900960"/>
            <a:ext cx="347293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12" name="Стрелка влево 11"/>
          <p:cNvSpPr/>
          <p:nvPr/>
        </p:nvSpPr>
        <p:spPr>
          <a:xfrm rot="1773603" flipV="1">
            <a:off x="7724388" y="2129079"/>
            <a:ext cx="336696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 flipH="1">
            <a:off x="6365703" y="1815852"/>
            <a:ext cx="400050" cy="51435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T1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 flipH="1">
            <a:off x="6365703" y="2409958"/>
            <a:ext cx="400050" cy="51435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T2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 flipH="1">
            <a:off x="6365703" y="2977902"/>
            <a:ext cx="400050" cy="51435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T3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Блок-схема: задержка 45"/>
          <p:cNvSpPr/>
          <p:nvPr/>
        </p:nvSpPr>
        <p:spPr>
          <a:xfrm>
            <a:off x="5476715" y="1815852"/>
            <a:ext cx="439252" cy="514350"/>
          </a:xfrm>
          <a:prstGeom prst="flowChartDelay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1k</a:t>
            </a:r>
            <a:endParaRPr lang="ru-RU" sz="10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Блок-схема: задержка 46"/>
          <p:cNvSpPr/>
          <p:nvPr/>
        </p:nvSpPr>
        <p:spPr>
          <a:xfrm>
            <a:off x="5478303" y="2409958"/>
            <a:ext cx="439252" cy="514350"/>
          </a:xfrm>
          <a:prstGeom prst="flowChartDelay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2k</a:t>
            </a:r>
            <a:endParaRPr lang="ru-RU" sz="10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Блок-схема: задержка 47"/>
          <p:cNvSpPr/>
          <p:nvPr/>
        </p:nvSpPr>
        <p:spPr>
          <a:xfrm>
            <a:off x="5478303" y="2977902"/>
            <a:ext cx="439252" cy="514350"/>
          </a:xfrm>
          <a:prstGeom prst="flowChartDelay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3k</a:t>
            </a:r>
            <a:endParaRPr lang="ru-RU" sz="10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6182780" y="1746277"/>
            <a:ext cx="862385" cy="1848821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6934" y="3607004"/>
            <a:ext cx="9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 smtClean="0">
                <a:solidFill>
                  <a:srgbClr val="0070C0"/>
                </a:solidFill>
                <a:latin typeface="Calibri"/>
              </a:rPr>
              <a:t>Hash Match</a:t>
            </a:r>
          </a:p>
          <a:p>
            <a:pPr algn="ctr" defTabSz="914400"/>
            <a:r>
              <a:rPr lang="en-US" sz="1200" dirty="0">
                <a:solidFill>
                  <a:srgbClr val="0070C0"/>
                </a:solidFill>
                <a:latin typeface="Calibri"/>
              </a:rPr>
              <a:t>Aggregate</a:t>
            </a:r>
            <a:endParaRPr lang="ru-RU" sz="12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4" name="Стрелка влево 53"/>
          <p:cNvSpPr/>
          <p:nvPr/>
        </p:nvSpPr>
        <p:spPr>
          <a:xfrm flipV="1">
            <a:off x="4950700" y="2524454"/>
            <a:ext cx="468535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55" name="Стрелка влево 54"/>
          <p:cNvSpPr/>
          <p:nvPr/>
        </p:nvSpPr>
        <p:spPr>
          <a:xfrm rot="1773603" flipV="1">
            <a:off x="4950700" y="2887309"/>
            <a:ext cx="468535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56" name="Стрелка влево 55"/>
          <p:cNvSpPr/>
          <p:nvPr/>
        </p:nvSpPr>
        <p:spPr>
          <a:xfrm rot="19826397">
            <a:off x="4950699" y="2172030"/>
            <a:ext cx="468535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57" name="Овал 56"/>
          <p:cNvSpPr/>
          <p:nvPr/>
        </p:nvSpPr>
        <p:spPr>
          <a:xfrm flipH="1">
            <a:off x="4384515" y="2383271"/>
            <a:ext cx="531433" cy="5143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T0</a:t>
            </a:r>
            <a:endParaRPr lang="ru-RU" sz="10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Стрелка влево 57"/>
          <p:cNvSpPr/>
          <p:nvPr/>
        </p:nvSpPr>
        <p:spPr>
          <a:xfrm>
            <a:off x="3851003" y="2524454"/>
            <a:ext cx="468535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59" name="Стрелка влево 58"/>
          <p:cNvSpPr/>
          <p:nvPr/>
        </p:nvSpPr>
        <p:spPr>
          <a:xfrm rot="19826397">
            <a:off x="3881230" y="2871054"/>
            <a:ext cx="468535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60" name="Стрелка влево 59"/>
          <p:cNvSpPr/>
          <p:nvPr/>
        </p:nvSpPr>
        <p:spPr>
          <a:xfrm rot="1773603" flipV="1">
            <a:off x="3885753" y="2161599"/>
            <a:ext cx="468535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61" name="Блок-схема: задержка 60"/>
          <p:cNvSpPr/>
          <p:nvPr/>
        </p:nvSpPr>
        <p:spPr>
          <a:xfrm flipH="1">
            <a:off x="3402470" y="2400052"/>
            <a:ext cx="400050" cy="514350"/>
          </a:xfrm>
          <a:prstGeom prst="flowChartDelay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2k</a:t>
            </a:r>
            <a:endParaRPr lang="ru-RU" sz="10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Блок-схема: задержка 61"/>
          <p:cNvSpPr/>
          <p:nvPr/>
        </p:nvSpPr>
        <p:spPr>
          <a:xfrm flipH="1">
            <a:off x="3402470" y="2977902"/>
            <a:ext cx="400050" cy="514350"/>
          </a:xfrm>
          <a:prstGeom prst="flowChartDelay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2k</a:t>
            </a:r>
            <a:endParaRPr lang="ru-RU" sz="10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Блок-схема: задержка 62"/>
          <p:cNvSpPr/>
          <p:nvPr/>
        </p:nvSpPr>
        <p:spPr>
          <a:xfrm flipH="1">
            <a:off x="3402470" y="1815852"/>
            <a:ext cx="400050" cy="514350"/>
          </a:xfrm>
          <a:prstGeom prst="flowChartDelay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2k</a:t>
            </a:r>
            <a:endParaRPr lang="ru-RU" sz="10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Прямоугольник 63"/>
          <p:cNvSpPr/>
          <p:nvPr/>
        </p:nvSpPr>
        <p:spPr>
          <a:xfrm flipH="1">
            <a:off x="2568403" y="1815852"/>
            <a:ext cx="400050" cy="51435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T1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 flipH="1">
            <a:off x="2568403" y="2409958"/>
            <a:ext cx="400050" cy="51435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T2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Прямоугольник 65"/>
          <p:cNvSpPr/>
          <p:nvPr/>
        </p:nvSpPr>
        <p:spPr>
          <a:xfrm flipH="1">
            <a:off x="2568403" y="2977902"/>
            <a:ext cx="400050" cy="51435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T3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2385480" y="1746277"/>
            <a:ext cx="862385" cy="1848821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81390" y="3607004"/>
            <a:ext cx="9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 smtClean="0">
                <a:solidFill>
                  <a:srgbClr val="0070C0"/>
                </a:solidFill>
                <a:latin typeface="Calibri"/>
              </a:rPr>
              <a:t>Stream</a:t>
            </a:r>
          </a:p>
          <a:p>
            <a:pPr algn="ctr" defTabSz="914400"/>
            <a:r>
              <a:rPr lang="en-US" sz="1200" dirty="0">
                <a:solidFill>
                  <a:srgbClr val="0070C0"/>
                </a:solidFill>
                <a:latin typeface="Calibri"/>
              </a:rPr>
              <a:t>Aggregate</a:t>
            </a:r>
            <a:endParaRPr lang="ru-RU" sz="12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8" name="Блок-схема: задержка 77"/>
          <p:cNvSpPr/>
          <p:nvPr/>
        </p:nvSpPr>
        <p:spPr>
          <a:xfrm>
            <a:off x="1554480" y="1815852"/>
            <a:ext cx="553075" cy="514350"/>
          </a:xfrm>
          <a:prstGeom prst="flowChartDelay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1k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Блок-схема: задержка 78"/>
          <p:cNvSpPr/>
          <p:nvPr/>
        </p:nvSpPr>
        <p:spPr>
          <a:xfrm>
            <a:off x="1554480" y="2409958"/>
            <a:ext cx="554663" cy="514350"/>
          </a:xfrm>
          <a:prstGeom prst="flowChartDelay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0.5k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Блок-схема: задержка 79"/>
          <p:cNvSpPr/>
          <p:nvPr/>
        </p:nvSpPr>
        <p:spPr>
          <a:xfrm>
            <a:off x="1554480" y="2977902"/>
            <a:ext cx="554663" cy="514350"/>
          </a:xfrm>
          <a:prstGeom prst="flowChartDelay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2k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Стрелка влево 80"/>
          <p:cNvSpPr/>
          <p:nvPr/>
        </p:nvSpPr>
        <p:spPr>
          <a:xfrm flipV="1">
            <a:off x="1128000" y="2544606"/>
            <a:ext cx="318275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82" name="Стрелка влево 81"/>
          <p:cNvSpPr/>
          <p:nvPr/>
        </p:nvSpPr>
        <p:spPr>
          <a:xfrm rot="1773603" flipV="1">
            <a:off x="1138780" y="2866607"/>
            <a:ext cx="302910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83" name="Стрелка влево 82"/>
          <p:cNvSpPr/>
          <p:nvPr/>
        </p:nvSpPr>
        <p:spPr>
          <a:xfrm rot="19826397">
            <a:off x="1139823" y="2236995"/>
            <a:ext cx="286860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84" name="Блок-схема: задержка 83"/>
          <p:cNvSpPr/>
          <p:nvPr/>
        </p:nvSpPr>
        <p:spPr>
          <a:xfrm flipH="1">
            <a:off x="644365" y="2413512"/>
            <a:ext cx="400050" cy="514350"/>
          </a:xfrm>
          <a:prstGeom prst="flowChartDelay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4k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3276685" y="1747785"/>
            <a:ext cx="2874211" cy="1848821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4" name="Стрелка влево 43"/>
          <p:cNvSpPr/>
          <p:nvPr/>
        </p:nvSpPr>
        <p:spPr>
          <a:xfrm>
            <a:off x="5973603" y="3102829"/>
            <a:ext cx="316487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42" name="Стрелка влево 41"/>
          <p:cNvSpPr/>
          <p:nvPr/>
        </p:nvSpPr>
        <p:spPr>
          <a:xfrm>
            <a:off x="5973603" y="1940779"/>
            <a:ext cx="299800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43" name="Стрелка влево 42"/>
          <p:cNvSpPr/>
          <p:nvPr/>
        </p:nvSpPr>
        <p:spPr>
          <a:xfrm>
            <a:off x="5973603" y="2534885"/>
            <a:ext cx="299800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71" name="Стрелка влево 70"/>
          <p:cNvSpPr/>
          <p:nvPr/>
        </p:nvSpPr>
        <p:spPr>
          <a:xfrm>
            <a:off x="3033553" y="1940779"/>
            <a:ext cx="299800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72" name="Стрелка влево 71"/>
          <p:cNvSpPr/>
          <p:nvPr/>
        </p:nvSpPr>
        <p:spPr>
          <a:xfrm>
            <a:off x="3033553" y="2534885"/>
            <a:ext cx="299800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73" name="Стрелка влево 72"/>
          <p:cNvSpPr/>
          <p:nvPr/>
        </p:nvSpPr>
        <p:spPr>
          <a:xfrm>
            <a:off x="3033553" y="3102829"/>
            <a:ext cx="316487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08925" y="3607004"/>
            <a:ext cx="9740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 smtClean="0">
                <a:solidFill>
                  <a:srgbClr val="C00000"/>
                </a:solidFill>
                <a:latin typeface="Calibri"/>
              </a:rPr>
              <a:t>Repartition Streams</a:t>
            </a:r>
            <a:endParaRPr lang="ru-RU" sz="12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545305" y="1747785"/>
            <a:ext cx="1801941" cy="1848821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8" name="Стрелка влево 67"/>
          <p:cNvSpPr/>
          <p:nvPr/>
        </p:nvSpPr>
        <p:spPr>
          <a:xfrm>
            <a:off x="2176303" y="3102829"/>
            <a:ext cx="316487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69" name="Стрелка влево 68"/>
          <p:cNvSpPr/>
          <p:nvPr/>
        </p:nvSpPr>
        <p:spPr>
          <a:xfrm>
            <a:off x="2176303" y="1940779"/>
            <a:ext cx="299800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70" name="Стрелка влево 69"/>
          <p:cNvSpPr/>
          <p:nvPr/>
        </p:nvSpPr>
        <p:spPr>
          <a:xfrm>
            <a:off x="2176303" y="2534885"/>
            <a:ext cx="299800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85" name="Стрелка влево 84"/>
          <p:cNvSpPr/>
          <p:nvPr/>
        </p:nvSpPr>
        <p:spPr>
          <a:xfrm>
            <a:off x="339565" y="2544606"/>
            <a:ext cx="264880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18346" y="3607004"/>
            <a:ext cx="9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 smtClean="0">
                <a:solidFill>
                  <a:srgbClr val="0070C0"/>
                </a:solidFill>
                <a:latin typeface="Calibri"/>
              </a:rPr>
              <a:t>Gather Streams</a:t>
            </a:r>
            <a:endParaRPr lang="ru-RU" sz="12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7083210" y="1745483"/>
            <a:ext cx="1737746" cy="1848821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Стрелка влево 1"/>
          <p:cNvSpPr/>
          <p:nvPr/>
        </p:nvSpPr>
        <p:spPr>
          <a:xfrm>
            <a:off x="8615546" y="2524979"/>
            <a:ext cx="288899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13" name="Стрелка влево 12"/>
          <p:cNvSpPr/>
          <p:nvPr/>
        </p:nvSpPr>
        <p:spPr>
          <a:xfrm>
            <a:off x="6830853" y="1940779"/>
            <a:ext cx="299800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6830853" y="2534885"/>
            <a:ext cx="299800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6830853" y="3102829"/>
            <a:ext cx="316487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38032" y="3602370"/>
            <a:ext cx="9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0070C0"/>
                </a:solidFill>
                <a:latin typeface="Calibri"/>
              </a:rPr>
              <a:t>Distribute Streams</a:t>
            </a:r>
            <a:endParaRPr lang="ru-RU" sz="12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1423734" y="4421396"/>
            <a:ext cx="1970708" cy="1076933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3" name="Прямоугольник 92"/>
          <p:cNvSpPr/>
          <p:nvPr/>
        </p:nvSpPr>
        <p:spPr>
          <a:xfrm flipH="1">
            <a:off x="1518073" y="4532881"/>
            <a:ext cx="1792407" cy="25717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T1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Прямоугольник 93"/>
          <p:cNvSpPr/>
          <p:nvPr/>
        </p:nvSpPr>
        <p:spPr>
          <a:xfrm flipH="1">
            <a:off x="1520736" y="4829495"/>
            <a:ext cx="1792407" cy="25717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T2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Прямоугольник 94"/>
          <p:cNvSpPr/>
          <p:nvPr/>
        </p:nvSpPr>
        <p:spPr>
          <a:xfrm flipH="1">
            <a:off x="1518073" y="5142481"/>
            <a:ext cx="1792407" cy="25717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T3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Прямоугольник 95"/>
          <p:cNvSpPr/>
          <p:nvPr/>
        </p:nvSpPr>
        <p:spPr>
          <a:xfrm flipH="1">
            <a:off x="2360349" y="4567557"/>
            <a:ext cx="911396" cy="188139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CXPACKET</a:t>
            </a:r>
            <a:endParaRPr lang="ru-RU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Прямоугольник 96"/>
          <p:cNvSpPr/>
          <p:nvPr/>
        </p:nvSpPr>
        <p:spPr>
          <a:xfrm flipH="1">
            <a:off x="1977402" y="4865792"/>
            <a:ext cx="1294343" cy="188139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</a:rPr>
              <a:t>CXPACKET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Стрелка влево 98"/>
          <p:cNvSpPr/>
          <p:nvPr/>
        </p:nvSpPr>
        <p:spPr>
          <a:xfrm rot="16200000">
            <a:off x="2227910" y="4087060"/>
            <a:ext cx="264880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100" name="Прямоугольник 99"/>
          <p:cNvSpPr/>
          <p:nvPr/>
        </p:nvSpPr>
        <p:spPr>
          <a:xfrm>
            <a:off x="5245048" y="4421394"/>
            <a:ext cx="1970708" cy="1076933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1" name="Прямоугольник 100"/>
          <p:cNvSpPr/>
          <p:nvPr/>
        </p:nvSpPr>
        <p:spPr>
          <a:xfrm flipH="1">
            <a:off x="5339387" y="4532879"/>
            <a:ext cx="1792407" cy="25717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T1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Прямоугольник 101"/>
          <p:cNvSpPr/>
          <p:nvPr/>
        </p:nvSpPr>
        <p:spPr>
          <a:xfrm flipH="1">
            <a:off x="5342050" y="4829493"/>
            <a:ext cx="1792407" cy="25717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T2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Прямоугольник 102"/>
          <p:cNvSpPr/>
          <p:nvPr/>
        </p:nvSpPr>
        <p:spPr>
          <a:xfrm flipH="1">
            <a:off x="5339387" y="5142479"/>
            <a:ext cx="1792407" cy="25717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T3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Прямоугольник 103"/>
          <p:cNvSpPr/>
          <p:nvPr/>
        </p:nvSpPr>
        <p:spPr>
          <a:xfrm flipH="1">
            <a:off x="5798716" y="4567555"/>
            <a:ext cx="1294343" cy="188139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CXPACKET</a:t>
            </a:r>
            <a:endParaRPr lang="ru-RU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Прямоугольник 104"/>
          <p:cNvSpPr/>
          <p:nvPr/>
        </p:nvSpPr>
        <p:spPr>
          <a:xfrm flipH="1">
            <a:off x="6365703" y="4865790"/>
            <a:ext cx="727355" cy="188139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</a:rPr>
              <a:t>CXPACKET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Стрелка влево 105"/>
          <p:cNvSpPr/>
          <p:nvPr/>
        </p:nvSpPr>
        <p:spPr>
          <a:xfrm rot="16200000">
            <a:off x="6049224" y="4087058"/>
            <a:ext cx="264880" cy="264496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PAGEIOLATCH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03000" y="2381918"/>
            <a:ext cx="1368544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Buffer Manager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5218032" y="4233866"/>
            <a:ext cx="1824121" cy="1250629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Database Files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912" y="3017923"/>
            <a:ext cx="974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SELECT</a:t>
            </a:r>
            <a:endParaRPr lang="ru-RU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37892" y="2716046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46134" y="2374878"/>
            <a:ext cx="2491725" cy="720080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ysDot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Buffer Pool</a:t>
            </a:r>
            <a:endParaRPr kumimoji="0" lang="ru-RU" sz="14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4392" y="2663653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8K</a:t>
            </a:r>
            <a:endParaRPr kumimoji="0" lang="ru-RU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98649" y="2716046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35149" y="2663653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325467" y="2716046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261967" y="2663653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792092" y="2716046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728592" y="2663653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" name="Стрелка вверх 17"/>
          <p:cNvSpPr/>
          <p:nvPr/>
        </p:nvSpPr>
        <p:spPr>
          <a:xfrm>
            <a:off x="5887472" y="3149102"/>
            <a:ext cx="234347" cy="241798"/>
          </a:xfrm>
          <a:prstGeom prst="upArrow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343" y="3874696"/>
            <a:ext cx="379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 smtClean="0">
                <a:latin typeface="Calibri"/>
              </a:rPr>
              <a:t>64K</a:t>
            </a:r>
            <a:endParaRPr lang="ru-RU" sz="900" dirty="0">
              <a:latin typeface="Calibri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241218" y="2380558"/>
            <a:ext cx="1390769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Access Methods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" name="Стрелка вправо 21"/>
          <p:cNvSpPr/>
          <p:nvPr/>
        </p:nvSpPr>
        <p:spPr>
          <a:xfrm>
            <a:off x="2684380" y="2416620"/>
            <a:ext cx="279052" cy="223391"/>
          </a:xfrm>
          <a:prstGeom prst="rightArrow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23" name="Стрелка вправо 22"/>
          <p:cNvSpPr/>
          <p:nvPr/>
        </p:nvSpPr>
        <p:spPr>
          <a:xfrm>
            <a:off x="4424390" y="2420444"/>
            <a:ext cx="279052" cy="223391"/>
          </a:xfrm>
          <a:prstGeom prst="rightArrow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24" name="Стрелка вправо 23"/>
          <p:cNvSpPr/>
          <p:nvPr/>
        </p:nvSpPr>
        <p:spPr>
          <a:xfrm rot="16200000" flipV="1">
            <a:off x="1797075" y="2744938"/>
            <a:ext cx="279052" cy="223391"/>
          </a:xfrm>
          <a:prstGeom prst="rightArrow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5887472" y="3495930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5823972" y="3443537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" name="Стрелка вверх 24"/>
          <p:cNvSpPr/>
          <p:nvPr/>
        </p:nvSpPr>
        <p:spPr>
          <a:xfrm>
            <a:off x="5887522" y="3834901"/>
            <a:ext cx="234347" cy="241798"/>
          </a:xfrm>
          <a:prstGeom prst="upArrow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 dirty="0">
              <a:solidFill>
                <a:schemeClr val="tx1"/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5645915" y="4142099"/>
            <a:ext cx="796675" cy="340425"/>
            <a:chOff x="5723705" y="4278624"/>
            <a:chExt cx="796675" cy="340425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5787205" y="4331017"/>
              <a:ext cx="313562" cy="288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5723705" y="4278624"/>
              <a:ext cx="313562" cy="288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206818" y="4331017"/>
              <a:ext cx="313562" cy="288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6143318" y="4278624"/>
              <a:ext cx="313562" cy="288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12" name="Стрелка углом вверх 11"/>
          <p:cNvSpPr/>
          <p:nvPr/>
        </p:nvSpPr>
        <p:spPr>
          <a:xfrm rot="5400000">
            <a:off x="4096287" y="3811652"/>
            <a:ext cx="1751006" cy="425912"/>
          </a:xfrm>
          <a:prstGeom prst="bentUp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715666" y="4828666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Calibri" panose="020F0502020204030204" pitchFamily="34" charset="0"/>
              </a:rPr>
              <a:t>async</a:t>
            </a:r>
            <a:endParaRPr lang="ru-RU" sz="800" dirty="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3802" y="3684766"/>
            <a:ext cx="1199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latin typeface="Calibri" panose="020F0502020204030204" pitchFamily="34" charset="0"/>
              </a:rPr>
              <a:t>PAGEIOLATCH_EX</a:t>
            </a:r>
            <a:endParaRPr lang="ru-RU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20470" y="2716046"/>
            <a:ext cx="353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>
                <a:solidFill>
                  <a:prstClr val="black"/>
                </a:solidFill>
                <a:latin typeface="Calibri"/>
              </a:rPr>
              <a:t>?</a:t>
            </a:r>
            <a:endParaRPr lang="ru-RU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87714" y="2684783"/>
            <a:ext cx="1199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PAGE 14:1:3412</a:t>
            </a:r>
            <a:endParaRPr lang="ru-RU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7144453" y="3149105"/>
            <a:ext cx="156781" cy="1317544"/>
          </a:xfrm>
          <a:prstGeom prst="rightBrace">
            <a:avLst/>
          </a:prstGeom>
          <a:ln w="1270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5530030" y="4105528"/>
            <a:ext cx="1015294" cy="58077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ysDot"/>
          </a:ln>
          <a:effectLst/>
        </p:spPr>
        <p:txBody>
          <a:bodyPr rtlCol="0" anchor="b"/>
          <a:lstStyle/>
          <a:p>
            <a:pPr lvl="0" algn="ctr" defTabSz="914400">
              <a:defRPr/>
            </a:pPr>
            <a:r>
              <a:rPr lang="en-US" sz="1000" b="1" kern="0" dirty="0">
                <a:solidFill>
                  <a:srgbClr val="7030A0"/>
                </a:solidFill>
                <a:latin typeface="Calibri"/>
              </a:rPr>
              <a:t>Extent</a:t>
            </a:r>
            <a:endParaRPr kumimoji="0" lang="ru-RU" sz="10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7" name="Развернутая стрелка 36"/>
          <p:cNvSpPr/>
          <p:nvPr/>
        </p:nvSpPr>
        <p:spPr>
          <a:xfrm flipH="1">
            <a:off x="3960454" y="1936750"/>
            <a:ext cx="2121606" cy="40637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24195" y="1709916"/>
            <a:ext cx="1199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latin typeface="Calibri" panose="020F0502020204030204" pitchFamily="34" charset="0"/>
              </a:rPr>
              <a:t>PAGEIOLATCH_SH</a:t>
            </a:r>
            <a:endParaRPr lang="ru-RU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6804680" y="3163155"/>
            <a:ext cx="220281" cy="1045387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8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Блок-схема: магнитный диск 73"/>
          <p:cNvSpPr/>
          <p:nvPr/>
        </p:nvSpPr>
        <p:spPr>
          <a:xfrm>
            <a:off x="2261978" y="3919279"/>
            <a:ext cx="1528694" cy="1627657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tempdb mdf file</a:t>
            </a: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PAGELATCH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11903" y="1900882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20145" y="1559714"/>
            <a:ext cx="2057891" cy="200662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ysDot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Buffer Pool</a:t>
            </a:r>
            <a:endParaRPr kumimoji="0" lang="ru-RU" sz="14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48403" y="1848489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11903" y="3120082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648403" y="3067689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194503" y="1902680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131003" y="1850287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711903" y="2705101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648403" y="2652708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195270" y="2297590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2131770" y="2245197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2191645" y="3120082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128145" y="3067689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191645" y="2705101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128145" y="2652708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687174" y="1902680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2623674" y="1850287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2497140" y="4823639"/>
            <a:ext cx="506586" cy="469128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433640" y="4771246"/>
            <a:ext cx="506586" cy="4691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PFS</a:t>
            </a: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684316" y="2705101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2620816" y="2652708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3154146" y="1905628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3090646" y="1853235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3154913" y="2300538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3091413" y="2248145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3151288" y="2708049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3087788" y="2655656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Стрелка вправо 65"/>
          <p:cNvSpPr/>
          <p:nvPr/>
        </p:nvSpPr>
        <p:spPr>
          <a:xfrm>
            <a:off x="1200151" y="2290492"/>
            <a:ext cx="882892" cy="22339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PAGELATCH_SH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67" name="Стрелка влево 66"/>
          <p:cNvSpPr/>
          <p:nvPr/>
        </p:nvSpPr>
        <p:spPr>
          <a:xfrm>
            <a:off x="2549089" y="2290492"/>
            <a:ext cx="1223054" cy="223391"/>
          </a:xfrm>
          <a:prstGeom prst="left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PAGELATCH_EX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71" name="Равнобедренный треугольник 70"/>
          <p:cNvSpPr/>
          <p:nvPr/>
        </p:nvSpPr>
        <p:spPr>
          <a:xfrm>
            <a:off x="532604" y="2144425"/>
            <a:ext cx="679544" cy="456579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2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2" name="Равнобедренный треугольник 71"/>
          <p:cNvSpPr/>
          <p:nvPr/>
        </p:nvSpPr>
        <p:spPr>
          <a:xfrm>
            <a:off x="3797383" y="2144739"/>
            <a:ext cx="679544" cy="456579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1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58381" y="2136851"/>
            <a:ext cx="379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latin typeface="Calibri"/>
              </a:rPr>
              <a:t>X</a:t>
            </a:r>
            <a:endParaRPr lang="ru-RU" sz="1000" dirty="0">
              <a:latin typeface="Calibri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3118568" y="4823639"/>
            <a:ext cx="506586" cy="469128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3055068" y="4771246"/>
            <a:ext cx="506586" cy="4691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GAM</a:t>
            </a: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77" name="Стрелка вправо 76"/>
          <p:cNvSpPr/>
          <p:nvPr/>
        </p:nvSpPr>
        <p:spPr>
          <a:xfrm>
            <a:off x="1743864" y="4198463"/>
            <a:ext cx="396607" cy="22339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4692" y="4187047"/>
            <a:ext cx="1054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CREATE TABLE #</a:t>
            </a:r>
            <a:endParaRPr lang="ru-RU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Стрелка вправо 78"/>
          <p:cNvSpPr/>
          <p:nvPr/>
        </p:nvSpPr>
        <p:spPr>
          <a:xfrm>
            <a:off x="1743864" y="4480323"/>
            <a:ext cx="396606" cy="22339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9032" y="4469667"/>
            <a:ext cx="1199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>
                <a:solidFill>
                  <a:prstClr val="black"/>
                </a:solidFill>
                <a:latin typeface="Calibri"/>
              </a:rPr>
              <a:t>CREATE TABLE #</a:t>
            </a:r>
            <a:endParaRPr lang="ru-RU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Стрелка вправо 80"/>
          <p:cNvSpPr/>
          <p:nvPr/>
        </p:nvSpPr>
        <p:spPr>
          <a:xfrm>
            <a:off x="1743864" y="4771246"/>
            <a:ext cx="396607" cy="22339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0311" y="4753480"/>
            <a:ext cx="1054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CREATE TABLE #</a:t>
            </a:r>
            <a:endParaRPr lang="ru-RU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Стрелка вправо 82"/>
          <p:cNvSpPr/>
          <p:nvPr/>
        </p:nvSpPr>
        <p:spPr>
          <a:xfrm>
            <a:off x="1743864" y="5056748"/>
            <a:ext cx="396607" cy="22339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0311" y="5032632"/>
            <a:ext cx="1054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CREATE TABLE #</a:t>
            </a:r>
            <a:endParaRPr lang="ru-RU" sz="1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1" name="Группа 100"/>
          <p:cNvGrpSpPr/>
          <p:nvPr/>
        </p:nvGrpSpPr>
        <p:grpSpPr>
          <a:xfrm>
            <a:off x="6769373" y="2299123"/>
            <a:ext cx="1528694" cy="1627657"/>
            <a:chOff x="6884778" y="1441972"/>
            <a:chExt cx="1528694" cy="1627657"/>
          </a:xfrm>
        </p:grpSpPr>
        <p:sp>
          <p:nvSpPr>
            <p:cNvPr id="85" name="Блок-схема: магнитный диск 84"/>
            <p:cNvSpPr/>
            <p:nvPr/>
          </p:nvSpPr>
          <p:spPr>
            <a:xfrm>
              <a:off x="6884778" y="1441972"/>
              <a:ext cx="1528694" cy="1627657"/>
            </a:xfrm>
            <a:prstGeom prst="flowChartMagneticDisk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rPr>
                <a:t>tempdb mdf file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6" name="Прямоугольник 85"/>
            <p:cNvSpPr/>
            <p:nvPr/>
          </p:nvSpPr>
          <p:spPr>
            <a:xfrm>
              <a:off x="7119940" y="2346332"/>
              <a:ext cx="506586" cy="469128"/>
            </a:xfrm>
            <a:prstGeom prst="rect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7056440" y="2293939"/>
              <a:ext cx="506586" cy="4691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rPr>
                <a:t>PFS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8" name="Прямоугольник 87"/>
            <p:cNvSpPr/>
            <p:nvPr/>
          </p:nvSpPr>
          <p:spPr>
            <a:xfrm>
              <a:off x="7741368" y="2346332"/>
              <a:ext cx="506586" cy="469128"/>
            </a:xfrm>
            <a:prstGeom prst="rect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9" name="Прямоугольник 88"/>
            <p:cNvSpPr/>
            <p:nvPr/>
          </p:nvSpPr>
          <p:spPr>
            <a:xfrm>
              <a:off x="7677868" y="2293939"/>
              <a:ext cx="506586" cy="4691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rPr>
                <a:t>GAM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6994124" y="3995555"/>
            <a:ext cx="1528694" cy="1627657"/>
            <a:chOff x="6884778" y="3169090"/>
            <a:chExt cx="1528694" cy="1627657"/>
          </a:xfrm>
        </p:grpSpPr>
        <p:sp>
          <p:nvSpPr>
            <p:cNvPr id="90" name="Блок-схема: магнитный диск 89"/>
            <p:cNvSpPr/>
            <p:nvPr/>
          </p:nvSpPr>
          <p:spPr>
            <a:xfrm>
              <a:off x="6884778" y="3169090"/>
              <a:ext cx="1528694" cy="1627657"/>
            </a:xfrm>
            <a:prstGeom prst="flowChartMagneticDisk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rPr>
                <a:t>tempdb ndf file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1" name="Прямоугольник 90"/>
            <p:cNvSpPr/>
            <p:nvPr/>
          </p:nvSpPr>
          <p:spPr>
            <a:xfrm>
              <a:off x="7119940" y="4073450"/>
              <a:ext cx="506586" cy="469128"/>
            </a:xfrm>
            <a:prstGeom prst="rect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7056440" y="4021057"/>
              <a:ext cx="506586" cy="4691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rPr>
                <a:t>PFS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7741368" y="4073450"/>
              <a:ext cx="506586" cy="469128"/>
            </a:xfrm>
            <a:prstGeom prst="rect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7677868" y="4021057"/>
              <a:ext cx="506586" cy="4691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rPr>
                <a:t>GAM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95" name="Группа 94"/>
          <p:cNvGrpSpPr/>
          <p:nvPr/>
        </p:nvGrpSpPr>
        <p:grpSpPr>
          <a:xfrm>
            <a:off x="5117366" y="1536395"/>
            <a:ext cx="1528694" cy="1627657"/>
            <a:chOff x="6884778" y="3169090"/>
            <a:chExt cx="1528694" cy="1627657"/>
          </a:xfrm>
        </p:grpSpPr>
        <p:sp>
          <p:nvSpPr>
            <p:cNvPr id="96" name="Блок-схема: магнитный диск 95"/>
            <p:cNvSpPr/>
            <p:nvPr/>
          </p:nvSpPr>
          <p:spPr>
            <a:xfrm>
              <a:off x="6884778" y="3169090"/>
              <a:ext cx="1528694" cy="1627657"/>
            </a:xfrm>
            <a:prstGeom prst="flowChartMagneticDisk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rPr>
                <a:t>tempdb ndf file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7" name="Прямоугольник 96"/>
            <p:cNvSpPr/>
            <p:nvPr/>
          </p:nvSpPr>
          <p:spPr>
            <a:xfrm>
              <a:off x="7119940" y="4073450"/>
              <a:ext cx="506586" cy="469128"/>
            </a:xfrm>
            <a:prstGeom prst="rect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8" name="Прямоугольник 97"/>
            <p:cNvSpPr/>
            <p:nvPr/>
          </p:nvSpPr>
          <p:spPr>
            <a:xfrm>
              <a:off x="7056440" y="4021057"/>
              <a:ext cx="506586" cy="4691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rPr>
                <a:t>PFS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9" name="Прямоугольник 98"/>
            <p:cNvSpPr/>
            <p:nvPr/>
          </p:nvSpPr>
          <p:spPr>
            <a:xfrm>
              <a:off x="7741368" y="4073450"/>
              <a:ext cx="506586" cy="469128"/>
            </a:xfrm>
            <a:prstGeom prst="rect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0" name="Прямоугольник 99"/>
            <p:cNvSpPr/>
            <p:nvPr/>
          </p:nvSpPr>
          <p:spPr>
            <a:xfrm>
              <a:off x="7677868" y="4021057"/>
              <a:ext cx="506586" cy="4691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rPr>
                <a:t>GAM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5426396" y="4975503"/>
            <a:ext cx="1054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CREATE TABLE #</a:t>
            </a:r>
            <a:endParaRPr lang="ru-RU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33733" y="3628461"/>
            <a:ext cx="1199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>
                <a:solidFill>
                  <a:prstClr val="black"/>
                </a:solidFill>
                <a:latin typeface="Calibri"/>
              </a:rPr>
              <a:t>CREATE TABLE #</a:t>
            </a:r>
            <a:endParaRPr lang="ru-RU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32041" y="3990380"/>
            <a:ext cx="1054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CREATE TABLE #</a:t>
            </a:r>
            <a:endParaRPr lang="ru-RU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Стрелка вправо 123"/>
          <p:cNvSpPr/>
          <p:nvPr/>
        </p:nvSpPr>
        <p:spPr>
          <a:xfrm>
            <a:off x="6480542" y="4998333"/>
            <a:ext cx="396607" cy="22339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568896" y="4459992"/>
            <a:ext cx="1054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CREATE TABLE #</a:t>
            </a:r>
            <a:endParaRPr lang="ru-RU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Стрелка вправо 125"/>
          <p:cNvSpPr/>
          <p:nvPr/>
        </p:nvSpPr>
        <p:spPr>
          <a:xfrm rot="18082661">
            <a:off x="5011788" y="3310756"/>
            <a:ext cx="508099" cy="22339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27" name="Стрелка вправо 126"/>
          <p:cNvSpPr/>
          <p:nvPr/>
        </p:nvSpPr>
        <p:spPr>
          <a:xfrm rot="19278398">
            <a:off x="6023146" y="3627441"/>
            <a:ext cx="658098" cy="22339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28" name="Стрелка вправо 127"/>
          <p:cNvSpPr/>
          <p:nvPr/>
        </p:nvSpPr>
        <p:spPr>
          <a:xfrm rot="18907623">
            <a:off x="6199759" y="4054066"/>
            <a:ext cx="775421" cy="22339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WRITELOG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288784" y="2556337"/>
            <a:ext cx="1368544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Buffer Manager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" name="Блок-схема: магнитный диск 23"/>
          <p:cNvSpPr/>
          <p:nvPr/>
        </p:nvSpPr>
        <p:spPr>
          <a:xfrm>
            <a:off x="5731725" y="3552413"/>
            <a:ext cx="1250696" cy="1039857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Database Files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37950" y="1666899"/>
            <a:ext cx="974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INSERT UPDATE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DELETE</a:t>
            </a:r>
            <a:endParaRPr lang="ru-RU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5223676" y="2680915"/>
            <a:ext cx="313562" cy="288032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031918" y="2339747"/>
            <a:ext cx="2491725" cy="720080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ysDot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Buffer Pool</a:t>
            </a:r>
            <a:endParaRPr kumimoji="0" lang="ru-RU" sz="14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160176" y="2628522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8K</a:t>
            </a:r>
            <a:endParaRPr kumimoji="0" lang="ru-RU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684433" y="2680915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620933" y="2628522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6144426" y="2680915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080926" y="2628522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6611251" y="2680915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547751" y="2628522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7077876" y="2680915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014376" y="2628522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Стрелка вверх 2"/>
          <p:cNvSpPr/>
          <p:nvPr/>
        </p:nvSpPr>
        <p:spPr>
          <a:xfrm>
            <a:off x="5985296" y="3121591"/>
            <a:ext cx="234347" cy="330200"/>
          </a:xfrm>
          <a:prstGeom prst="upArrow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4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47988" y="3073936"/>
            <a:ext cx="97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>
                <a:solidFill>
                  <a:srgbClr val="00B050"/>
                </a:solidFill>
                <a:latin typeface="Calibri"/>
              </a:rPr>
              <a:t>Lazy </a:t>
            </a:r>
            <a:r>
              <a:rPr lang="en-US" sz="900" dirty="0" smtClean="0">
                <a:solidFill>
                  <a:srgbClr val="00B050"/>
                </a:solidFill>
                <a:latin typeface="Calibri"/>
              </a:rPr>
              <a:t>writer</a:t>
            </a:r>
          </a:p>
          <a:p>
            <a:pPr defTabSz="914400"/>
            <a:r>
              <a:rPr lang="en-US" sz="900" dirty="0">
                <a:solidFill>
                  <a:srgbClr val="00B050"/>
                </a:solidFill>
                <a:latin typeface="Calibri"/>
              </a:rPr>
              <a:t>Checkpoint</a:t>
            </a:r>
            <a:endParaRPr lang="ru-RU" sz="90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68843" y="3171162"/>
            <a:ext cx="379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 smtClean="0">
                <a:latin typeface="Calibri"/>
              </a:rPr>
              <a:t>64K</a:t>
            </a:r>
            <a:endParaRPr lang="ru-RU" sz="900" dirty="0">
              <a:latin typeface="Calibri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527002" y="2554977"/>
            <a:ext cx="1390769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Access Methods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7" name="Стрелка вправо 46"/>
          <p:cNvSpPr/>
          <p:nvPr/>
        </p:nvSpPr>
        <p:spPr>
          <a:xfrm>
            <a:off x="2970164" y="2591039"/>
            <a:ext cx="279052" cy="223391"/>
          </a:xfrm>
          <a:prstGeom prst="rightArrow">
            <a:avLst/>
          </a:prstGeom>
          <a:noFill/>
          <a:ln w="127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2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55" name="Стрелка вправо 54"/>
          <p:cNvSpPr/>
          <p:nvPr/>
        </p:nvSpPr>
        <p:spPr>
          <a:xfrm>
            <a:off x="4710174" y="2594863"/>
            <a:ext cx="279052" cy="223391"/>
          </a:xfrm>
          <a:prstGeom prst="rightArrow">
            <a:avLst/>
          </a:prstGeom>
          <a:noFill/>
          <a:ln w="127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3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56" name="Стрелка вправо 55"/>
          <p:cNvSpPr/>
          <p:nvPr/>
        </p:nvSpPr>
        <p:spPr>
          <a:xfrm rot="5400000">
            <a:off x="2082859" y="2257751"/>
            <a:ext cx="279052" cy="223391"/>
          </a:xfrm>
          <a:prstGeom prst="rightArrow">
            <a:avLst/>
          </a:prstGeom>
          <a:noFill/>
          <a:ln w="127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1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1527002" y="3236047"/>
            <a:ext cx="1390769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Log Manager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1527000" y="3924581"/>
            <a:ext cx="1390769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Log Buffer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2" name="Выгнутая вверх стрелка 51"/>
          <p:cNvSpPr/>
          <p:nvPr/>
        </p:nvSpPr>
        <p:spPr>
          <a:xfrm flipH="1">
            <a:off x="2579465" y="2166073"/>
            <a:ext cx="1060450" cy="342900"/>
          </a:xfrm>
          <a:prstGeom prst="curvedDownArrow">
            <a:avLst/>
          </a:prstGeom>
          <a:noFill/>
          <a:ln w="127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07726" y="2181041"/>
            <a:ext cx="3798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600" dirty="0" smtClean="0">
                <a:latin typeface="+mj-lt"/>
              </a:rPr>
              <a:t>4</a:t>
            </a:r>
            <a:endParaRPr lang="ru-RU" sz="600" dirty="0">
              <a:latin typeface="+mj-lt"/>
            </a:endParaRPr>
          </a:p>
        </p:txBody>
      </p:sp>
      <p:sp>
        <p:nvSpPr>
          <p:cNvPr id="62" name="Стрелка вверх 61"/>
          <p:cNvSpPr/>
          <p:nvPr/>
        </p:nvSpPr>
        <p:spPr>
          <a:xfrm flipV="1">
            <a:off x="6455977" y="3140641"/>
            <a:ext cx="234347" cy="330200"/>
          </a:xfrm>
          <a:prstGeom prst="upArrow">
            <a:avLst/>
          </a:pr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63" name="Стрелка вправо 62"/>
          <p:cNvSpPr/>
          <p:nvPr/>
        </p:nvSpPr>
        <p:spPr>
          <a:xfrm rot="5400000">
            <a:off x="1907943" y="2929260"/>
            <a:ext cx="279052" cy="223391"/>
          </a:xfrm>
          <a:prstGeom prst="rightArrow">
            <a:avLst/>
          </a:prstGeom>
          <a:noFill/>
          <a:ln w="127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5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64" name="Стрелка вправо 63"/>
          <p:cNvSpPr/>
          <p:nvPr/>
        </p:nvSpPr>
        <p:spPr>
          <a:xfrm rot="5400000">
            <a:off x="2082859" y="3611687"/>
            <a:ext cx="279052" cy="223391"/>
          </a:xfrm>
          <a:prstGeom prst="rightArrow">
            <a:avLst/>
          </a:prstGeom>
          <a:noFill/>
          <a:ln w="127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6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65" name="Стрелка вправо 64"/>
          <p:cNvSpPr/>
          <p:nvPr/>
        </p:nvSpPr>
        <p:spPr>
          <a:xfrm>
            <a:off x="2983038" y="3950551"/>
            <a:ext cx="279052" cy="223391"/>
          </a:xfrm>
          <a:prstGeom prst="rightArrow">
            <a:avLst/>
          </a:prstGeom>
          <a:noFill/>
          <a:ln w="127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7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66" name="Стрелка вправо 65"/>
          <p:cNvSpPr/>
          <p:nvPr/>
        </p:nvSpPr>
        <p:spPr>
          <a:xfrm rot="16200000" flipV="1">
            <a:off x="2235258" y="2913385"/>
            <a:ext cx="279052" cy="223391"/>
          </a:xfrm>
          <a:prstGeom prst="rightArrow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9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67" name="Выгнутая вверх стрелка 66"/>
          <p:cNvSpPr/>
          <p:nvPr/>
        </p:nvSpPr>
        <p:spPr>
          <a:xfrm flipV="1">
            <a:off x="2592339" y="2901427"/>
            <a:ext cx="1060450" cy="263179"/>
          </a:xfrm>
          <a:prstGeom prst="curvedDownArrow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83038" y="2993547"/>
            <a:ext cx="3798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600" dirty="0" smtClean="0">
                <a:latin typeface="+mj-lt"/>
              </a:rPr>
              <a:t>10</a:t>
            </a:r>
            <a:endParaRPr lang="ru-RU" sz="600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32617" y="4180863"/>
            <a:ext cx="379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 smtClean="0">
                <a:latin typeface="Calibri"/>
              </a:rPr>
              <a:t>60K</a:t>
            </a:r>
            <a:endParaRPr lang="ru-RU" sz="900" dirty="0">
              <a:latin typeface="Calibri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6137799" y="3368412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Calibri" panose="020F0502020204030204" pitchFamily="34" charset="0"/>
              </a:rPr>
              <a:t>async</a:t>
            </a:r>
            <a:endParaRPr lang="ru-RU" sz="800" dirty="0">
              <a:latin typeface="Calibri" panose="020F0502020204030204" pitchFamily="34" charset="0"/>
            </a:endParaRPr>
          </a:p>
        </p:txBody>
      </p:sp>
      <p:cxnSp>
        <p:nvCxnSpPr>
          <p:cNvPr id="73" name="Прямая со стрелкой 72"/>
          <p:cNvCxnSpPr/>
          <p:nvPr/>
        </p:nvCxnSpPr>
        <p:spPr>
          <a:xfrm flipV="1">
            <a:off x="2374784" y="4149302"/>
            <a:ext cx="669530" cy="692506"/>
          </a:xfrm>
          <a:prstGeom prst="straightConnector1">
            <a:avLst/>
          </a:prstGeom>
          <a:ln w="6350"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2919562" y="3734537"/>
            <a:ext cx="3690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Calibri" panose="020F0502020204030204" pitchFamily="34" charset="0"/>
              </a:rPr>
              <a:t>sync</a:t>
            </a:r>
            <a:endParaRPr lang="ru-RU" sz="800" dirty="0">
              <a:latin typeface="Calibri" panose="020F05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35346" y="4841808"/>
            <a:ext cx="9740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900" dirty="0">
                <a:solidFill>
                  <a:srgbClr val="00B050"/>
                </a:solidFill>
                <a:latin typeface="Calibri"/>
              </a:rPr>
              <a:t>b</a:t>
            </a:r>
            <a:r>
              <a:rPr lang="en-US" sz="900" dirty="0" smtClean="0">
                <a:solidFill>
                  <a:srgbClr val="00B050"/>
                </a:solidFill>
                <a:latin typeface="Calibri"/>
              </a:rPr>
              <a:t>uffer full</a:t>
            </a:r>
          </a:p>
          <a:p>
            <a:pPr algn="ctr" defTabSz="914400"/>
            <a:r>
              <a:rPr lang="en-US" sz="900" dirty="0">
                <a:solidFill>
                  <a:srgbClr val="00B050"/>
                </a:solidFill>
                <a:latin typeface="Calibri"/>
              </a:rPr>
              <a:t>t</a:t>
            </a:r>
            <a:r>
              <a:rPr lang="en-US" sz="900" dirty="0" smtClean="0">
                <a:solidFill>
                  <a:srgbClr val="00B050"/>
                </a:solidFill>
                <a:latin typeface="Calibri"/>
              </a:rPr>
              <a:t>ran commit</a:t>
            </a:r>
          </a:p>
          <a:p>
            <a:pPr algn="ctr" defTabSz="914400"/>
            <a:r>
              <a:rPr lang="en-US" sz="900" dirty="0">
                <a:solidFill>
                  <a:srgbClr val="00B050"/>
                </a:solidFill>
                <a:latin typeface="Calibri"/>
              </a:rPr>
              <a:t>sys.sp_flush_log</a:t>
            </a:r>
            <a:endParaRPr lang="ru-RU" sz="90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74" name="Блок-схема: память с прямым доступом 73"/>
          <p:cNvSpPr/>
          <p:nvPr/>
        </p:nvSpPr>
        <p:spPr>
          <a:xfrm>
            <a:off x="3325146" y="3621491"/>
            <a:ext cx="2148591" cy="901700"/>
          </a:xfrm>
          <a:prstGeom prst="flowChartMagneticDrum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kern="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Transaction </a:t>
            </a:r>
            <a:r>
              <a:rPr lang="en-US" sz="1400" kern="0" dirty="0" smtClean="0">
                <a:solidFill>
                  <a:srgbClr val="F79646">
                    <a:lumMod val="75000"/>
                  </a:srgbClr>
                </a:solidFill>
                <a:latin typeface="Calibri"/>
              </a:rPr>
              <a:t>Log</a:t>
            </a:r>
            <a:endParaRPr lang="ru-RU" sz="1400" kern="0" dirty="0">
              <a:solidFill>
                <a:srgbClr val="F7964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78" name="Стрелка вправо 77"/>
          <p:cNvSpPr/>
          <p:nvPr/>
        </p:nvSpPr>
        <p:spPr>
          <a:xfrm>
            <a:off x="5841213" y="2665338"/>
            <a:ext cx="396493" cy="223391"/>
          </a:xfrm>
          <a:prstGeom prst="rightArrow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11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48" name="Стрелка вправо 47"/>
          <p:cNvSpPr/>
          <p:nvPr/>
        </p:nvSpPr>
        <p:spPr>
          <a:xfrm rot="12841066" flipV="1">
            <a:off x="2957647" y="3471749"/>
            <a:ext cx="437758" cy="223391"/>
          </a:xfrm>
          <a:prstGeom prst="rightArrow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8</a:t>
            </a:r>
            <a:endParaRPr lang="ru-RU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BACKUPIO + BACKUPBUFFER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2725878" y="2653406"/>
            <a:ext cx="1296144" cy="2052836"/>
          </a:xfrm>
          <a:prstGeom prst="rect">
            <a:avLst/>
          </a:prstGeom>
          <a:noFill/>
          <a:ln w="12700" cap="flat" cmpd="sng" algn="ctr">
            <a:solidFill>
              <a:srgbClr val="C0504D">
                <a:shade val="95000"/>
                <a:satMod val="105000"/>
              </a:srgbClr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Read Thread</a:t>
            </a:r>
            <a:endParaRPr kumimoji="0" lang="ru-RU" sz="1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2797886" y="3396480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Buffer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2797886" y="3722484"/>
            <a:ext cx="1152128" cy="286720"/>
          </a:xfrm>
          <a:prstGeom prst="rect">
            <a:avLst/>
          </a:prstGeom>
          <a:noFill/>
          <a:ln w="1270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1400" kern="0" dirty="0">
                <a:solidFill>
                  <a:srgbClr val="C00000"/>
                </a:solidFill>
                <a:latin typeface="Calibri"/>
              </a:rPr>
              <a:t>Buffer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2797886" y="4050031"/>
            <a:ext cx="1152128" cy="286720"/>
          </a:xfrm>
          <a:prstGeom prst="rect">
            <a:avLst/>
          </a:prstGeom>
          <a:noFill/>
          <a:ln w="1270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1400" kern="0" dirty="0">
                <a:solidFill>
                  <a:srgbClr val="C00000"/>
                </a:solidFill>
                <a:latin typeface="Calibri"/>
              </a:rPr>
              <a:t>Buffer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2797886" y="3061993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Buffer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2797886" y="2729730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Buffer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127779" y="2653406"/>
            <a:ext cx="1296144" cy="2052836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Write Thread</a:t>
            </a:r>
            <a:endParaRPr kumimoji="0" lang="ru-RU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199787" y="3396480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Buffer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199787" y="3722484"/>
            <a:ext cx="1152128" cy="286720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1400" kern="0" dirty="0">
                <a:solidFill>
                  <a:srgbClr val="0070C0"/>
                </a:solidFill>
                <a:latin typeface="Calibri"/>
              </a:rPr>
              <a:t>Buffer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5199787" y="4050031"/>
            <a:ext cx="1152128" cy="286720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1400" kern="0" dirty="0">
                <a:solidFill>
                  <a:srgbClr val="0070C0"/>
                </a:solidFill>
                <a:latin typeface="Calibri"/>
              </a:rPr>
              <a:t>Buffer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5199787" y="3061993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Buffer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199787" y="2729730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Buffer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Выгнутая вверх стрелка 1"/>
          <p:cNvSpPr/>
          <p:nvPr/>
        </p:nvSpPr>
        <p:spPr>
          <a:xfrm>
            <a:off x="3727450" y="2271602"/>
            <a:ext cx="1562100" cy="317500"/>
          </a:xfrm>
          <a:prstGeom prst="curvedDownArrow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6" name="Выгнутая вверх стрелка 45"/>
          <p:cNvSpPr/>
          <p:nvPr/>
        </p:nvSpPr>
        <p:spPr>
          <a:xfrm flipH="1" flipV="1">
            <a:off x="3727450" y="4786202"/>
            <a:ext cx="1562100" cy="317500"/>
          </a:xfrm>
          <a:prstGeom prst="curvedDownArrow">
            <a:avLst/>
          </a:prstGeom>
          <a:noFill/>
          <a:ln w="127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Блок-схема: магнитный диск 47"/>
          <p:cNvSpPr/>
          <p:nvPr/>
        </p:nvSpPr>
        <p:spPr>
          <a:xfrm>
            <a:off x="7157161" y="3206009"/>
            <a:ext cx="634492" cy="625686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BAK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Блок-схема: магнитный диск 49"/>
          <p:cNvSpPr/>
          <p:nvPr/>
        </p:nvSpPr>
        <p:spPr>
          <a:xfrm>
            <a:off x="1362759" y="3206009"/>
            <a:ext cx="634492" cy="625686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DB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6488085" y="3448256"/>
            <a:ext cx="611216" cy="223948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>
            <a:off x="2058933" y="3425396"/>
            <a:ext cx="611216" cy="223948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3909008" y="1994603"/>
            <a:ext cx="1198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>
                <a:latin typeface="Calibri" panose="020F0502020204030204" pitchFamily="34" charset="0"/>
              </a:rPr>
              <a:t>BACKUPBUFFER</a:t>
            </a:r>
            <a:endParaRPr lang="ru-RU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86632" y="3931781"/>
            <a:ext cx="1775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b="1" dirty="0" smtClean="0">
                <a:latin typeface="Calibri" panose="020F0502020204030204" pitchFamily="34" charset="0"/>
              </a:rPr>
              <a:t>BACKUPIO</a:t>
            </a:r>
          </a:p>
          <a:p>
            <a:pPr algn="ctr"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ASYNC_IO_COMPLETION</a:t>
            </a:r>
          </a:p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Calibri"/>
              </a:rPr>
              <a:t>ASYNC_NETWORK_IO</a:t>
            </a:r>
            <a:endParaRPr lang="ru-RU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8131" y="3931780"/>
            <a:ext cx="1775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ASYNC_IO_COMPLETION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50014" y="5134361"/>
            <a:ext cx="1198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>
                <a:latin typeface="Calibri" panose="020F0502020204030204" pitchFamily="34" charset="0"/>
              </a:rPr>
              <a:t>BACKUPBUFFER</a:t>
            </a:r>
            <a:endParaRPr lang="ru-RU" sz="12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136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Links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55099" y="1306978"/>
            <a:ext cx="79208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prstClr val="black"/>
                </a:solidFill>
                <a:latin typeface="Calibri"/>
              </a:rPr>
              <a:t>All </a:t>
            </a:r>
            <a:r>
              <a:rPr lang="pt-BR" sz="2400" dirty="0">
                <a:solidFill>
                  <a:prstClr val="black"/>
                </a:solidFill>
                <a:latin typeface="Calibri"/>
              </a:rPr>
              <a:t>Materials</a:t>
            </a:r>
            <a:r>
              <a:rPr lang="pt-BR" sz="2000" b="1" dirty="0" smtClean="0">
                <a:solidFill>
                  <a:prstClr val="black"/>
                </a:solidFill>
                <a:latin typeface="Calibri"/>
              </a:rPr>
              <a:t>        </a:t>
            </a:r>
            <a:r>
              <a:rPr lang="pt-BR" sz="2000" b="1" dirty="0" smtClean="0">
                <a:solidFill>
                  <a:prstClr val="black"/>
                </a:solidFill>
                <a:latin typeface="Calibri"/>
                <a:hlinkClick r:id="rId2"/>
              </a:rPr>
              <a:t>http://www.sqlsaturday.com/577/Sessions/Details.aspx?sid=54414</a:t>
            </a:r>
            <a:endParaRPr lang="pt-BR" sz="2000" b="1" dirty="0" smtClean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pt-BR" sz="2000" b="1" dirty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SQL Server Wait Types Library</a:t>
            </a:r>
          </a:p>
          <a:p>
            <a:pPr lvl="0" defTabSz="914400"/>
            <a:r>
              <a:rPr lang="pt-BR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pt-BR" sz="2000" dirty="0" smtClean="0">
                <a:solidFill>
                  <a:prstClr val="black"/>
                </a:solidFill>
                <a:latin typeface="Calibri"/>
              </a:rPr>
              <a:t>       </a:t>
            </a:r>
            <a:r>
              <a:rPr lang="en-US" sz="2000" b="1" dirty="0" smtClean="0">
                <a:solidFill>
                  <a:prstClr val="black"/>
                </a:solidFill>
                <a:latin typeface="Calibri"/>
                <a:hlinkClick r:id="rId3"/>
              </a:rPr>
              <a:t>https</a:t>
            </a:r>
            <a:r>
              <a:rPr lang="en-US" sz="2000" b="1" dirty="0">
                <a:solidFill>
                  <a:prstClr val="black"/>
                </a:solidFill>
                <a:latin typeface="Calibri"/>
                <a:hlinkClick r:id="rId3"/>
              </a:rPr>
              <a:t>://</a:t>
            </a:r>
            <a:r>
              <a:rPr lang="en-US" sz="2000" b="1" dirty="0" smtClean="0">
                <a:solidFill>
                  <a:prstClr val="black"/>
                </a:solidFill>
                <a:latin typeface="Calibri"/>
                <a:hlinkClick r:id="rId3"/>
              </a:rPr>
              <a:t>www.sqlskills.com/help/waits</a:t>
            </a:r>
            <a:endParaRPr lang="en-US" sz="2000" b="1" dirty="0" smtClean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pt-BR" sz="2000" b="1" dirty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SQL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Query Stress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lvl="0" defTabSz="914400"/>
            <a:r>
              <a:rPr lang="pt-BR" sz="2000" dirty="0">
                <a:solidFill>
                  <a:prstClr val="black"/>
                </a:solidFill>
                <a:latin typeface="Calibri"/>
              </a:rPr>
              <a:t>       </a:t>
            </a:r>
            <a:r>
              <a:rPr lang="pt-BR" sz="20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alibri"/>
                <a:hlinkClick r:id="rId4"/>
              </a:rPr>
              <a:t>https</a:t>
            </a:r>
            <a:r>
              <a:rPr lang="en-US" sz="2000" b="1" dirty="0">
                <a:solidFill>
                  <a:prstClr val="black"/>
                </a:solidFill>
                <a:latin typeface="Calibri"/>
                <a:hlinkClick r:id="rId4"/>
              </a:rPr>
              <a:t>://</a:t>
            </a:r>
            <a:r>
              <a:rPr lang="en-US" sz="2000" b="1" dirty="0" smtClean="0">
                <a:solidFill>
                  <a:prstClr val="black"/>
                </a:solidFill>
                <a:latin typeface="Calibri"/>
                <a:hlinkClick r:id="rId4"/>
              </a:rPr>
              <a:t>github.com/ErikEJ/SqlQueryStress</a:t>
            </a:r>
            <a:endParaRPr lang="pt-BR" sz="2000" b="1" dirty="0">
              <a:solidFill>
                <a:prstClr val="black"/>
              </a:solidFill>
              <a:latin typeface="Calibri"/>
            </a:endParaRPr>
          </a:p>
          <a:p>
            <a:pPr lvl="0" defTabSz="914400"/>
            <a:endParaRPr lang="en-US" b="1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2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Thank You!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1752600"/>
          </a:xfrm>
        </p:spPr>
        <p:txBody>
          <a:bodyPr>
            <a:normAutofit/>
          </a:bodyPr>
          <a:lstStyle/>
          <a:p>
            <a:pPr lvl="0" defTabSz="914400">
              <a:spcBef>
                <a:spcPts val="0"/>
              </a:spcBef>
            </a:pPr>
            <a:r>
              <a:rPr lang="en-US" sz="2000" b="1" dirty="0">
                <a:latin typeface="Calibri"/>
                <a:cs typeface="Consolas" pitchFamily="49" charset="0"/>
              </a:rPr>
              <a:t>sergey.syrovatchenko@gmail.com</a:t>
            </a:r>
            <a:endParaRPr lang="ru-RU" sz="2000" b="1" dirty="0">
              <a:latin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About me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590457"/>
            <a:ext cx="440537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700" b="1" dirty="0" smtClean="0">
                <a:solidFill>
                  <a:prstClr val="black"/>
                </a:solidFill>
                <a:latin typeface="Calibri"/>
                <a:cs typeface="Consolas" pitchFamily="49" charset="0"/>
              </a:rPr>
              <a:t>Sergey Syrovatchenko</a:t>
            </a:r>
            <a:endParaRPr lang="ru-RU" sz="2700" b="1" dirty="0" smtClean="0">
              <a:solidFill>
                <a:prstClr val="black"/>
              </a:solidFill>
              <a:latin typeface="Calibri"/>
              <a:cs typeface="Consolas" pitchFamily="49" charset="0"/>
            </a:endParaRPr>
          </a:p>
          <a:p>
            <a:pPr defTabSz="914400"/>
            <a:r>
              <a:rPr lang="en-US" sz="2000" dirty="0" smtClean="0">
                <a:solidFill>
                  <a:prstClr val="black"/>
                </a:solidFill>
                <a:latin typeface="Calibri"/>
                <a:cs typeface="Consolas" pitchFamily="49" charset="0"/>
              </a:rPr>
              <a:t>SQL Server </a:t>
            </a:r>
            <a:r>
              <a:rPr lang="it-IT" sz="2000" dirty="0" smtClean="0">
                <a:solidFill>
                  <a:prstClr val="black"/>
                </a:solidFill>
                <a:latin typeface="Calibri"/>
                <a:cs typeface="Consolas" pitchFamily="49" charset="0"/>
              </a:rPr>
              <a:t>DBA</a:t>
            </a:r>
          </a:p>
          <a:p>
            <a:pPr defTabSz="914400"/>
            <a:endParaRPr lang="it-IT" sz="2000" dirty="0" smtClean="0">
              <a:solidFill>
                <a:prstClr val="black"/>
              </a:solidFill>
              <a:latin typeface="Calibri"/>
              <a:cs typeface="Consolas" pitchFamily="49" charset="0"/>
            </a:endParaRPr>
          </a:p>
          <a:p>
            <a:pPr defTabSz="914400"/>
            <a:endParaRPr lang="it-IT" dirty="0" smtClean="0">
              <a:solidFill>
                <a:prstClr val="black"/>
              </a:solidFill>
              <a:latin typeface="Calibri"/>
              <a:cs typeface="Consolas" pitchFamily="49" charset="0"/>
            </a:endParaRPr>
          </a:p>
          <a:p>
            <a:pPr defTabSz="914400"/>
            <a:endParaRPr lang="it-IT" dirty="0" smtClean="0">
              <a:solidFill>
                <a:prstClr val="black"/>
              </a:solidFill>
              <a:latin typeface="Calibri"/>
              <a:cs typeface="Consolas" pitchFamily="49" charset="0"/>
            </a:endParaRPr>
          </a:p>
          <a:p>
            <a:pPr defTabSz="914400"/>
            <a:r>
              <a:rPr lang="ru-RU" sz="2000" b="1" dirty="0" smtClean="0">
                <a:solidFill>
                  <a:prstClr val="black"/>
                </a:solidFill>
                <a:latin typeface="Calibri"/>
                <a:cs typeface="Consolas" pitchFamily="49" charset="0"/>
              </a:rPr>
              <a:t>Хабр</a:t>
            </a:r>
            <a:r>
              <a:rPr lang="en-US" sz="2000" b="1" dirty="0" smtClean="0">
                <a:solidFill>
                  <a:prstClr val="black"/>
                </a:solidFill>
                <a:latin typeface="Calibri"/>
                <a:cs typeface="Consolas" pitchFamily="49" charset="0"/>
              </a:rPr>
              <a:t>: @AlanDenton</a:t>
            </a:r>
          </a:p>
          <a:p>
            <a:pPr defTabSz="914400"/>
            <a:r>
              <a:rPr lang="en-US" sz="2000" b="1" dirty="0" smtClean="0">
                <a:solidFill>
                  <a:prstClr val="black"/>
                </a:solidFill>
                <a:latin typeface="Calibri"/>
                <a:cs typeface="Consolas" pitchFamily="49" charset="0"/>
              </a:rPr>
              <a:t>Mail: sergey.syrovatchenko@gmail.com</a:t>
            </a:r>
            <a:endParaRPr lang="ru-RU" sz="2000" b="1" dirty="0" smtClean="0">
              <a:solidFill>
                <a:prstClr val="black"/>
              </a:solidFill>
              <a:latin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Troubleshooting</a:t>
            </a:r>
          </a:p>
        </p:txBody>
      </p:sp>
      <p:sp>
        <p:nvSpPr>
          <p:cNvPr id="13" name="Овал 12"/>
          <p:cNvSpPr/>
          <p:nvPr/>
        </p:nvSpPr>
        <p:spPr>
          <a:xfrm>
            <a:off x="4928478" y="1935262"/>
            <a:ext cx="1772950" cy="1076434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  <a:lumMod val="72000"/>
                  <a:lumOff val="28000"/>
                </a:sysClr>
              </a:gs>
              <a:gs pos="35000">
                <a:sysClr val="windowText" lastClr="000000">
                  <a:tint val="37000"/>
                  <a:satMod val="300000"/>
                  <a:lumMod val="58000"/>
                  <a:lumOff val="42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onsolas" panose="020B0609020204030204" pitchFamily="49" charset="0"/>
              </a:rPr>
              <a:t>Error Log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onsolas" panose="020B0609020204030204" pitchFamily="49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750794" y="2983854"/>
            <a:ext cx="2279507" cy="1203073"/>
          </a:xfrm>
          <a:prstGeom prst="ellipse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onsolas" panose="020B0609020204030204" pitchFamily="49" charset="0"/>
              </a:rPr>
              <a:t>Performance Monitor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onsolas" panose="020B0609020204030204" pitchFamily="49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319179" y="4203365"/>
            <a:ext cx="1582991" cy="1013114"/>
          </a:xfrm>
          <a:prstGeom prst="ellips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onsolas" panose="020B0609020204030204" pitchFamily="49" charset="0"/>
              </a:rPr>
              <a:t>DMV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onsolas" panose="020B0609020204030204" pitchFamily="49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059832" y="4585683"/>
            <a:ext cx="2263596" cy="1129393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onsolas" panose="020B0609020204030204" pitchFamily="49" charset="0"/>
              </a:rPr>
              <a:t>SQL Profiler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onsolas" panose="020B0609020204030204" pitchFamily="49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1020071" y="2469518"/>
            <a:ext cx="2390235" cy="131933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onsolas" panose="020B0609020204030204" pitchFamily="49" charset="0"/>
              </a:rPr>
              <a:t>Execution Plan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onsolas" panose="020B0609020204030204" pitchFamily="49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1744146" y="3852980"/>
            <a:ext cx="1582991" cy="1013114"/>
          </a:xfrm>
          <a:prstGeom prst="ellipse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onsolas" panose="020B0609020204030204" pitchFamily="49" charset="0"/>
              </a:rPr>
              <a:t>XEvents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onsolas" panose="020B0609020204030204" pitchFamily="49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2925362" y="1453708"/>
            <a:ext cx="1962909" cy="1266393"/>
          </a:xfrm>
          <a:prstGeom prst="ellipse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onsolas" panose="020B0609020204030204" pitchFamily="49" charset="0"/>
              </a:rPr>
              <a:t>Wait Stats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7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Wait Stats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39985" y="1306978"/>
            <a:ext cx="777686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prstClr val="black"/>
                </a:solidFill>
                <a:latin typeface="Calibri"/>
              </a:rPr>
              <a:t>When SQL Server executes a </a:t>
            </a: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request </a:t>
            </a:r>
            <a:r>
              <a:rPr lang="pt-BR" sz="2300" dirty="0">
                <a:solidFill>
                  <a:prstClr val="black"/>
                </a:solidFill>
                <a:latin typeface="Calibri"/>
              </a:rPr>
              <a:t>but the resources </a:t>
            </a: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aren’t </a:t>
            </a:r>
            <a:r>
              <a:rPr lang="pt-BR" sz="2300" dirty="0">
                <a:solidFill>
                  <a:prstClr val="black"/>
                </a:solidFill>
                <a:latin typeface="Calibri"/>
              </a:rPr>
              <a:t>available to complete the request a </a:t>
            </a:r>
            <a:r>
              <a:rPr lang="pt-BR" sz="2300" b="1" dirty="0">
                <a:solidFill>
                  <a:prstClr val="black"/>
                </a:solidFill>
                <a:latin typeface="Calibri"/>
              </a:rPr>
              <a:t>wait</a:t>
            </a:r>
            <a:r>
              <a:rPr lang="pt-BR" sz="2300" dirty="0">
                <a:solidFill>
                  <a:prstClr val="black"/>
                </a:solidFill>
                <a:latin typeface="Calibri"/>
              </a:rPr>
              <a:t> </a:t>
            </a: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occurs.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endParaRPr lang="pt-BR" sz="2300" dirty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All </a:t>
            </a:r>
            <a:r>
              <a:rPr lang="pt-BR" sz="2300" b="1" dirty="0" smtClean="0">
                <a:solidFill>
                  <a:prstClr val="black"/>
                </a:solidFill>
                <a:latin typeface="Calibri"/>
              </a:rPr>
              <a:t>waits </a:t>
            </a: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is logged.</a:t>
            </a:r>
            <a:r>
              <a:rPr lang="pt-BR" sz="2300" dirty="0">
                <a:solidFill>
                  <a:prstClr val="black"/>
                </a:solidFill>
                <a:latin typeface="Calibri"/>
              </a:rPr>
              <a:t/>
            </a:r>
            <a:br>
              <a:rPr lang="pt-BR" sz="2300" dirty="0">
                <a:solidFill>
                  <a:prstClr val="black"/>
                </a:solidFill>
                <a:latin typeface="Calibri"/>
              </a:rPr>
            </a:br>
            <a:endParaRPr lang="pt-BR" sz="2300" dirty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pt-BR" sz="2300" b="1" dirty="0">
                <a:solidFill>
                  <a:prstClr val="black"/>
                </a:solidFill>
                <a:latin typeface="Calibri"/>
              </a:rPr>
              <a:t>W</a:t>
            </a:r>
            <a:r>
              <a:rPr lang="pt-BR" sz="2300" b="1" dirty="0" smtClean="0">
                <a:solidFill>
                  <a:prstClr val="black"/>
                </a:solidFill>
                <a:latin typeface="Calibri"/>
              </a:rPr>
              <a:t>aits</a:t>
            </a: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pt-BR" sz="2300" dirty="0">
                <a:solidFill>
                  <a:prstClr val="black"/>
                </a:solidFill>
                <a:latin typeface="Calibri"/>
              </a:rPr>
              <a:t>will show you </a:t>
            </a:r>
            <a:r>
              <a:rPr lang="en-US" sz="2300" dirty="0" smtClean="0">
                <a:solidFill>
                  <a:prstClr val="black"/>
                </a:solidFill>
                <a:latin typeface="Calibri"/>
              </a:rPr>
              <a:t>all performance bottlenecks in </a:t>
            </a: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your </a:t>
            </a:r>
            <a:r>
              <a:rPr lang="pt-BR" sz="2300" dirty="0">
                <a:solidFill>
                  <a:prstClr val="black"/>
                </a:solidFill>
                <a:latin typeface="Calibri"/>
              </a:rPr>
              <a:t>SQL Server </a:t>
            </a: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instance.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endParaRPr lang="pt-BR" sz="2800" dirty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endParaRPr lang="pt-BR" sz="2800" dirty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ru-RU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75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Thread Scheduling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5099" y="1306978"/>
            <a:ext cx="77768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SQL Server uses his own </a:t>
            </a:r>
            <a:r>
              <a:rPr lang="pt-BR" sz="2300" b="1" dirty="0" smtClean="0">
                <a:solidFill>
                  <a:prstClr val="black"/>
                </a:solidFill>
                <a:latin typeface="Calibri"/>
              </a:rPr>
              <a:t>schedulers</a:t>
            </a: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 to manage CPU time for threads.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endParaRPr lang="pt-BR" sz="2300" dirty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prstClr val="black"/>
                </a:solidFill>
                <a:latin typeface="Calibri"/>
              </a:rPr>
              <a:t>Thread </a:t>
            </a:r>
            <a:r>
              <a:rPr lang="en-US" sz="2300" dirty="0" smtClean="0">
                <a:solidFill>
                  <a:prstClr val="black"/>
                </a:solidFill>
                <a:latin typeface="Calibri"/>
              </a:rPr>
              <a:t>scheduling </a:t>
            </a: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performed by the </a:t>
            </a:r>
            <a:r>
              <a:rPr lang="pt-BR" sz="2300" b="1" dirty="0" smtClean="0">
                <a:solidFill>
                  <a:prstClr val="black"/>
                </a:solidFill>
                <a:latin typeface="Calibri"/>
              </a:rPr>
              <a:t>SQLOS</a:t>
            </a: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 layer of Storage Engine.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endParaRPr lang="pt-BR" sz="2300" dirty="0" smtClean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Each</a:t>
            </a:r>
            <a:r>
              <a:rPr lang="pt-BR" sz="2300" b="1" dirty="0" smtClean="0">
                <a:solidFill>
                  <a:prstClr val="black"/>
                </a:solidFill>
                <a:latin typeface="Calibri"/>
              </a:rPr>
              <a:t> logical processor core</a:t>
            </a: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 has a scheduler.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endParaRPr lang="pt-BR" sz="2800" dirty="0" smtClean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endParaRPr lang="pt-BR" sz="2800" dirty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endParaRPr lang="pt-BR" sz="2800" dirty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ru-RU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4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Scheduler</a:t>
            </a:r>
          </a:p>
        </p:txBody>
      </p:sp>
      <p:sp>
        <p:nvSpPr>
          <p:cNvPr id="20" name="Равнобедренный треугольник 19"/>
          <p:cNvSpPr/>
          <p:nvPr/>
        </p:nvSpPr>
        <p:spPr>
          <a:xfrm>
            <a:off x="2650566" y="1772816"/>
            <a:ext cx="3592806" cy="2376264"/>
          </a:xfrm>
          <a:prstGeom prst="triangle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SCHEDULER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652120" y="4005064"/>
            <a:ext cx="1728192" cy="432048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4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SUSPENDED</a:t>
            </a:r>
            <a:endParaRPr kumimoji="0" lang="ru-RU" sz="24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547664" y="4005064"/>
            <a:ext cx="1728192" cy="43204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RUNNABLE 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615080" y="1484784"/>
            <a:ext cx="1728192" cy="43204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RUNNING 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31837" y="166015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SPID 56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6372" y="3933056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SPID 58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SPID 67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52320" y="3934797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SPID 57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SPID 72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5431837" y="2132856"/>
            <a:ext cx="1516427" cy="180020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  <p:cxnSp>
        <p:nvCxnSpPr>
          <p:cNvPr id="28" name="Прямая со стрелкой 27"/>
          <p:cNvCxnSpPr/>
          <p:nvPr/>
        </p:nvCxnSpPr>
        <p:spPr>
          <a:xfrm flipV="1">
            <a:off x="1979712" y="2060848"/>
            <a:ext cx="1527356" cy="1872208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solid"/>
            <a:tailEnd type="arrow"/>
          </a:ln>
          <a:effectLst/>
        </p:spPr>
      </p:cxnSp>
      <p:cxnSp>
        <p:nvCxnSpPr>
          <p:cNvPr id="29" name="Прямая со стрелкой 28"/>
          <p:cNvCxnSpPr/>
          <p:nvPr/>
        </p:nvCxnSpPr>
        <p:spPr>
          <a:xfrm flipH="1" flipV="1">
            <a:off x="3519033" y="4395440"/>
            <a:ext cx="1824239" cy="174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148557" y="2636912"/>
            <a:ext cx="2301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>
                <a:solidFill>
                  <a:srgbClr val="C00000"/>
                </a:solidFill>
                <a:latin typeface="Calibri"/>
              </a:rPr>
              <a:t>Resource W</a:t>
            </a:r>
            <a:r>
              <a:rPr lang="en-US" sz="2000" b="1" dirty="0" smtClean="0">
                <a:solidFill>
                  <a:srgbClr val="C00000"/>
                </a:solidFill>
                <a:latin typeface="Calibri"/>
              </a:rPr>
              <a:t>ait Time</a:t>
            </a:r>
            <a:endParaRPr lang="en-US" sz="2000" b="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0280" y="2636912"/>
            <a:ext cx="196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 smtClean="0">
                <a:solidFill>
                  <a:srgbClr val="F79646">
                    <a:lumMod val="75000"/>
                  </a:srgbClr>
                </a:solidFill>
                <a:latin typeface="Calibri"/>
              </a:rPr>
              <a:t>Signal Wait Time</a:t>
            </a:r>
            <a:endParaRPr lang="en-US" sz="2000" b="1" dirty="0">
              <a:solidFill>
                <a:srgbClr val="F7964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24964" y="4437112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C00000"/>
                </a:solidFill>
                <a:latin typeface="Calibri"/>
              </a:rPr>
              <a:t>Waiter List</a:t>
            </a:r>
            <a:endParaRPr lang="nl-NL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2476" y="4437112"/>
            <a:ext cx="174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Calibri"/>
              </a:rPr>
              <a:t>Runnable Queue</a:t>
            </a:r>
            <a:endParaRPr lang="nl-NL" dirty="0">
              <a:solidFill>
                <a:srgbClr val="F79646">
                  <a:lumMod val="75000"/>
                </a:srgbClr>
              </a:solidFill>
              <a:latin typeface="Calibri"/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1585798" y="4901678"/>
            <a:ext cx="5722506" cy="1047602"/>
            <a:chOff x="467544" y="5209455"/>
            <a:chExt cx="5722506" cy="1047602"/>
          </a:xfrm>
        </p:grpSpPr>
        <p:sp>
          <p:nvSpPr>
            <p:cNvPr id="41" name="TextBox 40"/>
            <p:cNvSpPr txBox="1"/>
            <p:nvPr/>
          </p:nvSpPr>
          <p:spPr>
            <a:xfrm>
              <a:off x="467544" y="5517232"/>
              <a:ext cx="5716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CPU Time +   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Signal Wait Time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+ 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</a:rPr>
                <a:t>Resource Wait Time</a:t>
              </a: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1835696" y="5517232"/>
              <a:ext cx="4263660" cy="40011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16714" y="5209455"/>
              <a:ext cx="930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Wait Time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67545" y="5214972"/>
              <a:ext cx="5722505" cy="734308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solidFill>
                    <a:prstClr val="black"/>
                  </a:solidFill>
                  <a:prstDash val="sysDot"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81674" y="5949280"/>
              <a:ext cx="16942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Total Execution Time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How SQL Server executes a query?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1437685" y="3573016"/>
            <a:ext cx="1296144" cy="1381770"/>
          </a:xfrm>
          <a:prstGeom prst="rect">
            <a:avLst/>
          </a:prstGeom>
          <a:noFill/>
          <a:ln w="12700" cap="flat" cmpd="sng" algn="ctr">
            <a:solidFill>
              <a:srgbClr val="C0504D">
                <a:shade val="95000"/>
                <a:satMod val="105000"/>
              </a:srgbClr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Tasks Queue</a:t>
            </a:r>
            <a:endParaRPr kumimoji="0" lang="ru-RU" sz="1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1509693" y="3645024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Task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1509693" y="3971028"/>
            <a:ext cx="1152128" cy="286720"/>
          </a:xfrm>
          <a:prstGeom prst="rect">
            <a:avLst/>
          </a:prstGeom>
          <a:noFill/>
          <a:ln w="1270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Task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1509693" y="4298575"/>
            <a:ext cx="1152128" cy="286720"/>
          </a:xfrm>
          <a:prstGeom prst="rect">
            <a:avLst/>
          </a:prstGeom>
          <a:noFill/>
          <a:ln w="1270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Task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1437685" y="2306516"/>
            <a:ext cx="6336704" cy="689383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ysDot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Thread Pool</a:t>
            </a:r>
            <a:endParaRPr kumimoji="0" lang="ru-RU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1509693" y="2635859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 Worker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1" name="Выгнутая вправо стрелка 80"/>
          <p:cNvSpPr/>
          <p:nvPr/>
        </p:nvSpPr>
        <p:spPr>
          <a:xfrm flipH="1" flipV="1">
            <a:off x="1083933" y="3391028"/>
            <a:ext cx="313296" cy="542028"/>
          </a:xfrm>
          <a:prstGeom prst="curvedLeftArrow">
            <a:avLst/>
          </a:prstGeom>
          <a:noFill/>
          <a:ln w="127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2" name="Выгнутая вправо стрелка 81"/>
          <p:cNvSpPr/>
          <p:nvPr/>
        </p:nvSpPr>
        <p:spPr>
          <a:xfrm flipH="1">
            <a:off x="1081775" y="2661261"/>
            <a:ext cx="313296" cy="542028"/>
          </a:xfrm>
          <a:prstGeom prst="curvedLeftArrow">
            <a:avLst/>
          </a:prstGeom>
          <a:noFill/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83" name="Группа 82"/>
          <p:cNvGrpSpPr/>
          <p:nvPr/>
        </p:nvGrpSpPr>
        <p:grpSpPr>
          <a:xfrm>
            <a:off x="1445697" y="3132135"/>
            <a:ext cx="1621223" cy="324363"/>
            <a:chOff x="907604" y="4068239"/>
            <a:chExt cx="1621223" cy="324363"/>
          </a:xfrm>
        </p:grpSpPr>
        <p:sp>
          <p:nvSpPr>
            <p:cNvPr id="84" name="Стрелка вправо 83"/>
            <p:cNvSpPr/>
            <p:nvPr/>
          </p:nvSpPr>
          <p:spPr>
            <a:xfrm>
              <a:off x="907604" y="4089635"/>
              <a:ext cx="1621223" cy="283865"/>
            </a:xfrm>
            <a:prstGeom prst="rightArrow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5" name="Равнобедренный треугольник 84"/>
            <p:cNvSpPr/>
            <p:nvPr/>
          </p:nvSpPr>
          <p:spPr>
            <a:xfrm>
              <a:off x="907604" y="4070534"/>
              <a:ext cx="496970" cy="322068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6" name="Равнобедренный треугольник 85"/>
            <p:cNvSpPr/>
            <p:nvPr/>
          </p:nvSpPr>
          <p:spPr>
            <a:xfrm>
              <a:off x="1475656" y="4070534"/>
              <a:ext cx="496970" cy="322068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7" name="Равнобедренный треугольник 86"/>
            <p:cNvSpPr/>
            <p:nvPr/>
          </p:nvSpPr>
          <p:spPr>
            <a:xfrm flipV="1">
              <a:off x="1194710" y="4068239"/>
              <a:ext cx="496970" cy="322068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8" name="Равнобедренный треугольник 87"/>
            <p:cNvSpPr/>
            <p:nvPr/>
          </p:nvSpPr>
          <p:spPr>
            <a:xfrm flipV="1">
              <a:off x="1763688" y="4068239"/>
              <a:ext cx="496970" cy="322068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89" name="Прямоугольник 88"/>
          <p:cNvSpPr/>
          <p:nvPr/>
        </p:nvSpPr>
        <p:spPr>
          <a:xfrm>
            <a:off x="3597925" y="4149081"/>
            <a:ext cx="2658731" cy="720080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ysDot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Cache</a:t>
            </a:r>
            <a:endParaRPr kumimoji="0" lang="ru-RU" sz="14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3676746" y="4437112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Plan Cache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4914756" y="4437112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Buffer Pool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2" name="Блок-схема: магнитный диск 91"/>
          <p:cNvSpPr/>
          <p:nvPr/>
        </p:nvSpPr>
        <p:spPr>
          <a:xfrm>
            <a:off x="6473157" y="4243474"/>
            <a:ext cx="634492" cy="625686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DB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3" name="Двойная стрелка вверх/вниз 92"/>
          <p:cNvSpPr/>
          <p:nvPr/>
        </p:nvSpPr>
        <p:spPr>
          <a:xfrm rot="5400000">
            <a:off x="6165778" y="4417969"/>
            <a:ext cx="181757" cy="326319"/>
          </a:xfrm>
          <a:prstGeom prst="upDownArrow">
            <a:avLst/>
          </a:prstGeom>
          <a:solidFill>
            <a:sysClr val="window" lastClr="FFFFFF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3107931" y="3037919"/>
            <a:ext cx="3658346" cy="10764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</a:rPr>
              <a:t>Task Execution</a:t>
            </a:r>
            <a:endParaRPr kumimoji="0" lang="ru-RU" sz="14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3174423" y="3102783"/>
            <a:ext cx="1694891" cy="70742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</a:rPr>
              <a:t>Parsing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</a:rPr>
              <a:t>Binding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</a:rPr>
              <a:t>Optimization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5182101" y="3100487"/>
            <a:ext cx="1512168" cy="70742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</a:rPr>
              <a:t>Query Execution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7" name="Стрелка вправо 96"/>
          <p:cNvSpPr/>
          <p:nvPr/>
        </p:nvSpPr>
        <p:spPr>
          <a:xfrm>
            <a:off x="4659979" y="3295464"/>
            <a:ext cx="504056" cy="349560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8" name="Двойная стрелка вверх/вниз 97"/>
          <p:cNvSpPr/>
          <p:nvPr/>
        </p:nvSpPr>
        <p:spPr>
          <a:xfrm>
            <a:off x="5670107" y="3855006"/>
            <a:ext cx="181757" cy="510098"/>
          </a:xfrm>
          <a:prstGeom prst="upDownArrow">
            <a:avLst/>
          </a:prstGeom>
          <a:solidFill>
            <a:sysClr val="window" lastClr="FFFFFF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9" name="Двойная стрелка вверх/вниз 98"/>
          <p:cNvSpPr/>
          <p:nvPr/>
        </p:nvSpPr>
        <p:spPr>
          <a:xfrm>
            <a:off x="3949581" y="3855006"/>
            <a:ext cx="181757" cy="510098"/>
          </a:xfrm>
          <a:prstGeom prst="upDownArrow">
            <a:avLst/>
          </a:prstGeom>
          <a:solidFill>
            <a:sysClr val="window" lastClr="FFFFFF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0" name="Стрелка углом 99"/>
          <p:cNvSpPr/>
          <p:nvPr/>
        </p:nvSpPr>
        <p:spPr>
          <a:xfrm rot="5400000" flipH="1">
            <a:off x="6808195" y="3047055"/>
            <a:ext cx="416284" cy="398012"/>
          </a:xfrm>
          <a:prstGeom prst="bentArrow">
            <a:avLst/>
          </a:prstGeom>
          <a:solidFill>
            <a:sysClr val="window" lastClr="FFFFFF"/>
          </a:solidFill>
          <a:ln w="127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1" name="Стрелка углом 100"/>
          <p:cNvSpPr/>
          <p:nvPr/>
        </p:nvSpPr>
        <p:spPr>
          <a:xfrm rot="16200000" flipH="1" flipV="1">
            <a:off x="6994188" y="3368882"/>
            <a:ext cx="747359" cy="1101074"/>
          </a:xfrm>
          <a:prstGeom prst="bentArrow">
            <a:avLst>
              <a:gd name="adj1" fmla="val 13530"/>
              <a:gd name="adj2" fmla="val 14379"/>
              <a:gd name="adj3" fmla="val 17353"/>
              <a:gd name="adj4" fmla="val 42900"/>
            </a:avLst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42341" y="4273351"/>
            <a:ext cx="97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latin typeface="Calibri"/>
              </a:rPr>
              <a:t>01010100</a:t>
            </a:r>
            <a:endParaRPr lang="ru-RU" sz="1400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103" name="Стрелка углом 102"/>
          <p:cNvSpPr/>
          <p:nvPr/>
        </p:nvSpPr>
        <p:spPr>
          <a:xfrm>
            <a:off x="933629" y="4615164"/>
            <a:ext cx="416284" cy="398012"/>
          </a:xfrm>
          <a:prstGeom prst="bentArrow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5597" y="4993431"/>
            <a:ext cx="97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alibri"/>
              </a:rPr>
              <a:t>SELECT…</a:t>
            </a:r>
            <a:endParaRPr lang="ru-RU" sz="1400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105" name="Прямоугольник 104"/>
          <p:cNvSpPr/>
          <p:nvPr/>
        </p:nvSpPr>
        <p:spPr>
          <a:xfrm>
            <a:off x="4013346" y="2420888"/>
            <a:ext cx="24064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pt-BR" sz="1200" i="1" dirty="0">
                <a:solidFill>
                  <a:srgbClr val="0070C0"/>
                </a:solidFill>
                <a:latin typeface="Calibri"/>
              </a:rPr>
              <a:t>&lt;= 4 </a:t>
            </a:r>
            <a:r>
              <a:rPr lang="pt-BR" sz="1200" i="1" dirty="0" smtClean="0">
                <a:solidFill>
                  <a:srgbClr val="0070C0"/>
                </a:solidFill>
                <a:latin typeface="Calibri"/>
              </a:rPr>
              <a:t>CPU </a:t>
            </a:r>
            <a:r>
              <a:rPr lang="pt-BR" sz="1200" i="1" dirty="0">
                <a:solidFill>
                  <a:srgbClr val="0070C0"/>
                </a:solidFill>
                <a:latin typeface="Calibri"/>
              </a:rPr>
              <a:t>= 512</a:t>
            </a:r>
            <a:br>
              <a:rPr lang="pt-BR" sz="1200" i="1" dirty="0">
                <a:solidFill>
                  <a:srgbClr val="0070C0"/>
                </a:solidFill>
                <a:latin typeface="Calibri"/>
              </a:rPr>
            </a:br>
            <a:r>
              <a:rPr lang="pt-BR" sz="1200" i="1" dirty="0">
                <a:solidFill>
                  <a:srgbClr val="0070C0"/>
                </a:solidFill>
                <a:latin typeface="Calibri"/>
              </a:rPr>
              <a:t>&gt;   4 </a:t>
            </a:r>
            <a:r>
              <a:rPr lang="pt-BR" sz="1200" i="1" dirty="0" smtClean="0">
                <a:solidFill>
                  <a:srgbClr val="0070C0"/>
                </a:solidFill>
                <a:latin typeface="Calibri"/>
              </a:rPr>
              <a:t>CPU </a:t>
            </a:r>
            <a:r>
              <a:rPr lang="pt-BR" sz="1200" i="1" dirty="0">
                <a:solidFill>
                  <a:srgbClr val="0070C0"/>
                </a:solidFill>
                <a:latin typeface="Calibri"/>
              </a:rPr>
              <a:t>= 512 + ((</a:t>
            </a:r>
            <a:r>
              <a:rPr lang="pt-BR" sz="1200" i="1" dirty="0" smtClean="0">
                <a:solidFill>
                  <a:srgbClr val="0070C0"/>
                </a:solidFill>
                <a:latin typeface="Calibri"/>
              </a:rPr>
              <a:t>CPU </a:t>
            </a:r>
            <a:r>
              <a:rPr lang="pt-BR" sz="1200" i="1" dirty="0">
                <a:solidFill>
                  <a:srgbClr val="0070C0"/>
                </a:solidFill>
                <a:latin typeface="Calibri"/>
              </a:rPr>
              <a:t>– 4) * 16)</a:t>
            </a:r>
            <a:endParaRPr lang="ru-RU" sz="1200" i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2735000" y="2635859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 Worker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551593" y="2635859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 Worker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8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298533" y="1904998"/>
            <a:ext cx="639604" cy="4130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CPU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42" name="Пятиугольник 41"/>
          <p:cNvSpPr/>
          <p:nvPr/>
        </p:nvSpPr>
        <p:spPr>
          <a:xfrm>
            <a:off x="5829785" y="1905001"/>
            <a:ext cx="1411120" cy="411482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        Scheduler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50" name="Пятиугольник 49"/>
          <p:cNvSpPr/>
          <p:nvPr/>
        </p:nvSpPr>
        <p:spPr>
          <a:xfrm>
            <a:off x="5829784" y="2994660"/>
            <a:ext cx="1411120" cy="38100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        Scheduler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55" name="Пятиугольник 54"/>
          <p:cNvSpPr/>
          <p:nvPr/>
        </p:nvSpPr>
        <p:spPr>
          <a:xfrm>
            <a:off x="5829785" y="3581400"/>
            <a:ext cx="1411120" cy="38100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        Scheduler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60" name="Пятиугольник 59"/>
          <p:cNvSpPr/>
          <p:nvPr/>
        </p:nvSpPr>
        <p:spPr>
          <a:xfrm>
            <a:off x="5829785" y="4175760"/>
            <a:ext cx="1411120" cy="38100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        Scheduler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68" name="Пятиугольник 67"/>
          <p:cNvSpPr/>
          <p:nvPr/>
        </p:nvSpPr>
        <p:spPr>
          <a:xfrm>
            <a:off x="4196353" y="1904998"/>
            <a:ext cx="1943099" cy="411482"/>
          </a:xfrm>
          <a:prstGeom prst="homePlat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 Worker Thread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69" name="Пятиугольник 68"/>
          <p:cNvSpPr/>
          <p:nvPr/>
        </p:nvSpPr>
        <p:spPr>
          <a:xfrm>
            <a:off x="4196352" y="2994657"/>
            <a:ext cx="1943101" cy="381001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 Worker Thread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70" name="Пятиугольник 69"/>
          <p:cNvSpPr/>
          <p:nvPr/>
        </p:nvSpPr>
        <p:spPr>
          <a:xfrm>
            <a:off x="4196354" y="3581397"/>
            <a:ext cx="1943100" cy="381001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 Worker Thread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71" name="Пятиугольник 70"/>
          <p:cNvSpPr/>
          <p:nvPr/>
        </p:nvSpPr>
        <p:spPr>
          <a:xfrm>
            <a:off x="4196354" y="4175757"/>
            <a:ext cx="1943100" cy="381001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 Worker Thread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DMV</a:t>
            </a:r>
          </a:p>
        </p:txBody>
      </p:sp>
      <p:sp>
        <p:nvSpPr>
          <p:cNvPr id="40" name="Пятиугольник 39"/>
          <p:cNvSpPr/>
          <p:nvPr/>
        </p:nvSpPr>
        <p:spPr>
          <a:xfrm>
            <a:off x="3048000" y="1904999"/>
            <a:ext cx="1449705" cy="411482"/>
          </a:xfrm>
          <a:prstGeom prst="homePlat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   Task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39" name="Пятиугольник 38"/>
          <p:cNvSpPr/>
          <p:nvPr/>
        </p:nvSpPr>
        <p:spPr>
          <a:xfrm>
            <a:off x="1882140" y="1905001"/>
            <a:ext cx="1464945" cy="411482"/>
          </a:xfrm>
          <a:prstGeom prst="homePlate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      Request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3" name="Пятиугольник 2"/>
          <p:cNvSpPr/>
          <p:nvPr/>
        </p:nvSpPr>
        <p:spPr>
          <a:xfrm>
            <a:off x="960120" y="1905001"/>
            <a:ext cx="1228725" cy="411482"/>
          </a:xfrm>
          <a:prstGeom prst="homePlate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Session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42216" y="2286139"/>
            <a:ext cx="192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latin typeface="Calibri"/>
              </a:rPr>
              <a:t>sys.dm_os_workers</a:t>
            </a:r>
            <a:endParaRPr lang="ru-RU" sz="1400" dirty="0">
              <a:latin typeface="Calibri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1980" y="1597223"/>
            <a:ext cx="1792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sys.dm_exec_sessions</a:t>
            </a:r>
            <a:endParaRPr lang="ru-RU" sz="1400" dirty="0">
              <a:latin typeface="Calibri" panose="020F0502020204030204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058316" y="1597223"/>
            <a:ext cx="1395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sys.dm_os_tasks</a:t>
            </a:r>
            <a:endParaRPr lang="ru-RU" sz="1400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76400" y="2286138"/>
            <a:ext cx="1819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sys.dm_exec_requests</a:t>
            </a:r>
            <a:endParaRPr lang="ru-RU" sz="1400" dirty="0">
              <a:latin typeface="Calibri" panose="020F05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75574" y="1618297"/>
            <a:ext cx="1810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sys.dm_os_schedulers</a:t>
            </a:r>
            <a:endParaRPr lang="ru-RU" sz="1400" dirty="0">
              <a:latin typeface="Calibri" panose="020F0502020204030204" pitchFamily="34" charset="0"/>
            </a:endParaRPr>
          </a:p>
        </p:txBody>
      </p:sp>
      <p:sp>
        <p:nvSpPr>
          <p:cNvPr id="52" name="Пятиугольник 51"/>
          <p:cNvSpPr/>
          <p:nvPr/>
        </p:nvSpPr>
        <p:spPr>
          <a:xfrm>
            <a:off x="3047999" y="2994658"/>
            <a:ext cx="1449705" cy="381001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   Task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53" name="Пятиугольник 52"/>
          <p:cNvSpPr/>
          <p:nvPr/>
        </p:nvSpPr>
        <p:spPr>
          <a:xfrm>
            <a:off x="1882139" y="2994660"/>
            <a:ext cx="1464945" cy="381001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      Request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54" name="Пятиугольник 53"/>
          <p:cNvSpPr/>
          <p:nvPr/>
        </p:nvSpPr>
        <p:spPr>
          <a:xfrm>
            <a:off x="960119" y="2994660"/>
            <a:ext cx="1228725" cy="381001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Session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57" name="Пятиугольник 56"/>
          <p:cNvSpPr/>
          <p:nvPr/>
        </p:nvSpPr>
        <p:spPr>
          <a:xfrm>
            <a:off x="3048000" y="3581398"/>
            <a:ext cx="1449705" cy="381001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   Task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58" name="Пятиугольник 57"/>
          <p:cNvSpPr/>
          <p:nvPr/>
        </p:nvSpPr>
        <p:spPr>
          <a:xfrm>
            <a:off x="1882140" y="3581400"/>
            <a:ext cx="1464945" cy="381001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      </a:t>
            </a:r>
            <a:r>
              <a:rPr lang="en-US" sz="1200" dirty="0" smtClean="0">
                <a:latin typeface="Calibri" panose="020F0502020204030204" pitchFamily="34" charset="0"/>
              </a:rPr>
              <a:t>Request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59" name="Пятиугольник 58"/>
          <p:cNvSpPr/>
          <p:nvPr/>
        </p:nvSpPr>
        <p:spPr>
          <a:xfrm>
            <a:off x="960120" y="3581400"/>
            <a:ext cx="1228725" cy="381001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Session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62" name="Пятиугольник 61"/>
          <p:cNvSpPr/>
          <p:nvPr/>
        </p:nvSpPr>
        <p:spPr>
          <a:xfrm>
            <a:off x="3048000" y="4175758"/>
            <a:ext cx="1449705" cy="381001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   </a:t>
            </a:r>
            <a:r>
              <a:rPr lang="en-US" sz="1200" dirty="0" smtClean="0">
                <a:latin typeface="Calibri" panose="020F0502020204030204" pitchFamily="34" charset="0"/>
              </a:rPr>
              <a:t>Task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63" name="Пятиугольник 62"/>
          <p:cNvSpPr/>
          <p:nvPr/>
        </p:nvSpPr>
        <p:spPr>
          <a:xfrm>
            <a:off x="1882140" y="4175760"/>
            <a:ext cx="1464945" cy="381001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      </a:t>
            </a:r>
            <a:r>
              <a:rPr lang="en-US" sz="1200" dirty="0" smtClean="0">
                <a:latin typeface="Calibri" panose="020F0502020204030204" pitchFamily="34" charset="0"/>
              </a:rPr>
              <a:t>Request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64" name="Пятиугольник 63"/>
          <p:cNvSpPr/>
          <p:nvPr/>
        </p:nvSpPr>
        <p:spPr>
          <a:xfrm>
            <a:off x="960120" y="4175760"/>
            <a:ext cx="1228725" cy="381001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Session</a:t>
            </a:r>
            <a:endParaRPr lang="ru-RU" sz="12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897310" y="4940300"/>
            <a:ext cx="256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Calibri" panose="020F0502020204030204" pitchFamily="34" charset="0"/>
              </a:rPr>
              <a:t>sys.dm_os_waiting_tasks</a:t>
            </a:r>
          </a:p>
          <a:p>
            <a:pPr algn="r"/>
            <a:r>
              <a:rPr lang="en-US" sz="1400" dirty="0" smtClean="0">
                <a:latin typeface="Calibri" panose="020F0502020204030204" pitchFamily="34" charset="0"/>
              </a:rPr>
              <a:t>sys.dm_exec_session_wait_stats</a:t>
            </a:r>
            <a:endParaRPr lang="ru-RU" sz="1400" dirty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28836" y="4997825"/>
            <a:ext cx="1778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sys.dm_os_wait_stats</a:t>
            </a:r>
            <a:endParaRPr lang="ru-RU" sz="1400" dirty="0">
              <a:latin typeface="Calibri" panose="020F0502020204030204" pitchFamily="34" charset="0"/>
            </a:endParaRPr>
          </a:p>
        </p:txBody>
      </p:sp>
      <p:sp>
        <p:nvSpPr>
          <p:cNvPr id="72" name="Правая фигурная скобка 71"/>
          <p:cNvSpPr/>
          <p:nvPr/>
        </p:nvSpPr>
        <p:spPr>
          <a:xfrm>
            <a:off x="8136958" y="2994656"/>
            <a:ext cx="201227" cy="381001"/>
          </a:xfrm>
          <a:prstGeom prst="rightBrace">
            <a:avLst/>
          </a:prstGeom>
          <a:ln w="127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авая фигурная скобка 78"/>
          <p:cNvSpPr/>
          <p:nvPr/>
        </p:nvSpPr>
        <p:spPr>
          <a:xfrm>
            <a:off x="8136958" y="3581396"/>
            <a:ext cx="201227" cy="381001"/>
          </a:xfrm>
          <a:prstGeom prst="rightBrace">
            <a:avLst/>
          </a:prstGeom>
          <a:ln w="127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авая фигурная скобка 79"/>
          <p:cNvSpPr/>
          <p:nvPr/>
        </p:nvSpPr>
        <p:spPr>
          <a:xfrm>
            <a:off x="8136957" y="4175756"/>
            <a:ext cx="201227" cy="381001"/>
          </a:xfrm>
          <a:prstGeom prst="rightBrace">
            <a:avLst/>
          </a:prstGeom>
          <a:ln w="127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авая фигурная скобка 105"/>
          <p:cNvSpPr/>
          <p:nvPr/>
        </p:nvSpPr>
        <p:spPr>
          <a:xfrm>
            <a:off x="8150644" y="1914178"/>
            <a:ext cx="201227" cy="403862"/>
          </a:xfrm>
          <a:prstGeom prst="rightBrace">
            <a:avLst/>
          </a:prstGeom>
          <a:ln w="127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106" idx="1"/>
          </p:cNvCxnSpPr>
          <p:nvPr/>
        </p:nvCxnSpPr>
        <p:spPr>
          <a:xfrm>
            <a:off x="8351871" y="2116109"/>
            <a:ext cx="0" cy="286229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Правая фигурная скобка 106"/>
          <p:cNvSpPr/>
          <p:nvPr/>
        </p:nvSpPr>
        <p:spPr>
          <a:xfrm flipH="1">
            <a:off x="641298" y="1914177"/>
            <a:ext cx="201227" cy="2642579"/>
          </a:xfrm>
          <a:prstGeom prst="rightBrace">
            <a:avLst/>
          </a:prstGeom>
          <a:ln w="127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8" name="Прямая соединительная линия 107"/>
          <p:cNvCxnSpPr/>
          <p:nvPr/>
        </p:nvCxnSpPr>
        <p:spPr>
          <a:xfrm>
            <a:off x="641298" y="3235466"/>
            <a:ext cx="0" cy="179373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1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Most Common Waits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5099" y="1306978"/>
            <a:ext cx="792088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CPU:</a:t>
            </a:r>
            <a:r>
              <a:rPr lang="pt-BR" sz="2300" dirty="0">
                <a:solidFill>
                  <a:prstClr val="black"/>
                </a:solidFill>
                <a:latin typeface="Calibri"/>
              </a:rPr>
              <a:t> </a:t>
            </a:r>
            <a:r>
              <a:rPr lang="pt-BR" sz="2300" b="1" dirty="0" smtClean="0">
                <a:solidFill>
                  <a:prstClr val="black"/>
                </a:solidFill>
                <a:latin typeface="Calibri"/>
              </a:rPr>
              <a:t>SOS_SCHEDULER_YIELD</a:t>
            </a: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pt-BR" sz="2300" b="1" dirty="0" smtClean="0">
                <a:solidFill>
                  <a:prstClr val="black"/>
                </a:solidFill>
                <a:latin typeface="Calibri"/>
              </a:rPr>
              <a:t>CXPACKET</a:t>
            </a: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pt-BR" sz="2300" b="1" dirty="0" smtClean="0">
                <a:solidFill>
                  <a:prstClr val="black"/>
                </a:solidFill>
                <a:latin typeface="Calibri"/>
              </a:rPr>
              <a:t>THREADPOOL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Memory</a:t>
            </a:r>
            <a:r>
              <a:rPr lang="pt-BR" sz="2300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defTabSz="914400"/>
            <a:r>
              <a:rPr lang="en-US" sz="2300" b="1" dirty="0">
                <a:solidFill>
                  <a:prstClr val="black"/>
                </a:solidFill>
                <a:latin typeface="Calibri"/>
              </a:rPr>
              <a:t>       RESOURCE_SEMAPHORE</a:t>
            </a:r>
            <a:r>
              <a:rPr lang="en-US" sz="23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300" b="1" dirty="0" smtClean="0">
                <a:solidFill>
                  <a:prstClr val="black"/>
                </a:solidFill>
                <a:latin typeface="Calibri"/>
              </a:rPr>
              <a:t>PAGELATCH_*</a:t>
            </a:r>
            <a:r>
              <a:rPr lang="en-US" sz="2300" dirty="0" smtClean="0">
                <a:solidFill>
                  <a:prstClr val="black"/>
                </a:solidFill>
                <a:latin typeface="Calibri"/>
              </a:rPr>
              <a:t>,</a:t>
            </a:r>
            <a:r>
              <a:rPr lang="en-US" sz="2300" b="1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300" b="1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2300" b="1" dirty="0" smtClean="0">
                <a:solidFill>
                  <a:prstClr val="black"/>
                </a:solidFill>
                <a:latin typeface="Calibri"/>
              </a:rPr>
              <a:t>       RESOURCE_SEMAPHORE_QUERY_COMPILE</a:t>
            </a:r>
            <a:endParaRPr lang="pt-BR" sz="2300" dirty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prstClr val="black"/>
                </a:solidFill>
                <a:latin typeface="Calibri"/>
              </a:rPr>
              <a:t>Disk:</a:t>
            </a:r>
          </a:p>
          <a:p>
            <a:pPr defTabSz="914400"/>
            <a:r>
              <a:rPr lang="en-US" sz="2300" b="1" dirty="0" smtClean="0">
                <a:solidFill>
                  <a:prstClr val="black"/>
                </a:solidFill>
                <a:latin typeface="Calibri"/>
              </a:rPr>
              <a:t>       WRITELOG</a:t>
            </a:r>
            <a:r>
              <a:rPr lang="en-US" sz="2300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300" b="1" dirty="0" smtClean="0">
                <a:solidFill>
                  <a:prstClr val="black"/>
                </a:solidFill>
                <a:latin typeface="Calibri"/>
              </a:rPr>
              <a:t>PAGEIOLATCH</a:t>
            </a:r>
            <a:r>
              <a:rPr lang="en-US" sz="2300" b="1" dirty="0">
                <a:solidFill>
                  <a:prstClr val="black"/>
                </a:solidFill>
                <a:latin typeface="Calibri"/>
              </a:rPr>
              <a:t>_*</a:t>
            </a:r>
            <a:r>
              <a:rPr lang="en-US" sz="2300" dirty="0">
                <a:solidFill>
                  <a:prstClr val="black"/>
                </a:solidFill>
                <a:latin typeface="Calibri"/>
              </a:rPr>
              <a:t>,</a:t>
            </a:r>
            <a:r>
              <a:rPr lang="en-US" sz="2300" b="1" dirty="0">
                <a:solidFill>
                  <a:prstClr val="black"/>
                </a:solidFill>
                <a:latin typeface="Calibri"/>
              </a:rPr>
              <a:t> IO_COMPLETION</a:t>
            </a:r>
            <a:r>
              <a:rPr lang="en-US" sz="2300" dirty="0" smtClean="0">
                <a:solidFill>
                  <a:prstClr val="black"/>
                </a:solidFill>
                <a:latin typeface="Calibri"/>
              </a:rPr>
              <a:t>,</a:t>
            </a:r>
          </a:p>
          <a:p>
            <a:pPr defTabSz="914400"/>
            <a:r>
              <a:rPr lang="en-US" sz="23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300" b="1" dirty="0" smtClean="0">
                <a:solidFill>
                  <a:prstClr val="black"/>
                </a:solidFill>
                <a:latin typeface="Calibri"/>
              </a:rPr>
              <a:t>      WRITE_COMPLETION</a:t>
            </a:r>
            <a:r>
              <a:rPr lang="en-US" sz="23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300" b="1" dirty="0" smtClean="0">
                <a:solidFill>
                  <a:prstClr val="black"/>
                </a:solidFill>
                <a:latin typeface="Calibri"/>
              </a:rPr>
              <a:t>ASYNC_IO_COMPLETION</a:t>
            </a:r>
            <a:r>
              <a:rPr lang="en-US" sz="2300" dirty="0" smtClean="0">
                <a:solidFill>
                  <a:prstClr val="black"/>
                </a:solidFill>
                <a:latin typeface="Calibri"/>
              </a:rPr>
              <a:t>,</a:t>
            </a:r>
            <a:endParaRPr lang="en-US" sz="2300" b="1" dirty="0" smtClean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2300" b="1" dirty="0" smtClean="0">
                <a:solidFill>
                  <a:prstClr val="black"/>
                </a:solidFill>
                <a:latin typeface="Calibri"/>
              </a:rPr>
              <a:t>       BAD_PAGE_PROCESS</a:t>
            </a:r>
            <a:endParaRPr lang="pt-BR" sz="2300" b="1" dirty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prstClr val="black"/>
                </a:solidFill>
                <a:latin typeface="Calibri"/>
              </a:rPr>
              <a:t>Locking: </a:t>
            </a:r>
            <a:r>
              <a:rPr lang="en-US" sz="2300" b="1" dirty="0" smtClean="0">
                <a:solidFill>
                  <a:prstClr val="black"/>
                </a:solidFill>
                <a:latin typeface="Calibri"/>
              </a:rPr>
              <a:t>LCK_*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prstClr val="black"/>
                </a:solidFill>
                <a:latin typeface="Calibri"/>
              </a:rPr>
              <a:t>OS: </a:t>
            </a:r>
            <a:r>
              <a:rPr lang="pt-BR" sz="2300" b="1" dirty="0">
                <a:solidFill>
                  <a:prstClr val="black"/>
                </a:solidFill>
                <a:latin typeface="Calibri"/>
              </a:rPr>
              <a:t>PREEMPTIVE_OS</a:t>
            </a:r>
            <a:r>
              <a:rPr lang="pt-BR" sz="2300" b="1" dirty="0" smtClean="0">
                <a:solidFill>
                  <a:prstClr val="black"/>
                </a:solidFill>
                <a:latin typeface="Calibri"/>
              </a:rPr>
              <a:t>_*</a:t>
            </a:r>
            <a:endParaRPr lang="pt-BR" sz="2300" dirty="0" smtClean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Network: </a:t>
            </a:r>
            <a:r>
              <a:rPr lang="pt-BR" sz="2300" b="1" dirty="0" smtClean="0">
                <a:solidFill>
                  <a:prstClr val="black"/>
                </a:solidFill>
                <a:latin typeface="Calibri"/>
              </a:rPr>
              <a:t>ASYNC_NETWORK_IO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Backup: </a:t>
            </a:r>
            <a:r>
              <a:rPr lang="en-US" sz="2300" b="1" dirty="0" smtClean="0">
                <a:solidFill>
                  <a:prstClr val="black"/>
                </a:solidFill>
                <a:latin typeface="Calibri"/>
              </a:rPr>
              <a:t>BACKUPIO</a:t>
            </a:r>
            <a:r>
              <a:rPr lang="en-US" sz="2300" dirty="0" smtClean="0">
                <a:solidFill>
                  <a:prstClr val="black"/>
                </a:solidFill>
                <a:latin typeface="Calibri"/>
              </a:rPr>
              <a:t>,</a:t>
            </a:r>
            <a:r>
              <a:rPr lang="en-US" sz="2300" b="1" dirty="0" smtClean="0">
                <a:solidFill>
                  <a:prstClr val="black"/>
                </a:solidFill>
                <a:latin typeface="Calibri"/>
              </a:rPr>
              <a:t> BACKUPBUFFER</a:t>
            </a:r>
            <a:endParaRPr lang="pt-BR" sz="2300" b="1" dirty="0" smtClean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pt-BR" sz="2300" dirty="0" smtClean="0">
                <a:solidFill>
                  <a:prstClr val="black"/>
                </a:solidFill>
                <a:latin typeface="Calibri"/>
              </a:rPr>
              <a:t>Other: </a:t>
            </a:r>
            <a:r>
              <a:rPr lang="en-US" sz="2300" b="1" dirty="0" smtClean="0">
                <a:solidFill>
                  <a:prstClr val="black"/>
                </a:solidFill>
                <a:latin typeface="Calibri"/>
              </a:rPr>
              <a:t>TRACEWRITE</a:t>
            </a:r>
            <a:r>
              <a:rPr lang="en-US" sz="2300" dirty="0" smtClean="0">
                <a:solidFill>
                  <a:prstClr val="black"/>
                </a:solidFill>
                <a:latin typeface="Calibri"/>
              </a:rPr>
              <a:t>,</a:t>
            </a:r>
            <a:r>
              <a:rPr lang="en-US" sz="23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pt-BR" sz="2300" b="1" dirty="0" smtClean="0">
                <a:solidFill>
                  <a:prstClr val="black"/>
                </a:solidFill>
                <a:latin typeface="Calibri"/>
              </a:rPr>
              <a:t>OLEDB</a:t>
            </a:r>
            <a:endParaRPr lang="en-US" sz="23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69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508</Words>
  <Application>Microsoft Office PowerPoint</Application>
  <PresentationFormat>Экран (4:3)</PresentationFormat>
  <Paragraphs>269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Office Theme</vt:lpstr>
      <vt:lpstr>SQL Server Wait Stats или как найти место "где болит"</vt:lpstr>
      <vt:lpstr>About me</vt:lpstr>
      <vt:lpstr>Troubleshooting</vt:lpstr>
      <vt:lpstr>Wait Stats</vt:lpstr>
      <vt:lpstr>Thread Scheduling</vt:lpstr>
      <vt:lpstr>Scheduler</vt:lpstr>
      <vt:lpstr>How SQL Server executes a query?</vt:lpstr>
      <vt:lpstr>DMV</vt:lpstr>
      <vt:lpstr>Most Common Waits</vt:lpstr>
      <vt:lpstr>CXPACKET</vt:lpstr>
      <vt:lpstr>PAGEIOLATCH</vt:lpstr>
      <vt:lpstr>PAGELATCH</vt:lpstr>
      <vt:lpstr>WRITELOG</vt:lpstr>
      <vt:lpstr>BACKUPIO + BACKUPBUFFER</vt:lpstr>
      <vt:lpstr>Links</vt:lpstr>
      <vt:lpstr>Thank You!</vt:lpstr>
    </vt:vector>
  </TitlesOfParts>
  <Company>Revealed Design,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PC</cp:lastModifiedBy>
  <cp:revision>112</cp:revision>
  <dcterms:created xsi:type="dcterms:W3CDTF">2011-08-19T20:30:49Z</dcterms:created>
  <dcterms:modified xsi:type="dcterms:W3CDTF">2017-03-10T03:56:12Z</dcterms:modified>
</cp:coreProperties>
</file>