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th" userId="ee6f1e9d05b7c814" providerId="LiveId" clId="{BD243433-38FC-4ACC-B958-F2B1C17B6261}"/>
    <pc:docChg chg="custSel modSld">
      <pc:chgData name="k th" userId="ee6f1e9d05b7c814" providerId="LiveId" clId="{BD243433-38FC-4ACC-B958-F2B1C17B6261}" dt="2022-05-01T10:32:34.798" v="1686"/>
      <pc:docMkLst>
        <pc:docMk/>
      </pc:docMkLst>
      <pc:sldChg chg="modSp mod">
        <pc:chgData name="k th" userId="ee6f1e9d05b7c814" providerId="LiveId" clId="{BD243433-38FC-4ACC-B958-F2B1C17B6261}" dt="2022-05-01T09:32:22.703" v="1430"/>
        <pc:sldMkLst>
          <pc:docMk/>
          <pc:sldMk cId="3656710330" sldId="269"/>
        </pc:sldMkLst>
        <pc:spChg chg="mod">
          <ac:chgData name="k th" userId="ee6f1e9d05b7c814" providerId="LiveId" clId="{BD243433-38FC-4ACC-B958-F2B1C17B6261}" dt="2022-05-01T09:32:22.703" v="1430"/>
          <ac:spMkLst>
            <pc:docMk/>
            <pc:sldMk cId="3656710330" sldId="269"/>
            <ac:spMk id="3" creationId="{6E691B2A-5AAE-43F8-BD1A-68C11565FCCF}"/>
          </ac:spMkLst>
        </pc:spChg>
      </pc:sldChg>
      <pc:sldChg chg="modSp">
        <pc:chgData name="k th" userId="ee6f1e9d05b7c814" providerId="LiveId" clId="{BD243433-38FC-4ACC-B958-F2B1C17B6261}" dt="2022-05-01T09:08:06.611" v="1" actId="1076"/>
        <pc:sldMkLst>
          <pc:docMk/>
          <pc:sldMk cId="703592797" sldId="275"/>
        </pc:sldMkLst>
        <pc:picChg chg="mod">
          <ac:chgData name="k th" userId="ee6f1e9d05b7c814" providerId="LiveId" clId="{BD243433-38FC-4ACC-B958-F2B1C17B6261}" dt="2022-05-01T09:08:06.611" v="1" actId="1076"/>
          <ac:picMkLst>
            <pc:docMk/>
            <pc:sldMk cId="703592797" sldId="275"/>
            <ac:picMk id="7170" creationId="{9C9B65F9-0D37-47E0-865A-604BD5B61CE1}"/>
          </ac:picMkLst>
        </pc:picChg>
        <pc:picChg chg="mod">
          <ac:chgData name="k th" userId="ee6f1e9d05b7c814" providerId="LiveId" clId="{BD243433-38FC-4ACC-B958-F2B1C17B6261}" dt="2022-05-01T09:08:04.378" v="0" actId="1076"/>
          <ac:picMkLst>
            <pc:docMk/>
            <pc:sldMk cId="703592797" sldId="275"/>
            <ac:picMk id="7174" creationId="{EC05784F-C8FD-4059-9EE0-AE12425AE73F}"/>
          </ac:picMkLst>
        </pc:picChg>
      </pc:sldChg>
      <pc:sldChg chg="modSp mod">
        <pc:chgData name="k th" userId="ee6f1e9d05b7c814" providerId="LiveId" clId="{BD243433-38FC-4ACC-B958-F2B1C17B6261}" dt="2022-05-01T10:32:34.798" v="1686"/>
        <pc:sldMkLst>
          <pc:docMk/>
          <pc:sldMk cId="2873042765" sldId="276"/>
        </pc:sldMkLst>
        <pc:spChg chg="mod">
          <ac:chgData name="k th" userId="ee6f1e9d05b7c814" providerId="LiveId" clId="{BD243433-38FC-4ACC-B958-F2B1C17B6261}" dt="2022-05-01T09:11:42.065" v="25" actId="20577"/>
          <ac:spMkLst>
            <pc:docMk/>
            <pc:sldMk cId="2873042765" sldId="276"/>
            <ac:spMk id="2" creationId="{752DD76F-8F98-4B21-B81E-2BD445FE5AB6}"/>
          </ac:spMkLst>
        </pc:spChg>
        <pc:spChg chg="mod">
          <ac:chgData name="k th" userId="ee6f1e9d05b7c814" providerId="LiveId" clId="{BD243433-38FC-4ACC-B958-F2B1C17B6261}" dt="2022-05-01T10:32:34.798" v="1686"/>
          <ac:spMkLst>
            <pc:docMk/>
            <pc:sldMk cId="2873042765" sldId="276"/>
            <ac:spMk id="3" creationId="{342606CF-A578-4B2B-AD5A-220DCA2073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79193-CE5A-40BA-B966-B31CE9B4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6A39CB-4ED7-421E-B0A8-A58020DA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202F0-2A58-46EC-AB26-A6AE0988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2501-2788-4A2F-9C02-5A899868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D8C94-8CC0-4B8A-B125-27AF256E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710C2-C59B-4060-BCCB-400E3389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A4547-24AD-4D36-94EB-1FE91A05D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EB575-D8DB-4B76-879C-612DEF94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7A1F7-6837-4071-BDCB-EBE5B340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BA21C-4E45-467C-87FC-99ADCE4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6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F7D92-691F-4FB8-8CF0-5181BE78C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EE685-7A5A-4D97-BBF4-2683C240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A92CA-D00B-45E0-BEE6-64B47790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7D8F4-DC34-4349-B015-FF759A6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2EA82-7A4A-40D2-AC9F-6180CA7F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1112A-C969-40FB-B289-B88FD93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5E85D-BDF3-4445-BAAB-BF765BC4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614EF-A7CF-4AE5-BF40-8FEB623E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21D2D-1589-4FEF-9CB6-0C6B9198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5013E-06A8-4EF2-AE39-A80C4FF7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4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B0BF6-8598-4FE2-BB6F-578B5BCC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08E09-4356-44BD-B786-B82DD5F9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C6314-8B77-45EE-95A0-268C72D0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BD95C-2F50-40CF-A481-954630F4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8985C-4596-4B9B-8233-7AAD2B8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0A34-63C6-4526-B6F8-7C3C1D7C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5E13A-500C-4B11-9FE7-76492416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A6924-4944-4C0C-B069-02FC9376C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4B087-DBB5-47AB-A6B7-65053487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190F0-7296-424D-AA56-339A0851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9E554-AE19-43FD-B22D-517D923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215B4-5B0E-4035-BBCF-FAF0AF6B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D8ABE-9B83-4603-BAEB-286DCDEC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03AF4-CD7E-41B0-B488-EA614C29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C21868-CE03-4850-B8C6-F70C3147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58354-F7D3-4536-AF21-321C57CF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12F25A-F3E5-4B95-A3F7-5470C4BD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7B6505-B636-4251-838E-E35133E4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37F10-B556-4733-B651-10C8100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40B8-3D09-4742-941C-28103031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25143-7C37-4DE0-ABD1-B90D4C3E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BECD8-F1C0-4D71-8A88-B219C7E0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A8CA4-A9FA-4F30-BFA1-41D1B7B9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D5F066-6DB6-4AC6-8727-0AA9AA6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1DDD91-AE13-4757-B74E-CD057CA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D2B54-8BD9-4971-B5D9-56780460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5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0B94-9B65-4177-809B-03D0FEAC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E794B-F58B-4C4E-A341-7A0EF2CB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001AB-10C4-4D50-A729-35105D678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C6571-6DF7-4072-966E-810F1FAC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33C32-4731-4846-875C-1436D046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33E75-599E-47E5-8D8D-C7F67B70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6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2B482-7182-47A6-B3A0-B70F2F41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E2219F-FE7C-480A-A668-D3F927E06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7BB77-023B-4B43-A243-9DF3550C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0396E-4D9A-499E-B018-00C4DC5F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830CE-E442-439E-ABE5-F2A2C3AD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01243-E1A5-4BC2-A3FD-C180E160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B7A87-1C80-4475-8D97-DBD03D85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42113-51D1-4420-8E92-9389E7F7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C2229-1BD9-463F-80B3-31C78E135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D5E5-85E9-4E18-A01E-3296D162A01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C6EEC-5196-4D6A-96E9-B280E227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783F1-7B8A-4553-B9B2-29C3CBE35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C5CC-6BE8-4427-9E4F-E24625BAD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2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54FD0-5AA9-4AD7-9875-3BE50A359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새싹교실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5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CC79F-1C67-44B0-AE2E-3A2F6F2E6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9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699DA-2E3E-4542-8FCF-10901FC8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mlp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38FB5-5874-4434-BB73-6A786094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: </a:t>
            </a:r>
            <a:r>
              <a:rPr lang="ko-KR" altLang="en-US" dirty="0"/>
              <a:t>단일 선형 계층</a:t>
            </a:r>
            <a:endParaRPr lang="en-US" altLang="ko-KR" dirty="0"/>
          </a:p>
          <a:p>
            <a:r>
              <a:rPr lang="en-US" altLang="ko-KR" dirty="0" err="1"/>
              <a:t>Mlp</a:t>
            </a:r>
            <a:r>
              <a:rPr lang="en-US" altLang="ko-KR" dirty="0"/>
              <a:t>: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입출력 중간의 모든 계층은 숨겨져 있으므로 은닉층으로 불림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D5904F23-2435-4AEC-93DE-E91D85E8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64" y="203611"/>
            <a:ext cx="4516306" cy="297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7655A-3158-48E0-8086-D12984EE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C8B6-98C9-4B92-A3AD-D2465577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로 가장 적합한 것은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오차를 </a:t>
            </a:r>
            <a:r>
              <a:rPr lang="ko-KR" altLang="en-US" dirty="0" err="1"/>
              <a:t>최소화시키는</a:t>
            </a:r>
            <a:r>
              <a:rPr lang="ko-KR" altLang="en-US" dirty="0"/>
              <a:t> 방식으로 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</a:t>
            </a:r>
            <a:r>
              <a:rPr lang="ko-KR" altLang="en-US" dirty="0" err="1"/>
              <a:t>처리해나가면서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조정해가며 오차를 줄이길 원함 </a:t>
            </a:r>
            <a:r>
              <a:rPr lang="en-US" altLang="ko-KR" dirty="0">
                <a:sym typeface="Wingdings" panose="05000000000000000000" pitchFamily="2" charset="2"/>
              </a:rPr>
              <a:t> w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ko-KR" altLang="en-US" dirty="0">
                <a:sym typeface="Wingdings" panose="05000000000000000000" pitchFamily="2" charset="2"/>
              </a:rPr>
              <a:t>를 조금씩 변경해야 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퍼셉트론의</a:t>
            </a:r>
            <a:r>
              <a:rPr lang="ko-KR" altLang="en-US" dirty="0">
                <a:sym typeface="Wingdings" panose="05000000000000000000" pitchFamily="2" charset="2"/>
              </a:rPr>
              <a:t> 계단 함수는 사용할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1. </a:t>
            </a:r>
            <a:r>
              <a:rPr lang="ko-KR" altLang="en-US" dirty="0">
                <a:sym typeface="Wingdings" panose="05000000000000000000" pitchFamily="2" charset="2"/>
              </a:rPr>
              <a:t>불연속</a:t>
            </a:r>
            <a:r>
              <a:rPr lang="en-US" altLang="ko-KR" dirty="0">
                <a:sym typeface="Wingdings" panose="05000000000000000000" pitchFamily="2" charset="2"/>
              </a:rPr>
              <a:t>, 2. </a:t>
            </a:r>
            <a:r>
              <a:rPr lang="ko-KR" altLang="en-US" dirty="0">
                <a:sym typeface="Wingdings" panose="05000000000000000000" pitchFamily="2" charset="2"/>
              </a:rPr>
              <a:t>기울기가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29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636D-33D0-4041-B7C2-82BCCDA6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057-8253-4FDC-AB00-9B4F22C8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tanh</a:t>
            </a:r>
          </a:p>
          <a:p>
            <a:endParaRPr lang="ko-KR" altLang="en-US" dirty="0"/>
          </a:p>
        </p:txBody>
      </p:sp>
      <p:pic>
        <p:nvPicPr>
          <p:cNvPr id="3074" name="Picture 2" descr="🧐 대체 시그모이드(Sigmoid) 함수가 뭔데?">
            <a:extLst>
              <a:ext uri="{FF2B5EF4-FFF2-40B4-BE49-F238E27FC236}">
                <a16:creationId xmlns:a16="http://schemas.microsoft.com/office/drawing/2014/main" id="{0D71C5D8-E8D3-4FF5-ABA3-6AEFCAAC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31" y="224632"/>
            <a:ext cx="37909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anh Activation Explained | Papers With Code">
            <a:extLst>
              <a:ext uri="{FF2B5EF4-FFF2-40B4-BE49-F238E27FC236}">
                <a16:creationId xmlns:a16="http://schemas.microsoft.com/office/drawing/2014/main" id="{CBBE9A26-D608-418F-953F-0E20A52B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551" y="3429000"/>
            <a:ext cx="4141871" cy="308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L — Sigmoid 대신 ReLU? 상황에 맞는 활성화 함수 사용하기 | by Minkyeong Kim | Medium">
            <a:extLst>
              <a:ext uri="{FF2B5EF4-FFF2-40B4-BE49-F238E27FC236}">
                <a16:creationId xmlns:a16="http://schemas.microsoft.com/office/drawing/2014/main" id="{38AD4936-6163-4401-B05A-0842DD53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53" y="1664710"/>
            <a:ext cx="4477251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59A79-654F-4BF2-86F3-846D5AA2C65A}"/>
              </a:ext>
            </a:extLst>
          </p:cNvPr>
          <p:cNvSpPr txBox="1"/>
          <p:nvPr/>
        </p:nvSpPr>
        <p:spPr>
          <a:xfrm flipH="1">
            <a:off x="7459579" y="431532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일부 최적화 문제를 해결하는 데에 도움이 되기 때문에 </a:t>
            </a:r>
            <a:r>
              <a:rPr lang="en-US" altLang="ko-KR" dirty="0" err="1"/>
              <a:t>ReLU</a:t>
            </a:r>
            <a:r>
              <a:rPr lang="ko-KR" altLang="en-US" dirty="0"/>
              <a:t>를 많이 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570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C7BC7-343F-4F9D-866D-F95CD2D9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098" name="Picture 2" descr="1] perceptron 이란? + tensorflow 로 구현해보기">
            <a:extLst>
              <a:ext uri="{FF2B5EF4-FFF2-40B4-BE49-F238E27FC236}">
                <a16:creationId xmlns:a16="http://schemas.microsoft.com/office/drawing/2014/main" id="{7D5B7A97-F974-4B0D-9159-C120B4F74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84" y="1546309"/>
            <a:ext cx="8165432" cy="43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4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16E7F-0311-4526-B870-85634B26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91B2A-5AAE-43F8-BD1A-68C11565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  <a:r>
              <a:rPr lang="en-US" altLang="ko-KR" dirty="0"/>
              <a:t>: </a:t>
            </a:r>
            <a:r>
              <a:rPr lang="ko-KR" altLang="en-US" dirty="0"/>
              <a:t>입력과 출력을 매핑하는 함수</a:t>
            </a:r>
            <a:endParaRPr lang="en-US" altLang="ko-KR" dirty="0"/>
          </a:p>
          <a:p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덧셈 연산이 끝이지만 비선형함수와 결합해 여러 계층으로 쌓을 경우 거의 모든 것을 학습할 수 있음</a:t>
            </a:r>
            <a:r>
              <a:rPr lang="en-US" altLang="ko-KR" dirty="0"/>
              <a:t>(universal approximation theorem, </a:t>
            </a:r>
            <a:r>
              <a:rPr lang="ko-KR" altLang="en-US" dirty="0"/>
              <a:t>보편적 </a:t>
            </a:r>
            <a:r>
              <a:rPr lang="ko-KR" altLang="en-US" dirty="0" err="1"/>
              <a:t>근사기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최적화하려는 척도</a:t>
            </a:r>
            <a:r>
              <a:rPr lang="en-US" altLang="ko-KR" dirty="0"/>
              <a:t>(loss function), </a:t>
            </a:r>
            <a:r>
              <a:rPr lang="ko-KR" altLang="en-US" dirty="0"/>
              <a:t>충분한 데이터</a:t>
            </a:r>
            <a:r>
              <a:rPr lang="en-US" altLang="ko-KR" dirty="0"/>
              <a:t>, </a:t>
            </a:r>
            <a:r>
              <a:rPr lang="ko-KR" altLang="en-US" dirty="0"/>
              <a:t>연산 능력이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학습이란</a:t>
            </a:r>
            <a:r>
              <a:rPr lang="en-US" altLang="ko-KR" dirty="0"/>
              <a:t>? </a:t>
            </a:r>
            <a:r>
              <a:rPr lang="ko-KR" altLang="en-US" dirty="0"/>
              <a:t>미래의 결과를 예측하고자</a:t>
            </a:r>
            <a:r>
              <a:rPr lang="en-US" altLang="ko-KR" dirty="0"/>
              <a:t> </a:t>
            </a:r>
            <a:r>
              <a:rPr lang="ko-KR" altLang="en-US" dirty="0"/>
              <a:t>수집된 관찰을 일반화하는 것을 목표로 하는 과정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02853-AEED-4A75-B85D-8E9AE04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필기체 숫자</a:t>
            </a:r>
            <a:r>
              <a:rPr lang="en-US" altLang="ko-KR" dirty="0"/>
              <a:t>(MNIST) </a:t>
            </a:r>
            <a:r>
              <a:rPr lang="ko-KR" altLang="en-US" dirty="0"/>
              <a:t>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78652-C4E9-4A5F-9C3B-30C9421B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MNIST handwritten digit database, Yann </a:t>
            </a:r>
            <a:r>
              <a:rPr lang="en-US" altLang="ko-KR" dirty="0" err="1">
                <a:hlinkClick r:id="rId2"/>
              </a:rPr>
              <a:t>LeCun</a:t>
            </a:r>
            <a:r>
              <a:rPr lang="en-US" altLang="ko-KR" dirty="0">
                <a:hlinkClick r:id="rId2"/>
              </a:rPr>
              <a:t>, Corinna Cortes and Chris Burges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데이터에는 실제 답이 기록되어 있음</a:t>
            </a:r>
            <a:r>
              <a:rPr lang="en-US" altLang="ko-KR" dirty="0"/>
              <a:t> (supervised)</a:t>
            </a:r>
          </a:p>
          <a:p>
            <a:r>
              <a:rPr lang="ko-KR" altLang="en-US" dirty="0"/>
              <a:t>테스트 데이터에도 마찬가지임</a:t>
            </a:r>
            <a:r>
              <a:rPr lang="en-US" altLang="ko-KR" dirty="0"/>
              <a:t>. </a:t>
            </a:r>
            <a:r>
              <a:rPr lang="ko-KR" altLang="en-US" dirty="0"/>
              <a:t>따라서 신경망의 정확도를 테스트할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이미지는 </a:t>
            </a:r>
            <a:r>
              <a:rPr lang="en-US" altLang="ko-KR" dirty="0"/>
              <a:t>28*28 </a:t>
            </a:r>
            <a:r>
              <a:rPr lang="ko-KR" altLang="en-US" dirty="0"/>
              <a:t>픽셀로 구성됨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mnist | TensorFlow Datasets">
            <a:extLst>
              <a:ext uri="{FF2B5EF4-FFF2-40B4-BE49-F238E27FC236}">
                <a16:creationId xmlns:a16="http://schemas.microsoft.com/office/drawing/2014/main" id="{F6CB143C-0A4C-40AE-B5EE-F5C5BFA6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06" y="4324391"/>
            <a:ext cx="2168484" cy="21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33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FCFA0-46CD-4169-A03F-096C22CA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원핫인코딩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6C122-10C8-469C-9A04-9FE6FC4C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경우 범주형 특징을 숫자형 변수로 변환하면 좋을 때가 있음</a:t>
            </a:r>
            <a:endParaRPr lang="en-US" altLang="ko-KR" dirty="0"/>
          </a:p>
          <a:p>
            <a:r>
              <a:rPr lang="en-US" altLang="ko-KR" dirty="0"/>
              <a:t>0~9</a:t>
            </a:r>
            <a:r>
              <a:rPr lang="ko-KR" altLang="en-US" dirty="0"/>
              <a:t>의 값 </a:t>
            </a:r>
            <a:r>
              <a:rPr lang="en-US" altLang="ko-KR" dirty="0"/>
              <a:t>d</a:t>
            </a:r>
            <a:r>
              <a:rPr lang="ko-KR" altLang="en-US" dirty="0"/>
              <a:t>를 갖는 범주형 특징 </a:t>
            </a:r>
            <a:r>
              <a:rPr lang="en-US" altLang="ko-KR" dirty="0"/>
              <a:t>digit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개의 위치를 가진 이진 벡터로 구성해 </a:t>
            </a:r>
            <a:r>
              <a:rPr lang="en-US" altLang="ko-KR" dirty="0"/>
              <a:t>d</a:t>
            </a:r>
            <a:r>
              <a:rPr lang="ko-KR" altLang="en-US" dirty="0"/>
              <a:t>번째 값만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숫자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이 아니라</a:t>
            </a:r>
            <a:r>
              <a:rPr lang="en-US" altLang="ko-KR" dirty="0"/>
              <a:t>, [0, 0, 0, 1, 0, 0, 0, 0, 0, 0]</a:t>
            </a:r>
          </a:p>
        </p:txBody>
      </p:sp>
    </p:spTree>
    <p:extLst>
      <p:ext uri="{BB962C8B-B14F-4D97-AF65-F5344CB8AC3E}">
        <p14:creationId xmlns:p14="http://schemas.microsoft.com/office/powerpoint/2010/main" val="354878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4469-3FA7-4782-910B-A640719B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FA9E7-E3AE-463A-9D1A-068623D1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Epoch</a:t>
            </a:r>
            <a:r>
              <a:rPr lang="ko-KR" altLang="en-US" dirty="0"/>
              <a:t>는 훈련을 얼마나 지속할 것인지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r>
              <a:rPr lang="ko-KR" altLang="en-US" dirty="0"/>
              <a:t>는 한 번에 신경망에 입력하는 표본의 수</a:t>
            </a:r>
            <a:endParaRPr lang="en-US" altLang="ko-KR" dirty="0"/>
          </a:p>
          <a:p>
            <a:r>
              <a:rPr lang="en-US" altLang="ko-KR" dirty="0"/>
              <a:t>Validation</a:t>
            </a:r>
            <a:r>
              <a:rPr lang="ko-KR" altLang="en-US" dirty="0"/>
              <a:t>은 훈련 프로세스의 유효성을 확인하고 증명하기 위한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것들을 </a:t>
            </a:r>
            <a:r>
              <a:rPr lang="ko-KR" altLang="en-US" dirty="0" err="1"/>
              <a:t>하이퍼파라미터</a:t>
            </a:r>
            <a:r>
              <a:rPr lang="en-US" altLang="ko-KR" dirty="0"/>
              <a:t>(</a:t>
            </a:r>
            <a:r>
              <a:rPr lang="en-US" altLang="ko-KR" dirty="0" err="1"/>
              <a:t>hypterparameter</a:t>
            </a:r>
            <a:r>
              <a:rPr lang="en-US" altLang="ko-KR" dirty="0"/>
              <a:t>)</a:t>
            </a:r>
            <a:r>
              <a:rPr lang="ko-KR" altLang="en-US" dirty="0"/>
              <a:t>라고 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3C676-2BDE-4030-AFBE-0A77B381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13" y="186345"/>
            <a:ext cx="299126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8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8707C-C7E9-4F5D-9B34-7A7A48E0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25B20-62F7-462E-B1CE-DB40031B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[0, 1]</a:t>
            </a:r>
            <a:r>
              <a:rPr lang="ko-KR" altLang="en-US" dirty="0"/>
              <a:t>범위로 정규화</a:t>
            </a:r>
            <a:endParaRPr lang="en-US" altLang="ko-KR" dirty="0"/>
          </a:p>
          <a:p>
            <a:r>
              <a:rPr lang="ko-KR" altLang="en-US" dirty="0" err="1"/>
              <a:t>원핫인코딩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465FC9-F9B6-4B6E-B92D-6F73BF1C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06" y="176112"/>
            <a:ext cx="641122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7317-D2F9-4CDE-A233-EE025F49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7CC22-7B26-4F69-9DEA-61378585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활성화함수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 err="1"/>
              <a:t>sogmoid</a:t>
            </a:r>
            <a:r>
              <a:rPr lang="ko-KR" altLang="en-US" dirty="0"/>
              <a:t>는 함수는 입력이 </a:t>
            </a:r>
            <a:r>
              <a:rPr lang="en-US" altLang="ko-KR" dirty="0"/>
              <a:t>(-</a:t>
            </a:r>
            <a:r>
              <a:rPr lang="ko-KR" altLang="en-US" dirty="0"/>
              <a:t>무한</a:t>
            </a:r>
            <a:r>
              <a:rPr lang="en-US" altLang="ko-KR" dirty="0"/>
              <a:t>, </a:t>
            </a:r>
            <a:r>
              <a:rPr lang="ko-KR" altLang="en-US" dirty="0"/>
              <a:t>무한</a:t>
            </a:r>
            <a:r>
              <a:rPr lang="en-US" altLang="ko-KR" dirty="0"/>
              <a:t>)</a:t>
            </a:r>
            <a:r>
              <a:rPr lang="ko-KR" altLang="en-US" dirty="0"/>
              <a:t>일 때 출력이 </a:t>
            </a:r>
            <a:r>
              <a:rPr lang="en-US" altLang="ko-KR" dirty="0"/>
              <a:t>(0, 1)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Softmax</a:t>
            </a:r>
            <a:r>
              <a:rPr lang="ko-KR" altLang="en-US" dirty="0"/>
              <a:t>는 임의의 실수 값의 </a:t>
            </a:r>
            <a:r>
              <a:rPr lang="en-US" altLang="ko-KR" dirty="0"/>
              <a:t>k</a:t>
            </a:r>
            <a:r>
              <a:rPr lang="ko-KR" altLang="en-US" dirty="0"/>
              <a:t>차원 벡터를 </a:t>
            </a:r>
            <a:r>
              <a:rPr lang="en-US" altLang="ko-KR" dirty="0"/>
              <a:t>(0, 1) </a:t>
            </a:r>
            <a:r>
              <a:rPr lang="ko-KR" altLang="en-US" dirty="0"/>
              <a:t>범위의 실수 값을 가진 </a:t>
            </a:r>
            <a:r>
              <a:rPr lang="en-US" altLang="ko-KR" dirty="0"/>
              <a:t>K </a:t>
            </a:r>
            <a:r>
              <a:rPr lang="ko-KR" altLang="en-US" dirty="0"/>
              <a:t>차원 벡터로 넣어 총합이 </a:t>
            </a:r>
            <a:r>
              <a:rPr lang="en-US" altLang="ko-KR" dirty="0"/>
              <a:t>1</a:t>
            </a:r>
            <a:r>
              <a:rPr lang="ko-KR" altLang="en-US" dirty="0"/>
              <a:t>이 되게 함 </a:t>
            </a:r>
            <a:r>
              <a:rPr lang="en-US" altLang="ko-KR" dirty="0"/>
              <a:t>(</a:t>
            </a:r>
            <a:r>
              <a:rPr lang="ko-KR" altLang="en-US" dirty="0"/>
              <a:t>확률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7A405B-89EC-4B13-8954-DF8E8594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38" y="365125"/>
            <a:ext cx="5734850" cy="1400370"/>
          </a:xfrm>
          <a:prstGeom prst="rect">
            <a:avLst/>
          </a:prstGeom>
        </p:spPr>
      </p:pic>
      <p:pic>
        <p:nvPicPr>
          <p:cNvPr id="6146" name="Picture 2" descr="Crocus">
            <a:extLst>
              <a:ext uri="{FF2B5EF4-FFF2-40B4-BE49-F238E27FC236}">
                <a16:creationId xmlns:a16="http://schemas.microsoft.com/office/drawing/2014/main" id="{A6797C93-2731-4CD7-A73A-8ACF1B64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75" y="3976688"/>
            <a:ext cx="35147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20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8B9EE-AF7B-4882-B97E-F0E25C8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199B1-D77B-4589-9604-28A3DA17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심층 신경망 을 위해 개발된 오픈소스 소프트웨어 라이브러리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en-US" altLang="ko-KR" dirty="0"/>
              <a:t>2.0 </a:t>
            </a:r>
            <a:r>
              <a:rPr lang="ko-KR" altLang="en-US" dirty="0"/>
              <a:t>라이선스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기준 가장 많이 사용되는 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Python, </a:t>
            </a:r>
            <a:r>
              <a:rPr lang="en-US" altLang="ko-KR" dirty="0" err="1"/>
              <a:t>c++</a:t>
            </a:r>
            <a:r>
              <a:rPr lang="en-US" altLang="ko-KR" dirty="0"/>
              <a:t>, Java, R, Go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고급 신경망 </a:t>
            </a:r>
            <a:r>
              <a:rPr lang="en-US" altLang="ko-KR" dirty="0" err="1"/>
              <a:t>api</a:t>
            </a:r>
            <a:r>
              <a:rPr lang="ko-KR" altLang="en-US" dirty="0"/>
              <a:t>인 </a:t>
            </a:r>
            <a:r>
              <a:rPr lang="en-US" altLang="ko-KR" dirty="0" err="1"/>
              <a:t>keras</a:t>
            </a:r>
            <a:r>
              <a:rPr lang="ko-KR" altLang="en-US" dirty="0"/>
              <a:t>와 통합</a:t>
            </a:r>
            <a:endParaRPr lang="en-US" altLang="ko-KR" dirty="0"/>
          </a:p>
          <a:p>
            <a:r>
              <a:rPr lang="en-US" altLang="ko-KR" dirty="0"/>
              <a:t>Eager execution </a:t>
            </a:r>
            <a:r>
              <a:rPr lang="ko-KR" altLang="en-US" dirty="0"/>
              <a:t>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88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B1DA-AE9A-462D-8293-DBFAE104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8F6CD-D3A8-4253-B2B3-B51A9860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정의 </a:t>
            </a:r>
            <a:r>
              <a:rPr lang="en-US" altLang="ko-KR" dirty="0"/>
              <a:t>-&gt; </a:t>
            </a:r>
            <a:r>
              <a:rPr lang="ko-KR" altLang="en-US" dirty="0"/>
              <a:t>모델 컴파일 </a:t>
            </a:r>
            <a:r>
              <a:rPr lang="en-US" altLang="ko-KR" dirty="0"/>
              <a:t>-&gt; </a:t>
            </a:r>
            <a:r>
              <a:rPr lang="ko-KR" altLang="en-US" dirty="0"/>
              <a:t>훈련</a:t>
            </a:r>
            <a:endParaRPr lang="en-US" altLang="ko-KR" dirty="0"/>
          </a:p>
          <a:p>
            <a:r>
              <a:rPr lang="ko-KR" altLang="en-US" dirty="0"/>
              <a:t>컴파일 설정 사항</a:t>
            </a:r>
            <a:r>
              <a:rPr lang="en-US" altLang="ko-KR" dirty="0"/>
              <a:t>: optimizer, objective function, metric</a:t>
            </a:r>
          </a:p>
          <a:p>
            <a:r>
              <a:rPr lang="ko-KR" altLang="en-US" dirty="0"/>
              <a:t>목적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43BD64-1335-46D5-9AB4-DECBA5E2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806" y="513484"/>
            <a:ext cx="4991797" cy="1028844"/>
          </a:xfrm>
          <a:prstGeom prst="rect">
            <a:avLst/>
          </a:prstGeom>
        </p:spPr>
      </p:pic>
      <p:pic>
        <p:nvPicPr>
          <p:cNvPr id="7170" name="Picture 2" descr="회귀 모델에 대한 성능 평가 지표들">
            <a:extLst>
              <a:ext uri="{FF2B5EF4-FFF2-40B4-BE49-F238E27FC236}">
                <a16:creationId xmlns:a16="http://schemas.microsoft.com/office/drawing/2014/main" id="{9C9B65F9-0D37-47E0-865A-604BD5B6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41" y="3398541"/>
            <a:ext cx="4156911" cy="120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ow to choose cross-entropy loss function in Keras? - knowledge Transfer">
            <a:extLst>
              <a:ext uri="{FF2B5EF4-FFF2-40B4-BE49-F238E27FC236}">
                <a16:creationId xmlns:a16="http://schemas.microsoft.com/office/drawing/2014/main" id="{EC05784F-C8FD-4059-9EE0-AE12425A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78" y="3134066"/>
            <a:ext cx="5133223" cy="17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9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DD76F-8F98-4B21-B81E-2BD445FE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606CF-A578-4B2B-AD5A-220DCA20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 </a:t>
            </a:r>
            <a:r>
              <a:rPr lang="en-US" altLang="ko-KR" dirty="0"/>
              <a:t>- CNN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</a:t>
            </a:r>
            <a:r>
              <a:rPr lang="en-US" altLang="ko-KR" dirty="0"/>
              <a:t>, 8</a:t>
            </a:r>
            <a:r>
              <a:rPr lang="ko-KR" altLang="en-US" dirty="0"/>
              <a:t>주</a:t>
            </a:r>
            <a:r>
              <a:rPr lang="en-US" altLang="ko-KR" dirty="0"/>
              <a:t> - </a:t>
            </a:r>
            <a:r>
              <a:rPr lang="ko-KR" altLang="en-US" dirty="0"/>
              <a:t>응용 </a:t>
            </a:r>
            <a:r>
              <a:rPr lang="en-US" altLang="ko-KR" dirty="0"/>
              <a:t>CNN, transfer learning </a:t>
            </a:r>
            <a:r>
              <a:rPr lang="ko-KR" altLang="en-US" dirty="0"/>
              <a:t>실습 </a:t>
            </a:r>
            <a:r>
              <a:rPr lang="en-US" altLang="ko-KR" dirty="0"/>
              <a:t>(fashion MNIST), </a:t>
            </a:r>
            <a:r>
              <a:rPr lang="ko-KR" altLang="en-US" dirty="0"/>
              <a:t>기타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아키텍처</a:t>
            </a:r>
            <a:r>
              <a:rPr lang="en-US" altLang="ko-KR" dirty="0"/>
              <a:t>,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시각화</a:t>
            </a:r>
            <a:r>
              <a:rPr lang="en-US" altLang="ko-KR" dirty="0"/>
              <a:t>(activation visualization)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주 </a:t>
            </a:r>
            <a:r>
              <a:rPr lang="en-US" altLang="ko-KR" dirty="0"/>
              <a:t>–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오디오 처리</a:t>
            </a:r>
            <a:r>
              <a:rPr lang="en-US" altLang="ko-KR" dirty="0"/>
              <a:t>,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 </a:t>
            </a:r>
            <a:r>
              <a:rPr lang="en-US" altLang="ko-KR" dirty="0"/>
              <a:t>– GAN, AE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주 </a:t>
            </a:r>
            <a:r>
              <a:rPr lang="en-US" altLang="ko-KR" dirty="0"/>
              <a:t>– unsupervised learning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주 </a:t>
            </a:r>
            <a:r>
              <a:rPr lang="en-US" altLang="ko-KR" dirty="0"/>
              <a:t>– reinforcement learning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시간이 남는 주차가 있다면 </a:t>
            </a:r>
            <a:r>
              <a:rPr lang="ko-KR" altLang="en-US" dirty="0" err="1"/>
              <a:t>역전파</a:t>
            </a:r>
            <a:r>
              <a:rPr lang="ko-KR" altLang="en-US" dirty="0"/>
              <a:t> 관련 내용을 다룰 생각입니다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04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3F73-EB63-4CB4-9753-266E569F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EA447-6992-42CA-8E40-0D59E6E5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앞으로 계속해서 보게 될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ko-KR" altLang="en-US" dirty="0"/>
              <a:t>의 표준 </a:t>
            </a:r>
            <a:r>
              <a:rPr lang="ko-KR" altLang="en-US" dirty="0" err="1"/>
              <a:t>하이레벨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(</a:t>
            </a:r>
            <a:r>
              <a:rPr lang="en-US" altLang="ko-KR" dirty="0" err="1"/>
              <a:t>tf.keras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직관적인 프로그래밍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74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34DC1-EACC-4458-A7BA-4A52AD3F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tf.keras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8BC6A-9158-4EAA-9216-DF9AB185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내부에 구현된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와 통합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Colab</a:t>
            </a:r>
            <a:r>
              <a:rPr lang="ko-KR" altLang="en-US" dirty="0"/>
              <a:t>에는 이미 </a:t>
            </a:r>
            <a:r>
              <a:rPr lang="en-US" altLang="ko-KR" dirty="0" err="1"/>
              <a:t>tensorflow</a:t>
            </a:r>
            <a:r>
              <a:rPr lang="ko-KR" altLang="en-US" dirty="0"/>
              <a:t>가 설치되어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Sequential, functional, model subclassing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sequential</a:t>
            </a:r>
            <a:r>
              <a:rPr lang="ko-KR" altLang="en-US" dirty="0"/>
              <a:t>을 사용</a:t>
            </a:r>
            <a:r>
              <a:rPr lang="en-US" altLang="ko-KR" dirty="0"/>
              <a:t>, </a:t>
            </a:r>
            <a:r>
              <a:rPr lang="ko-KR" altLang="en-US" dirty="0"/>
              <a:t>나머지 두 방식은 나중에 설명할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679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55FA9-F828-4126-AE0D-6351BFD8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0BCAF-1C0A-44D9-AE82-A8DAE970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B653C5-96B2-43E5-B5E1-A71ECB86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8" y="1318918"/>
            <a:ext cx="6239746" cy="422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76024C-07A5-4328-9E62-DE651784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84" y="1752366"/>
            <a:ext cx="498227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E4D3-8DBD-460E-B930-2AD556E5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83B7B-595A-4509-A2E7-849546C1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ANN(artificial neural network)</a:t>
            </a:r>
          </a:p>
          <a:p>
            <a:r>
              <a:rPr lang="ko-KR" altLang="en-US" dirty="0"/>
              <a:t>포유류의 중추 신경계 연구에서 영감을 받은 </a:t>
            </a:r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계층</a:t>
            </a:r>
            <a:r>
              <a:rPr lang="en-US" altLang="ko-KR" dirty="0"/>
              <a:t>(layer)</a:t>
            </a:r>
            <a:r>
              <a:rPr lang="ko-KR" altLang="en-US" dirty="0"/>
              <a:t>의 뉴런은 특정 상태</a:t>
            </a:r>
            <a:r>
              <a:rPr lang="en-US" altLang="ko-KR" dirty="0"/>
              <a:t>(activation)</a:t>
            </a:r>
            <a:r>
              <a:rPr lang="ko-KR" altLang="en-US" dirty="0"/>
              <a:t>가 되면 다른 계층으로 메시지를 전달함</a:t>
            </a:r>
            <a:r>
              <a:rPr lang="en-US" altLang="ko-KR" dirty="0"/>
              <a:t>(fire).</a:t>
            </a:r>
          </a:p>
          <a:p>
            <a:endParaRPr lang="en-US" altLang="ko-KR" dirty="0"/>
          </a:p>
          <a:p>
            <a:r>
              <a:rPr lang="ko-KR" altLang="en-US" dirty="0"/>
              <a:t>추상화 단계를 점진적으로 늘리는 형태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인간의 시각 시스템과 </a:t>
            </a:r>
            <a:r>
              <a:rPr lang="ko-KR" altLang="en-US" dirty="0" err="1">
                <a:sym typeface="Wingdings" panose="05000000000000000000" pitchFamily="2" charset="2"/>
              </a:rPr>
              <a:t>비슷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hierarchical</a:t>
            </a:r>
            <a:r>
              <a:rPr lang="en-US" altLang="ko-K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multi-stage processes)</a:t>
            </a:r>
          </a:p>
        </p:txBody>
      </p:sp>
    </p:spTree>
    <p:extLst>
      <p:ext uri="{BB962C8B-B14F-4D97-AF65-F5344CB8AC3E}">
        <p14:creationId xmlns:p14="http://schemas.microsoft.com/office/powerpoint/2010/main" val="118713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CE7F-8ADF-4CB7-A7B0-B94B1C6E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8ACF4-8108-4577-B30A-28F89D59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Percecptron</a:t>
            </a:r>
            <a:endParaRPr lang="en-US" altLang="ko-KR" dirty="0"/>
          </a:p>
          <a:p>
            <a:r>
              <a:rPr lang="en-US" altLang="ko-KR" dirty="0"/>
              <a:t>Feature vector(</a:t>
            </a:r>
            <a:r>
              <a:rPr lang="en-US" altLang="ko-KR" dirty="0" err="1"/>
              <a:t>R^d</a:t>
            </a:r>
            <a:r>
              <a:rPr lang="en-US" altLang="ko-KR" dirty="0"/>
              <a:t>)</a:t>
            </a:r>
            <a:r>
              <a:rPr lang="ko-KR" altLang="en-US" dirty="0"/>
              <a:t>가 주어지면 </a:t>
            </a:r>
            <a:r>
              <a:rPr lang="en-US" altLang="ko-KR" dirty="0"/>
              <a:t>1, 0</a:t>
            </a:r>
            <a:r>
              <a:rPr lang="ko-KR" altLang="en-US" dirty="0"/>
              <a:t>을 출력하는 알고리즘</a:t>
            </a:r>
            <a:endParaRPr lang="en-US" altLang="ko-KR" dirty="0"/>
          </a:p>
          <a:p>
            <a:r>
              <a:rPr lang="en-US" altLang="ko-KR" dirty="0"/>
              <a:t>F(x) = 1, if </a:t>
            </a:r>
            <a:r>
              <a:rPr lang="en-US" altLang="ko-KR" dirty="0" err="1"/>
              <a:t>wx+b</a:t>
            </a:r>
            <a:r>
              <a:rPr lang="en-US" altLang="ko-KR" dirty="0"/>
              <a:t>&gt;0</a:t>
            </a:r>
          </a:p>
          <a:p>
            <a:pPr marL="0" indent="0">
              <a:buNone/>
            </a:pPr>
            <a:r>
              <a:rPr lang="en-US" altLang="ko-KR" dirty="0"/>
              <a:t>          0, otherwise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는 가중치 벡터</a:t>
            </a:r>
            <a:r>
              <a:rPr lang="en-US" altLang="ko-KR" dirty="0"/>
              <a:t>, </a:t>
            </a:r>
            <a:r>
              <a:rPr lang="en-US" altLang="ko-KR" dirty="0" err="1"/>
              <a:t>wx</a:t>
            </a:r>
            <a:r>
              <a:rPr lang="ko-KR" altLang="en-US" dirty="0"/>
              <a:t>는 </a:t>
            </a:r>
            <a:r>
              <a:rPr lang="en-US" altLang="ko-KR" dirty="0"/>
              <a:t>dot product, b</a:t>
            </a:r>
            <a:r>
              <a:rPr lang="ko-KR" altLang="en-US" dirty="0"/>
              <a:t>는 편향</a:t>
            </a:r>
            <a:r>
              <a:rPr lang="en-US" altLang="ko-KR" dirty="0"/>
              <a:t>(bias)</a:t>
            </a:r>
          </a:p>
          <a:p>
            <a:r>
              <a:rPr lang="en-US" altLang="ko-KR" dirty="0" err="1"/>
              <a:t>Wx+b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따라 위치를 변경하는 초평면을 그린다고 생각할 수 있음</a:t>
            </a:r>
            <a:endParaRPr lang="en-US" altLang="ko-KR" dirty="0"/>
          </a:p>
          <a:p>
            <a:r>
              <a:rPr lang="ko-KR" altLang="en-US" dirty="0"/>
              <a:t>초평면은 </a:t>
            </a:r>
            <a:r>
              <a:rPr lang="en-US" altLang="ko-KR" dirty="0"/>
              <a:t>ambient space</a:t>
            </a:r>
            <a:r>
              <a:rPr lang="ko-KR" altLang="en-US" dirty="0"/>
              <a:t>보다 한 차원이 낮은</a:t>
            </a:r>
            <a:r>
              <a:rPr lang="en-US" altLang="ko-KR" dirty="0"/>
              <a:t> subspace</a:t>
            </a:r>
          </a:p>
        </p:txBody>
      </p:sp>
    </p:spTree>
    <p:extLst>
      <p:ext uri="{BB962C8B-B14F-4D97-AF65-F5344CB8AC3E}">
        <p14:creationId xmlns:p14="http://schemas.microsoft.com/office/powerpoint/2010/main" val="28666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C31D-100C-4A4B-8006-45957FD3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9BCEE-A50C-4B3B-8A3A-14068DCE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D37FD8-29BD-4E64-A7E7-97A034F0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5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C835-62D5-4F6A-9518-2147A6E0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CC659-A109-42E4-90A0-8C6E7D6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Sqeuantial</a:t>
            </a:r>
            <a:r>
              <a:rPr lang="en-US" altLang="ko-KR" dirty="0"/>
              <a:t>:</a:t>
            </a:r>
            <a:r>
              <a:rPr lang="ko-KR" altLang="en-US" dirty="0"/>
              <a:t> 신경망 계층의 선형 파이프라인</a:t>
            </a:r>
            <a:endParaRPr lang="en-US" altLang="ko-KR" dirty="0"/>
          </a:p>
          <a:p>
            <a:r>
              <a:rPr lang="en-US" altLang="ko-KR" dirty="0"/>
              <a:t>Dense net: </a:t>
            </a:r>
            <a:r>
              <a:rPr lang="ko-KR" altLang="en-US" dirty="0"/>
              <a:t>각 계층</a:t>
            </a:r>
            <a:r>
              <a:rPr lang="en-US" altLang="ko-KR" dirty="0"/>
              <a:t>(layer)</a:t>
            </a:r>
            <a:r>
              <a:rPr lang="ko-KR" altLang="en-US" dirty="0"/>
              <a:t>의 뉴런이 이전 계층에 위치한 모든 뉴런과 완전 연결되어 있고</a:t>
            </a:r>
            <a:r>
              <a:rPr lang="en-US" altLang="ko-KR" dirty="0"/>
              <a:t>, </a:t>
            </a:r>
            <a:r>
              <a:rPr lang="ko-KR" altLang="en-US" dirty="0"/>
              <a:t>그 다음도 그렇다는 의미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14F54-8FCE-4E14-B809-E93E59E1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3328590"/>
            <a:ext cx="793543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705</Words>
  <Application>Microsoft Office PowerPoint</Application>
  <PresentationFormat>와이드스크린</PresentationFormat>
  <Paragraphs>106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Yu Gothic Light</vt:lpstr>
      <vt:lpstr>나눔고딕OTF Light</vt:lpstr>
      <vt:lpstr>맑은 고딕</vt:lpstr>
      <vt:lpstr>Arial</vt:lpstr>
      <vt:lpstr>Office 테마</vt:lpstr>
      <vt:lpstr>새싹교실 5주</vt:lpstr>
      <vt:lpstr>Tensorflow</vt:lpstr>
      <vt:lpstr>Keras</vt:lpstr>
      <vt:lpstr>tf.keras</vt:lpstr>
      <vt:lpstr>PowerPoint 프레젠테이션</vt:lpstr>
      <vt:lpstr>신경망</vt:lpstr>
      <vt:lpstr>퍼셉트론</vt:lpstr>
      <vt:lpstr>PowerPoint 프레젠테이션</vt:lpstr>
      <vt:lpstr>mlp</vt:lpstr>
      <vt:lpstr> mlp(2)</vt:lpstr>
      <vt:lpstr>학습</vt:lpstr>
      <vt:lpstr>학습(2)</vt:lpstr>
      <vt:lpstr>학습(3)</vt:lpstr>
      <vt:lpstr>정리</vt:lpstr>
      <vt:lpstr>필기체 숫자(MNIST) 인식</vt:lpstr>
      <vt:lpstr>원핫인코딩</vt:lpstr>
      <vt:lpstr>실습</vt:lpstr>
      <vt:lpstr>실습(2)</vt:lpstr>
      <vt:lpstr>실습(3)</vt:lpstr>
      <vt:lpstr>실습(4)</vt:lpstr>
      <vt:lpstr>이후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새싹교실 5주</dc:title>
  <dc:creator>th k</dc:creator>
  <cp:lastModifiedBy>k th</cp:lastModifiedBy>
  <cp:revision>4</cp:revision>
  <dcterms:created xsi:type="dcterms:W3CDTF">2022-04-29T05:12:18Z</dcterms:created>
  <dcterms:modified xsi:type="dcterms:W3CDTF">2022-05-01T10:36:54Z</dcterms:modified>
</cp:coreProperties>
</file>