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59" r:id="rId5"/>
    <p:sldId id="261" r:id="rId6"/>
    <p:sldId id="260" r:id="rId7"/>
    <p:sldId id="263" r:id="rId8"/>
    <p:sldId id="262" r:id="rId9"/>
    <p:sldId id="266" r:id="rId10"/>
    <p:sldId id="265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8" r:id="rId22"/>
    <p:sldId id="279" r:id="rId23"/>
    <p:sldId id="281" r:id="rId24"/>
    <p:sldId id="258" r:id="rId25"/>
    <p:sldId id="28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6327" autoAdjust="0"/>
  </p:normalViewPr>
  <p:slideViewPr>
    <p:cSldViewPr snapToGrid="0">
      <p:cViewPr varScale="1">
        <p:scale>
          <a:sx n="109" d="100"/>
          <a:sy n="109" d="100"/>
        </p:scale>
        <p:origin x="654" y="108"/>
      </p:cViewPr>
      <p:guideLst/>
    </p:cSldViewPr>
  </p:slideViewPr>
  <p:outlineViewPr>
    <p:cViewPr>
      <p:scale>
        <a:sx n="33" d="100"/>
        <a:sy n="33" d="100"/>
      </p:scale>
      <p:origin x="0" y="-74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3T08:26:25.7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1 202,'74'-1,"0"-3,-1-3,91-22,-50 7,0 5,137-3,235 19,-230 5,1355-4,-1516 4,147 27,-29-3,53 16,-32-5,-90-14,17 1,-13-4,-94-12,1-3,60 2,-49-9,88 13,-80-6,98-3,60 5,-104 0,149-6,32 0,-190 8,57 3,1173-64,-136-28,-406-5,-614 54,219-26,-125 19,-46 4,-111 23,-69 6,0-2,101-22,-128 21,2 1,-1 2,0 1,62 6,-5-1,-9-3,35-2,0 5,181 29,336 71,-140-27,301 68,-376-84,-57-58,-180-5,169 5,383-5,-236-21,-293 14,163-5,-79 3,39 0,259-6,-228-24,-84 6,1106-122,-1350 154,461-55,1 34,1856 26,-2330-1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3T08:26:33.9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1 197,'83'4,"127"23,-64-6,67 8,128 12,233 9,-458-40,121 4,916-15,-983-12,5 1,171-2,10-15,161 21,-296 11,-30-1,206-5,-336-3,107-24,-104 16,89-7,85-5,-10 0,-76 2,-109 15,1 2,48-1,150-7,-123 5,-12-1,55-2,-90 10,97-18,-98 10,104-3,7 2,-6-1,-24 2,9-2,339 33,-36 1,-398-16,466 24,-371-32,232 6,-287 9,47 1,-14-14,-13 0,153 17,-3 9,-92-18,-42-4,-60 9,-54-7,52 2,71-9,110 4,-149 9,74 3,194 4,-269-10,140-8,-98-3,6 10,245 41,-311-38,106-2,-115-7,160 22,509 57,-599-70,132 2,182 18,-156-7,-159-15,325 5,-40-2,558 1,-616-14,1497 2,-1845 1,-1 3,1 0,36 12,-33-8,0-1,42 2,89 2,92 2,574-13,-793-3,0-2,-1-1,59-18,-67 16,-29 9,0-1,0-1,0 1,0 0,0 0,0 0,0 0,0-1,1 1,-1-1,-1 1,1-1,0 1,0-1,0 1,0-1,0 0,0 1,-1-1,1 0,0 0,-1 0,1 0,0 1,-1-1,1 0,0-2,-2 2,1-1,-1 1,0 0,0 0,1-1,-1 1,0 0,0 0,0 0,0 0,0 0,-1 0,1 0,0 1,0-1,-1 0,0 0,-68-26,-123-41,-85-22,-158-46,325 105,-236-59,273 75,-2 3,-130-3,70 14,-380 5,202 20,-76 2,-1411-28,1663 8,-147 26,148-13,-154 0,-1147-21,1209-11,6 0,173 13,-1 2,1 2,-99 21,143-24,-66 19,0-4,-1-3,0-3,-75 0,32-9,-111-5,206 1,5-2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FB2B4-A186-76E0-9465-508DD2C99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C75DC8-0032-9172-CA02-25D70773D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C0DE1-98AB-9FAC-1D5B-F6E60806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9E59-5493-42CD-BD12-2E19D76009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FFCA4-67E7-03D1-B850-7317B6FB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10F5F7-0E55-DC06-D39A-A18DB315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9B4D-DA6D-48DD-8E46-B6CBBC066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55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A44AC-5A61-03EB-E628-F3D45CD76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2F031C-E0DF-C252-61E9-BE91C959B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CF295-DCDC-504E-D4BA-61462DE1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9E59-5493-42CD-BD12-2E19D76009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4DEDE-C031-997B-01D5-DC991DD2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6FF8CE-AAD3-AB26-A014-3DC56777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9B4D-DA6D-48DD-8E46-B6CBBC066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34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BA69D0-E43F-80AD-41A6-ED21F1DC4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A04D41-9EBA-8E5F-DC66-6FC259D8E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8F8708-DF83-E782-3357-4B0D003D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9E59-5493-42CD-BD12-2E19D76009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EC5B3F-5794-8982-79A3-C2549799B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605D02-A7E0-2DFF-F964-5BB90310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9B4D-DA6D-48DD-8E46-B6CBBC066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7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9A238-F271-A735-08AF-ADCFED8D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B48F0-6E5A-CD3E-EF95-2D27F7543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B8B23D-BA2E-A716-BB87-F820C7E0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9E59-5493-42CD-BD12-2E19D76009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C2524-5A6E-A340-CC60-9CEFB18D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95324-6A85-78CE-6302-BCF71309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9B4D-DA6D-48DD-8E46-B6CBBC066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09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F6538-0F76-8335-880B-E39A6A08C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07F8B5-325C-C320-B6A4-C3AACF27C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ED6BE5-16F9-FBD0-3A2B-A5498D5C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9E59-5493-42CD-BD12-2E19D76009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B7E4D-B901-EF94-1C71-0A4D47DA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38FC1-861A-8AAD-811B-DC51247F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9B4D-DA6D-48DD-8E46-B6CBBC066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2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16CA9-7B7A-BD47-8D90-E132F55C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8C10B-312E-DD42-BFA0-2180FB5B6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090B97-ED4A-6412-74D4-6B29FF2D0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3F1812-2430-4DF1-5F14-27F60EA3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9E59-5493-42CD-BD12-2E19D76009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2B677-2EE5-6977-B794-03AAED99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C31DF-AE1D-2815-13F1-C5B8C107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9B4D-DA6D-48DD-8E46-B6CBBC066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41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8923B-7D31-B76C-C982-E5807512A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76C059-8467-7116-2FB2-EA51038BC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2621DB-C0C7-076B-FEC7-77974A031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5D17F4-194D-63FA-0C36-891711BE0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390E08-5521-955E-FCC1-63DD60EFE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A57F91-D471-D2DA-4968-89B2B2BD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9E59-5493-42CD-BD12-2E19D76009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02F560-DCDF-9C71-EBA5-C26D3850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730C6C-0011-D80E-81B8-D392F7BF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9B4D-DA6D-48DD-8E46-B6CBBC066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28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A19FD-8AD7-D158-AB9D-47ABAE52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00E1AE-F961-8E81-ED24-012F04D80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9E59-5493-42CD-BD12-2E19D76009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147AFF-7C7A-465F-99E6-D3785BF7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5240DE-FA39-48AE-C9E6-6A1C420F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9B4D-DA6D-48DD-8E46-B6CBBC066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6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826A4-80F3-1947-42F4-B8ED9D5D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9E59-5493-42CD-BD12-2E19D76009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AEF6B3-425E-1441-A14B-00C29CA3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D2A985-E497-E11E-7A0A-5AADD0E0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9B4D-DA6D-48DD-8E46-B6CBBC066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22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8EF33-732D-399D-3399-2BEADBDB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031420-3873-92F7-3F0F-5F6A33B73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0F2629-F99B-FB17-BB49-91FB9655B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14E46E-B720-5316-6237-F56E8E05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9E59-5493-42CD-BD12-2E19D76009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75A41F-9DA5-78EB-1FAB-7AAB8A08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5EA031-960E-EC4B-4896-94F7EA2F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9B4D-DA6D-48DD-8E46-B6CBBC066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56640-5AEC-04C6-3812-8A58B1552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BA104E-816E-4811-1ABE-0CF32739A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FF598B-2333-A4BA-69D2-509BBC592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4DBECC-659B-0AED-41B7-E000385F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9E59-5493-42CD-BD12-2E19D76009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2F5528-F870-8CCC-26F1-1352F58D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E5390F-6DE7-4EDE-34DF-CC8B9820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9B4D-DA6D-48DD-8E46-B6CBBC066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48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E981CB-C2C5-BFE1-490A-4C8B18CCB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10A332-519A-6DC4-2898-F4F4447B0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C3D19-646F-ED8F-7877-17D7E74EC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89E59-5493-42CD-BD12-2E19D76009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76AF3-BB9D-EE2B-4409-06C1ECE78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AA84F-472F-D893-AA70-070DA18BF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39B4D-DA6D-48DD-8E46-B6CBBC066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5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customXml" Target="../ink/ink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2.12092.pdf#page=10&amp;zoom=100,0,0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atures/copilot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ruuuuu.github.io/machine-learning/cnn-doc/" TargetMode="External"/><Relationship Id="rId13" Type="http://schemas.openxmlformats.org/officeDocument/2006/relationships/hyperlink" Target="https://arxiv.org/pdf/1409.0473.pdf" TargetMode="External"/><Relationship Id="rId18" Type="http://schemas.openxmlformats.org/officeDocument/2006/relationships/hyperlink" Target="https://jalammar.github.io/illustrated-transformer/" TargetMode="External"/><Relationship Id="rId3" Type="http://schemas.openxmlformats.org/officeDocument/2006/relationships/hyperlink" Target="https://ko.wikipedia.org/wiki/%EC%9D%B8%EA%B3%B5_%EC%8B%A0%EA%B2%BD%EB%A7%9D" TargetMode="External"/><Relationship Id="rId7" Type="http://schemas.openxmlformats.org/officeDocument/2006/relationships/hyperlink" Target="https://arxiv.org/pdf/1409.3215.pdf" TargetMode="External"/><Relationship Id="rId12" Type="http://schemas.openxmlformats.org/officeDocument/2006/relationships/hyperlink" Target="https://wikidocs.net/22893" TargetMode="External"/><Relationship Id="rId17" Type="http://schemas.openxmlformats.org/officeDocument/2006/relationships/hyperlink" Target="http://karpathy.github.io/2015/05/21/rnn-effectiveness/" TargetMode="External"/><Relationship Id="rId2" Type="http://schemas.openxmlformats.org/officeDocument/2006/relationships/hyperlink" Target="https://pixabay.com/ko/photos/%ea%b3%a0%ec%96%91%ec%9d%b4-%ec%a3%bc%eb%b0%a9-%ec%95%a0%ec%99%84-%eb%8f%99%eb%ac%bc-%eb%8f%99%eb%ac%bc-2934720/" TargetMode="External"/><Relationship Id="rId16" Type="http://schemas.openxmlformats.org/officeDocument/2006/relationships/hyperlink" Target="https://dgkim5360.tistory.com/entry/understanding-long-short-term-memory-lstm-k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atsgo.github.io/natural%20language%20processing/2017/03/09/rnnlstm/" TargetMode="External"/><Relationship Id="rId11" Type="http://schemas.openxmlformats.org/officeDocument/2006/relationships/hyperlink" Target="https://moondol-ai.tistory.com/316" TargetMode="External"/><Relationship Id="rId5" Type="http://schemas.openxmlformats.org/officeDocument/2006/relationships/hyperlink" Target="https://davinci-ai.tistory.com/30" TargetMode="External"/><Relationship Id="rId15" Type="http://schemas.openxmlformats.org/officeDocument/2006/relationships/hyperlink" Target="https://arxiv.org/pdf/1706.03762.pdf" TargetMode="External"/><Relationship Id="rId10" Type="http://schemas.openxmlformats.org/officeDocument/2006/relationships/hyperlink" Target="https://arxiv.org/abs/2206.06565" TargetMode="External"/><Relationship Id="rId19" Type="http://schemas.openxmlformats.org/officeDocument/2006/relationships/hyperlink" Target="https://github.com/strutive07/TIL/blob/master/paper_review/Neural%20machine%20translation%20by%20jointly%20learning%20to%20align%20and%20translate.md" TargetMode="External"/><Relationship Id="rId4" Type="http://schemas.openxmlformats.org/officeDocument/2006/relationships/hyperlink" Target="https://wikidocs.net/22886" TargetMode="External"/><Relationship Id="rId9" Type="http://schemas.openxmlformats.org/officeDocument/2006/relationships/hyperlink" Target="https://arxiv.org/pdf/2106.04554.pdf" TargetMode="External"/><Relationship Id="rId14" Type="http://schemas.openxmlformats.org/officeDocument/2006/relationships/hyperlink" Target="https://www.analyticsvidhya.com/blog/2017/12/introduction-to-recurrent-neural-networks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5A173-0E88-D863-3524-0F0B48A8F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기계 번역과 </a:t>
            </a:r>
            <a:r>
              <a:rPr lang="en-US" altLang="ko-KR" dirty="0"/>
              <a:t>attention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36BCB9-EE04-9B1B-7B96-FD7578B78D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ZP</a:t>
            </a:r>
            <a:r>
              <a:rPr lang="ko-KR" altLang="en-US" dirty="0"/>
              <a:t> </a:t>
            </a:r>
            <a:r>
              <a:rPr lang="en-US" altLang="ko-KR" dirty="0"/>
              <a:t>32</a:t>
            </a:r>
            <a:r>
              <a:rPr lang="ko-KR" altLang="en-US" dirty="0"/>
              <a:t>기 김동영</a:t>
            </a:r>
          </a:p>
        </p:txBody>
      </p:sp>
    </p:spTree>
    <p:extLst>
      <p:ext uri="{BB962C8B-B14F-4D97-AF65-F5344CB8AC3E}">
        <p14:creationId xmlns:p14="http://schemas.microsoft.com/office/powerpoint/2010/main" val="2477875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353B5-045D-EE6C-EC41-A5BCB370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14"/>
            <a:ext cx="10515600" cy="1325563"/>
          </a:xfrm>
        </p:spPr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5CF147-AC3D-139C-116A-CDE550ABA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977"/>
            <a:ext cx="10515600" cy="5310554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altLang="ko-KR" dirty="0" err="1"/>
              <a:t>Mnt</a:t>
            </a:r>
            <a:r>
              <a:rPr lang="ko-KR" altLang="en-US" dirty="0"/>
              <a:t>에서는 </a:t>
            </a:r>
            <a:r>
              <a:rPr lang="en-US" altLang="ko-KR" dirty="0"/>
              <a:t>seq2seq</a:t>
            </a:r>
            <a:r>
              <a:rPr lang="ko-KR" altLang="en-US" dirty="0"/>
              <a:t>를 많이 썼음</a:t>
            </a:r>
            <a:r>
              <a:rPr lang="en-US" altLang="ko-KR" dirty="0"/>
              <a:t>. (</a:t>
            </a:r>
            <a:r>
              <a:rPr lang="en-US" altLang="ko-KR" dirty="0" err="1"/>
              <a:t>dnn</a:t>
            </a:r>
            <a:r>
              <a:rPr lang="ko-KR" altLang="en-US" dirty="0"/>
              <a:t>은 성능이 좋지 않으니까</a:t>
            </a:r>
            <a:r>
              <a:rPr lang="en-US" altLang="ko-KR" dirty="0"/>
              <a:t>!)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기존 </a:t>
            </a:r>
            <a:r>
              <a:rPr lang="en-US" altLang="ko-KR" dirty="0"/>
              <a:t>seq2seq</a:t>
            </a:r>
            <a:r>
              <a:rPr lang="ko-KR" altLang="en-US" dirty="0"/>
              <a:t>는 인코더에서 입력이 문맥 벡터로 압축되고</a:t>
            </a:r>
            <a:r>
              <a:rPr lang="en-US" altLang="ko-KR" dirty="0"/>
              <a:t>, </a:t>
            </a:r>
            <a:r>
              <a:rPr lang="ko-KR" altLang="en-US" dirty="0" err="1"/>
              <a:t>디코더에서</a:t>
            </a:r>
            <a:r>
              <a:rPr lang="ko-KR" altLang="en-US" dirty="0"/>
              <a:t> 이 문맥 벡터를 사용해 출력을 만드는 방식으로 작동함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하지만 이 방식은 문제가 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long-term </a:t>
            </a:r>
            <a:r>
              <a:rPr lang="en-US" altLang="ko-KR" dirty="0" err="1"/>
              <a:t>dependecy</a:t>
            </a:r>
            <a:r>
              <a:rPr lang="en-US" altLang="ko-KR" dirty="0"/>
              <a:t> (vanishing gradient)</a:t>
            </a:r>
          </a:p>
          <a:p>
            <a:pPr marL="0" indent="0">
              <a:buNone/>
            </a:pPr>
            <a:r>
              <a:rPr lang="en-US" altLang="ko-KR" dirty="0"/>
              <a:t>  - compress all the necessary information into a fixed-length vector.</a:t>
            </a:r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병렬 처리도 어려움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 startAt="4"/>
            </a:pPr>
            <a:r>
              <a:rPr lang="ko-KR" altLang="en-US" dirty="0"/>
              <a:t>따라서 </a:t>
            </a:r>
            <a:r>
              <a:rPr lang="en-US" altLang="ko-KR" dirty="0"/>
              <a:t>seq2seq</a:t>
            </a:r>
            <a:r>
              <a:rPr lang="ko-KR" altLang="en-US" dirty="0"/>
              <a:t>는 입력 문장의 길이가 길어질수록 성능이 떨어짐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4589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6D421-8021-3036-9D76-2E5C041C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Attention mechanism</a:t>
            </a:r>
            <a:endParaRPr lang="ko-KR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A9552F1-2109-9BEF-63DE-EBED40CEA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0188"/>
            <a:ext cx="54292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B90936DD-0761-275A-B04D-C7E89D1E4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928" y="2192216"/>
            <a:ext cx="5496480" cy="334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944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6965E-BD36-8ACB-718B-F474A376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transfromer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B6DD62-3E45-D6CA-EF52-F9A4A2B7D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2089"/>
            <a:ext cx="7303614" cy="10177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D1D889-32FD-59BA-4175-21D67A4EF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49" y="3960139"/>
            <a:ext cx="7640116" cy="2305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5A5DA8-2AB5-89C6-75E2-C9E07FF07EBE}"/>
              </a:ext>
            </a:extLst>
          </p:cNvPr>
          <p:cNvSpPr txBox="1"/>
          <p:nvPr/>
        </p:nvSpPr>
        <p:spPr>
          <a:xfrm>
            <a:off x="838200" y="3465306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Machine translation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6E165A-2D28-7A7F-5ECB-60925AC9489D}"/>
              </a:ext>
            </a:extLst>
          </p:cNvPr>
          <p:cNvSpPr txBox="1"/>
          <p:nvPr/>
        </p:nvSpPr>
        <p:spPr>
          <a:xfrm>
            <a:off x="838200" y="1852523"/>
            <a:ext cx="19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Object detection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312B80D-FFD6-DC60-7B8E-6B503E475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794" y="336094"/>
            <a:ext cx="6242514" cy="17124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4458B7-EAD1-A131-8702-4F6A8D75EC73}"/>
              </a:ext>
            </a:extLst>
          </p:cNvPr>
          <p:cNvSpPr txBox="1"/>
          <p:nvPr/>
        </p:nvSpPr>
        <p:spPr>
          <a:xfrm>
            <a:off x="9237542" y="2221855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Image classification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C46A6F-1A47-7F3E-38A4-CA191B237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9819" y="2897861"/>
            <a:ext cx="9021651" cy="26005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8DA2FC8-27FC-0F30-FD0B-EFACC3215BA7}"/>
              </a:ext>
            </a:extLst>
          </p:cNvPr>
          <p:cNvSpPr txBox="1"/>
          <p:nvPr/>
        </p:nvSpPr>
        <p:spPr>
          <a:xfrm>
            <a:off x="9012115" y="5688623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segmentation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810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A1C05-22F1-7DF9-A3C3-4FD44C1F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1A8680-6CC2-4F7A-1EC3-E6713F32C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Seq2seq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rnn</a:t>
            </a:r>
            <a:r>
              <a:rPr lang="en-US" altLang="ko-KR" dirty="0"/>
              <a:t> + attention</a:t>
            </a:r>
          </a:p>
          <a:p>
            <a:r>
              <a:rPr lang="en-US" altLang="ko-KR" dirty="0"/>
              <a:t>Seq2seq</a:t>
            </a:r>
            <a:r>
              <a:rPr lang="ko-KR" altLang="en-US" dirty="0"/>
              <a:t>는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기반이기에 병렬 처리가 쉽지 않음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rnn</a:t>
            </a:r>
            <a:r>
              <a:rPr lang="ko-KR" altLang="en-US" dirty="0">
                <a:solidFill>
                  <a:srgbClr val="FF0000"/>
                </a:solidFill>
              </a:rPr>
              <a:t>을 빼자</a:t>
            </a:r>
            <a:r>
              <a:rPr lang="en-US" altLang="ko-KR" dirty="0">
                <a:solidFill>
                  <a:srgbClr val="FF0000"/>
                </a:solidFill>
              </a:rPr>
              <a:t>!!</a:t>
            </a:r>
          </a:p>
          <a:p>
            <a:r>
              <a:rPr lang="en-US" altLang="ko-KR" dirty="0"/>
              <a:t>Transformer</a:t>
            </a:r>
            <a:r>
              <a:rPr lang="ko-KR" altLang="en-US" dirty="0"/>
              <a:t>는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없이 </a:t>
            </a:r>
            <a:r>
              <a:rPr lang="en-US" altLang="ko-KR" dirty="0"/>
              <a:t>attention </a:t>
            </a:r>
            <a:r>
              <a:rPr lang="ko-KR" altLang="en-US" dirty="0"/>
              <a:t>만을 사용함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attention is all you need (2017, google)</a:t>
            </a:r>
            <a:endParaRPr lang="en-US" altLang="ko-KR" dirty="0"/>
          </a:p>
          <a:p>
            <a:r>
              <a:rPr lang="en-US" altLang="ko-KR" dirty="0"/>
              <a:t>Seq2seq</a:t>
            </a:r>
            <a:r>
              <a:rPr lang="ko-KR" altLang="en-US" dirty="0"/>
              <a:t>에서는 </a:t>
            </a:r>
            <a:r>
              <a:rPr lang="en-US" altLang="ko-KR" dirty="0"/>
              <a:t>input sequence</a:t>
            </a:r>
            <a:r>
              <a:rPr lang="ko-KR" altLang="en-US" dirty="0"/>
              <a:t>와의 </a:t>
            </a:r>
            <a:r>
              <a:rPr lang="en-US" altLang="ko-KR" dirty="0"/>
              <a:t>attention score</a:t>
            </a:r>
            <a:r>
              <a:rPr lang="ko-KR" altLang="en-US" dirty="0"/>
              <a:t>을 구하기 위해 </a:t>
            </a:r>
            <a:r>
              <a:rPr lang="en-US" altLang="ko-KR" dirty="0"/>
              <a:t>input </a:t>
            </a:r>
            <a:r>
              <a:rPr lang="en-US" altLang="ko-KR" dirty="0" err="1"/>
              <a:t>lengt</a:t>
            </a:r>
            <a:r>
              <a:rPr lang="ko-KR" altLang="en-US" dirty="0"/>
              <a:t>만큼의 시간이 필요했음</a:t>
            </a:r>
            <a:endParaRPr lang="en-US" altLang="ko-KR" dirty="0"/>
          </a:p>
          <a:p>
            <a:r>
              <a:rPr lang="en-US" altLang="ko-KR" dirty="0"/>
              <a:t>Transformer</a:t>
            </a:r>
            <a:r>
              <a:rPr lang="ko-KR" altLang="en-US" dirty="0"/>
              <a:t>는 </a:t>
            </a:r>
            <a:r>
              <a:rPr lang="en-US" altLang="ko-KR" dirty="0"/>
              <a:t>self-attention</a:t>
            </a:r>
            <a:r>
              <a:rPr lang="ko-KR" altLang="en-US" dirty="0"/>
              <a:t>을 사용해 </a:t>
            </a:r>
            <a:r>
              <a:rPr lang="en-US" altLang="ko-KR" dirty="0"/>
              <a:t>attention score</a:t>
            </a:r>
            <a:r>
              <a:rPr lang="ko-KR" altLang="en-US" dirty="0"/>
              <a:t> 계산의 </a:t>
            </a:r>
            <a:r>
              <a:rPr lang="ko-KR" altLang="en-US" dirty="0" err="1"/>
              <a:t>시간복잡도를</a:t>
            </a:r>
            <a:r>
              <a:rPr lang="ko-KR" altLang="en-US" dirty="0"/>
              <a:t> </a:t>
            </a:r>
            <a:r>
              <a:rPr lang="en-US" altLang="ko-KR" dirty="0"/>
              <a:t>O(1)</a:t>
            </a:r>
            <a:r>
              <a:rPr lang="ko-KR" altLang="en-US" dirty="0"/>
              <a:t>으로 줄여 긴 문장도 효과적으로 학습할 수 있도록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9990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26334-78E9-F50E-E9E3-64F06C3F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Positional encoding &amp; inference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7D8B66-05CA-E5BA-9270-833CF242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안 쓰면 데이터의 순서 정보가 사라져버리는데</a:t>
            </a:r>
            <a:r>
              <a:rPr lang="en-US" altLang="ko-KR" dirty="0"/>
              <a:t>??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positional </a:t>
            </a:r>
            <a:r>
              <a:rPr lang="en-US" altLang="ko-KR" dirty="0" err="1">
                <a:sym typeface="Wingdings" panose="05000000000000000000" pitchFamily="2" charset="2"/>
              </a:rPr>
              <a:t>encodin</a:t>
            </a:r>
            <a:r>
              <a:rPr lang="ko-KR" altLang="en-US" dirty="0">
                <a:sym typeface="Wingdings" panose="05000000000000000000" pitchFamily="2" charset="2"/>
              </a:rPr>
              <a:t>을 사용해서 데이터에 시간 정보를 추가함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Inference</a:t>
            </a:r>
            <a:r>
              <a:rPr lang="ko-KR" altLang="en-US" dirty="0">
                <a:sym typeface="Wingdings" panose="05000000000000000000" pitchFamily="2" charset="2"/>
              </a:rPr>
              <a:t>할 때는</a:t>
            </a:r>
            <a:r>
              <a:rPr lang="en-US" altLang="ko-KR" dirty="0">
                <a:sym typeface="Wingdings" panose="05000000000000000000" pitchFamily="2" charset="2"/>
              </a:rPr>
              <a:t>??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greedy search (seq2seq</a:t>
            </a:r>
            <a:r>
              <a:rPr lang="ko-KR" altLang="en-US" dirty="0">
                <a:sym typeface="Wingdings" panose="05000000000000000000" pitchFamily="2" charset="2"/>
              </a:rPr>
              <a:t>와 동일</a:t>
            </a:r>
            <a:r>
              <a:rPr lang="en-US" altLang="ko-KR" dirty="0">
                <a:sym typeface="Wingdings" panose="05000000000000000000" pitchFamily="2" charset="2"/>
              </a:rPr>
              <a:t>), beam search(</a:t>
            </a:r>
            <a:r>
              <a:rPr lang="ko-KR" altLang="en-US" dirty="0">
                <a:sym typeface="Wingdings" panose="05000000000000000000" pitchFamily="2" charset="2"/>
              </a:rPr>
              <a:t>완전 탐색</a:t>
            </a:r>
            <a:r>
              <a:rPr lang="en-US" altLang="ko-KR" dirty="0">
                <a:sym typeface="Wingdings" panose="05000000000000000000" pitchFamily="2" charset="2"/>
              </a:rPr>
              <a:t>!)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493B4EB-CF0B-2A3F-8472-D8C288A4E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23" y="511175"/>
            <a:ext cx="4981575" cy="59817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FF2B189C-13C3-EF0C-DA08-3E5AB1FE7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098" y="1100931"/>
            <a:ext cx="5997453" cy="502761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02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BA861-18AB-64BD-DC28-FB50D662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X-formers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DB641E-ABF7-1245-3D39-27715B365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improve the vanilla Transformer from different perspectives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Model Efficiency</a:t>
            </a:r>
          </a:p>
          <a:p>
            <a:pPr marL="0" indent="0">
              <a:buNone/>
            </a:pPr>
            <a:r>
              <a:rPr lang="en-US" altLang="ko-KR" dirty="0"/>
              <a:t>  - self-attention</a:t>
            </a:r>
            <a:r>
              <a:rPr lang="ko-KR" altLang="en-US" dirty="0"/>
              <a:t>이 비효율적임 </a:t>
            </a:r>
            <a:r>
              <a:rPr lang="en-US" altLang="ko-KR" dirty="0">
                <a:sym typeface="Wingdings" panose="05000000000000000000" pitchFamily="2" charset="2"/>
              </a:rPr>
              <a:t> lightweight attention (sparse attention variants) and Divide-and-conquer methods (recurrent and hierarchical mechanism).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Model Generalization</a:t>
            </a:r>
          </a:p>
          <a:p>
            <a:pPr marL="0" indent="0">
              <a:buNone/>
            </a:pPr>
            <a:r>
              <a:rPr lang="en-US" altLang="ko-KR" dirty="0"/>
              <a:t>  - transformer</a:t>
            </a:r>
            <a:r>
              <a:rPr lang="ko-KR" altLang="en-US" dirty="0"/>
              <a:t>는 </a:t>
            </a:r>
            <a:r>
              <a:rPr lang="en-US" altLang="ko-KR" dirty="0"/>
              <a:t>inductive bias</a:t>
            </a:r>
            <a:r>
              <a:rPr lang="ko-KR" altLang="en-US" dirty="0"/>
              <a:t>가 부족하기 때문에</a:t>
            </a:r>
            <a:r>
              <a:rPr lang="en-US" altLang="ko-KR" dirty="0"/>
              <a:t>, </a:t>
            </a:r>
            <a:r>
              <a:rPr lang="ko-KR" altLang="en-US" dirty="0"/>
              <a:t>데이터셋이 작을 때는 훈련하기 어려움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pre-training, introducing structural bias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Model Adaptation</a:t>
            </a:r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여러 </a:t>
            </a:r>
            <a:r>
              <a:rPr lang="en-US" altLang="ko-KR" dirty="0"/>
              <a:t>downstream task</a:t>
            </a:r>
            <a:r>
              <a:rPr lang="ko-KR" altLang="en-US" dirty="0"/>
              <a:t>에 적용시키는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167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8FEE27-CDA0-E744-E49F-DAED1A982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Taxonomy of Transformers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08B334-62A1-B04A-42A2-1C78EDEE9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5054081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70D809-652D-7920-D32A-8953E9C1A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12" y="2509709"/>
            <a:ext cx="11822175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7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CBEA7-CD35-C6BC-95D2-AD2C0703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DEDC35-36E0-46D8-80AE-8CE5FEC44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Bidirectional Encoder Representations from Transformers</a:t>
            </a:r>
          </a:p>
          <a:p>
            <a:endParaRPr lang="en-US" altLang="ko-KR" dirty="0"/>
          </a:p>
          <a:p>
            <a:r>
              <a:rPr lang="en-US" altLang="ko-KR" dirty="0"/>
              <a:t>2018</a:t>
            </a:r>
            <a:r>
              <a:rPr lang="ko-KR" altLang="en-US" dirty="0"/>
              <a:t>년 등장하자마자</a:t>
            </a:r>
            <a:r>
              <a:rPr lang="en-US" altLang="ko-KR" dirty="0"/>
              <a:t> </a:t>
            </a:r>
            <a:r>
              <a:rPr lang="ko-KR" altLang="en-US" dirty="0"/>
              <a:t>다양한 </a:t>
            </a:r>
            <a:r>
              <a:rPr lang="en-US" altLang="ko-KR" dirty="0" err="1"/>
              <a:t>nlp</a:t>
            </a:r>
            <a:r>
              <a:rPr lang="en-US" altLang="ko-KR" dirty="0"/>
              <a:t> task</a:t>
            </a:r>
            <a:r>
              <a:rPr lang="ko-KR" altLang="en-US" dirty="0"/>
              <a:t>에서 </a:t>
            </a:r>
            <a:r>
              <a:rPr lang="en-US" altLang="ko-KR" dirty="0" err="1"/>
              <a:t>sota</a:t>
            </a:r>
            <a:r>
              <a:rPr lang="ko-KR" altLang="en-US" dirty="0"/>
              <a:t>를 갈아치움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위키피디아</a:t>
            </a:r>
            <a:r>
              <a:rPr lang="en-US" altLang="ko-KR" dirty="0"/>
              <a:t>(30</a:t>
            </a:r>
            <a:r>
              <a:rPr lang="ko-KR" altLang="en-US" dirty="0"/>
              <a:t>억 단어</a:t>
            </a:r>
            <a:r>
              <a:rPr lang="en-US" altLang="ko-KR" dirty="0"/>
              <a:t>)</a:t>
            </a:r>
            <a:r>
              <a:rPr lang="ko-KR" altLang="en-US" dirty="0"/>
              <a:t>와 같은 </a:t>
            </a:r>
            <a:r>
              <a:rPr lang="en-US" altLang="ko-KR" dirty="0"/>
              <a:t>label</a:t>
            </a:r>
            <a:r>
              <a:rPr lang="ko-KR" altLang="en-US" dirty="0"/>
              <a:t>이 없는 텍스트 데이터로 훈련되었음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빈칸 뚫고 맞추기 방식으로 </a:t>
            </a:r>
            <a:r>
              <a:rPr lang="en-US" altLang="ko-KR" dirty="0"/>
              <a:t>pre-trained</a:t>
            </a:r>
            <a:endParaRPr lang="ko-KR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43882FE-A51E-7AC7-B0C3-36265984E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80842"/>
            <a:ext cx="1308587" cy="174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131E660B-4106-91B9-CD25-6DED9A260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892" y="4302125"/>
            <a:ext cx="435292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082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C78BA5-B659-70AC-F7A5-6FF602569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17025"/>
            <a:ext cx="6034860" cy="48825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87C33E-9505-46FB-2F64-D5648D912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569" y="158659"/>
            <a:ext cx="3734321" cy="159089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986A9F9-29EA-BD22-65B7-D545BDB30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716" y="2242692"/>
            <a:ext cx="4725059" cy="28388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A11438F-EEF8-8AF6-AAA9-B1754A671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6505" y="303590"/>
            <a:ext cx="3791479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72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61AE2-630A-4639-2170-2DDA7A68A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B6040-361D-403A-07C7-419DE5551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Cnn</a:t>
            </a:r>
            <a:r>
              <a:rPr lang="ko-KR" altLang="en-US" dirty="0"/>
              <a:t>을 사용하지 않음</a:t>
            </a:r>
            <a:r>
              <a:rPr lang="en-US" altLang="ko-KR" dirty="0"/>
              <a:t>! Attention</a:t>
            </a:r>
            <a:r>
              <a:rPr lang="ko-KR" altLang="en-US" dirty="0"/>
              <a:t>만 사용함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8BC685-55C9-273B-10AC-9C5939D54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044" y="365124"/>
            <a:ext cx="7703733" cy="4426683"/>
          </a:xfrm>
          <a:prstGeom prst="rect">
            <a:avLst/>
          </a:prstGeom>
        </p:spPr>
      </p:pic>
      <p:pic>
        <p:nvPicPr>
          <p:cNvPr id="12290" name="Picture 2" descr="image">
            <a:extLst>
              <a:ext uri="{FF2B5EF4-FFF2-40B4-BE49-F238E27FC236}">
                <a16:creationId xmlns:a16="http://schemas.microsoft.com/office/drawing/2014/main" id="{59E8E515-E21B-70FE-EE2A-A397F83F1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99" y="2247546"/>
            <a:ext cx="3887034" cy="236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97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00BAC8-7D54-EB55-B284-7EAF32807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169" y="0"/>
            <a:ext cx="4501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39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9DFA0-0DF2-8B59-9CE4-D971410E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ViT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A38D0-65F5-0042-182D-6B2C71B66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Thus, Vision Transformer matches or exceeds the </a:t>
            </a:r>
            <a:r>
              <a:rPr lang="en-US" altLang="ko-KR" dirty="0">
                <a:solidFill>
                  <a:srgbClr val="FF0000"/>
                </a:solidFill>
              </a:rPr>
              <a:t>state of the art on many image classification datasets</a:t>
            </a:r>
            <a:r>
              <a:rPr lang="en-US" altLang="ko-KR" dirty="0"/>
              <a:t>, whilst being relatively cheap to pre-train.</a:t>
            </a:r>
          </a:p>
          <a:p>
            <a:endParaRPr lang="en-US" altLang="ko-KR" dirty="0"/>
          </a:p>
          <a:p>
            <a:r>
              <a:rPr lang="en-US" altLang="ko-KR" dirty="0"/>
              <a:t>While these initial results are encouraging, many challenges remain. One is to apply </a:t>
            </a:r>
            <a:r>
              <a:rPr lang="en-US" altLang="ko-KR" dirty="0" err="1"/>
              <a:t>ViT</a:t>
            </a:r>
            <a:r>
              <a:rPr lang="en-US" altLang="ko-KR" dirty="0"/>
              <a:t> to other computer vision tasks, such as </a:t>
            </a:r>
            <a:r>
              <a:rPr lang="en-US" altLang="ko-KR" dirty="0">
                <a:solidFill>
                  <a:srgbClr val="FF0000"/>
                </a:solidFill>
              </a:rPr>
              <a:t>detection and segmentation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7794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D71A0-CD1B-6C93-7BDC-BE2BDEEA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9BCC8-A354-8BD7-F97B-CE2416351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973207-4165-1366-C9B0-B7F533F1E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33"/>
          <a:stretch/>
        </p:blipFill>
        <p:spPr>
          <a:xfrm>
            <a:off x="769108" y="0"/>
            <a:ext cx="10653783" cy="6286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7FEA518A-94D9-E55F-E9A0-93DA1217CFDF}"/>
                  </a:ext>
                </a:extLst>
              </p14:cNvPr>
              <p14:cNvContentPartPr/>
              <p14:nvPr/>
            </p14:nvContentPartPr>
            <p14:xfrm>
              <a:off x="1889945" y="5299338"/>
              <a:ext cx="8705520" cy="153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7FEA518A-94D9-E55F-E9A0-93DA1217CF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6305" y="5191338"/>
                <a:ext cx="881316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7C956DB-B330-24C9-4857-B2967DB2B68F}"/>
                  </a:ext>
                </a:extLst>
              </p14:cNvPr>
              <p14:cNvContentPartPr/>
              <p14:nvPr/>
            </p14:nvContentPartPr>
            <p14:xfrm>
              <a:off x="1916585" y="5626578"/>
              <a:ext cx="8318160" cy="21204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7C956DB-B330-24C9-4857-B2967DB2B68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62945" y="5518578"/>
                <a:ext cx="8425800" cy="42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3676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42607-EBF4-0F0E-493F-E9EAB836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Openai</a:t>
            </a:r>
            <a:r>
              <a:rPr lang="en-US" altLang="ko-KR" dirty="0"/>
              <a:t> – DALL-E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5E9576-AA1F-C7E7-49ED-4F0C6D65F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F52512-0B14-3A59-C0F5-EC79AC126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5" y="1599056"/>
            <a:ext cx="12192000" cy="4804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8695A7-9ACE-14F3-D6DE-7B395179F749}"/>
              </a:ext>
            </a:extLst>
          </p:cNvPr>
          <p:cNvSpPr txBox="1"/>
          <p:nvPr/>
        </p:nvSpPr>
        <p:spPr>
          <a:xfrm>
            <a:off x="6273312" y="681037"/>
            <a:ext cx="6145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Zero-Shot Text-to-Image Generation (arxiv.org)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189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3684F-0B98-09D0-A6D9-3B03C093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Openai</a:t>
            </a:r>
            <a:r>
              <a:rPr lang="en-US" altLang="ko-KR" dirty="0"/>
              <a:t> – gpt-3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FE39B0-E772-EA4F-3440-EFDDECDCA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copilot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C36FE0-7450-CF3E-236C-B09E1933E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98" y="2685475"/>
            <a:ext cx="9154803" cy="29817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79872C-1AE4-358D-BEDB-2D29827873F0}"/>
              </a:ext>
            </a:extLst>
          </p:cNvPr>
          <p:cNvSpPr txBox="1"/>
          <p:nvPr/>
        </p:nvSpPr>
        <p:spPr>
          <a:xfrm>
            <a:off x="3558687" y="5737423"/>
            <a:ext cx="4565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GitHub Copilot · Your AI pair programmer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841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35354-AB9F-E78B-487E-5998DD25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</a:rPr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107C39-96DD-F2DD-DAA3-84728967A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000" dirty="0">
                <a:hlinkClick r:id="rId2"/>
              </a:rPr>
              <a:t>고양이 주방 애완 동물 </a:t>
            </a:r>
            <a:r>
              <a:rPr lang="en-US" altLang="ko-KR" sz="1000" dirty="0">
                <a:hlinkClick r:id="rId2"/>
              </a:rPr>
              <a:t>- </a:t>
            </a:r>
            <a:r>
              <a:rPr lang="en-US" altLang="ko-KR" sz="1000" dirty="0" err="1">
                <a:hlinkClick r:id="rId2"/>
              </a:rPr>
              <a:t>Pixabay</a:t>
            </a:r>
            <a:r>
              <a:rPr lang="ko-KR" altLang="en-US" sz="1000" dirty="0">
                <a:hlinkClick r:id="rId2"/>
              </a:rPr>
              <a:t>의 무료 사진</a:t>
            </a:r>
            <a:endParaRPr lang="ko-KR" altLang="en-US" sz="1000" dirty="0"/>
          </a:p>
          <a:p>
            <a:r>
              <a:rPr lang="ko-KR" altLang="en-US" sz="1000" dirty="0">
                <a:hlinkClick r:id="rId3"/>
              </a:rPr>
              <a:t>인공 신경망 </a:t>
            </a:r>
            <a:r>
              <a:rPr lang="en-US" altLang="ko-KR" sz="1000" dirty="0">
                <a:hlinkClick r:id="rId3"/>
              </a:rPr>
              <a:t>- </a:t>
            </a:r>
            <a:r>
              <a:rPr lang="ko-KR" altLang="en-US" sz="1000" dirty="0">
                <a:hlinkClick r:id="rId3"/>
              </a:rPr>
              <a:t>위키백과</a:t>
            </a:r>
            <a:r>
              <a:rPr lang="en-US" altLang="ko-KR" sz="1000" dirty="0">
                <a:hlinkClick r:id="rId3"/>
              </a:rPr>
              <a:t>, </a:t>
            </a:r>
            <a:r>
              <a:rPr lang="ko-KR" altLang="en-US" sz="1000" dirty="0">
                <a:hlinkClick r:id="rId3"/>
              </a:rPr>
              <a:t>우리 모두의 백과사전 </a:t>
            </a:r>
            <a:r>
              <a:rPr lang="en-US" altLang="ko-KR" sz="1000" dirty="0">
                <a:hlinkClick r:id="rId3"/>
              </a:rPr>
              <a:t>(wikipedia.org)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>
                <a:hlinkClick r:id="rId4"/>
              </a:rPr>
              <a:t>1) </a:t>
            </a:r>
            <a:r>
              <a:rPr lang="ko-KR" altLang="en-US" sz="1000" dirty="0">
                <a:hlinkClick r:id="rId4"/>
              </a:rPr>
              <a:t>순환 신경망</a:t>
            </a:r>
            <a:r>
              <a:rPr lang="en-US" altLang="ko-KR" sz="1000" dirty="0">
                <a:hlinkClick r:id="rId4"/>
              </a:rPr>
              <a:t>(Recurrent Neural Network, RNN) - </a:t>
            </a:r>
            <a:r>
              <a:rPr lang="ko-KR" altLang="en-US" sz="1000" dirty="0">
                <a:hlinkClick r:id="rId4"/>
              </a:rPr>
              <a:t>딥 러닝을 이용한 자연어 처리 입문 </a:t>
            </a:r>
            <a:r>
              <a:rPr lang="en-US" altLang="ko-KR" sz="1000" dirty="0">
                <a:hlinkClick r:id="rId4"/>
              </a:rPr>
              <a:t>(wikidocs.net)</a:t>
            </a:r>
            <a:endParaRPr lang="en-US" altLang="ko-KR" sz="1000" dirty="0"/>
          </a:p>
          <a:p>
            <a:r>
              <a:rPr lang="ko-KR" altLang="en-US" sz="1000" dirty="0">
                <a:hlinkClick r:id="rId5"/>
              </a:rPr>
              <a:t>딥러닝 </a:t>
            </a:r>
            <a:r>
              <a:rPr lang="en-US" altLang="ko-KR" sz="1000" dirty="0">
                <a:hlinkClick r:id="rId5"/>
              </a:rPr>
              <a:t>(7) - RNN(Recurrent Neural Network), LSTM, GRU (tistory.com)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>
                <a:hlinkClick r:id="rId6"/>
              </a:rPr>
              <a:t>RNN</a:t>
            </a:r>
            <a:r>
              <a:rPr lang="ko-KR" altLang="en-US" sz="1000" dirty="0">
                <a:hlinkClick r:id="rId6"/>
              </a:rPr>
              <a:t>과 </a:t>
            </a:r>
            <a:r>
              <a:rPr lang="en-US" altLang="ko-KR" sz="1000" dirty="0">
                <a:hlinkClick r:id="rId6"/>
              </a:rPr>
              <a:t>LSTM</a:t>
            </a:r>
            <a:r>
              <a:rPr lang="ko-KR" altLang="en-US" sz="1000" dirty="0">
                <a:hlinkClick r:id="rId6"/>
              </a:rPr>
              <a:t>을 이해해보자</a:t>
            </a:r>
            <a:r>
              <a:rPr lang="en-US" altLang="ko-KR" sz="1000" dirty="0">
                <a:hlinkClick r:id="rId6"/>
              </a:rPr>
              <a:t>! · </a:t>
            </a:r>
            <a:r>
              <a:rPr lang="en-US" altLang="ko-KR" sz="1000" dirty="0" err="1">
                <a:hlinkClick r:id="rId6"/>
              </a:rPr>
              <a:t>ratsgo's</a:t>
            </a:r>
            <a:r>
              <a:rPr lang="en-US" altLang="ko-KR" sz="1000" dirty="0">
                <a:hlinkClick r:id="rId6"/>
              </a:rPr>
              <a:t> blog</a:t>
            </a:r>
            <a:endParaRPr lang="en-US" altLang="ko-KR" sz="1000" dirty="0"/>
          </a:p>
          <a:p>
            <a:r>
              <a:rPr lang="en-US" altLang="ko-KR" sz="1000" dirty="0">
                <a:hlinkClick r:id="rId7"/>
              </a:rPr>
              <a:t>arXiv:1409.3215v3 [cs.CL] 14 Dec 2014</a:t>
            </a:r>
            <a:endParaRPr lang="en-US" altLang="ko-KR" sz="1000" dirty="0"/>
          </a:p>
          <a:p>
            <a:r>
              <a:rPr lang="ko-KR" altLang="en-US" sz="1000" dirty="0" err="1">
                <a:hlinkClick r:id="rId8"/>
              </a:rPr>
              <a:t>호다닥</a:t>
            </a:r>
            <a:r>
              <a:rPr lang="ko-KR" altLang="en-US" sz="1000" dirty="0">
                <a:hlinkClick r:id="rId8"/>
              </a:rPr>
              <a:t> 공부해보는 </a:t>
            </a:r>
            <a:r>
              <a:rPr lang="en-US" altLang="ko-KR" sz="1000" dirty="0">
                <a:hlinkClick r:id="rId8"/>
              </a:rPr>
              <a:t>CNN(Convolutional Neural Networks) - </a:t>
            </a:r>
            <a:r>
              <a:rPr lang="ko-KR" altLang="en-US" sz="1000" dirty="0" err="1">
                <a:hlinkClick r:id="rId8"/>
              </a:rPr>
              <a:t>호롤리한</a:t>
            </a:r>
            <a:r>
              <a:rPr lang="ko-KR" altLang="en-US" sz="1000" dirty="0">
                <a:hlinkClick r:id="rId8"/>
              </a:rPr>
              <a:t> 하루 </a:t>
            </a:r>
            <a:r>
              <a:rPr lang="en-US" altLang="ko-KR" sz="1000" dirty="0">
                <a:hlinkClick r:id="rId8"/>
              </a:rPr>
              <a:t>(gruuuuu.github.io)</a:t>
            </a:r>
            <a:endParaRPr lang="en-US" altLang="ko-KR" sz="1000" dirty="0"/>
          </a:p>
          <a:p>
            <a:r>
              <a:rPr lang="en-US" altLang="ko-KR" sz="1000" dirty="0">
                <a:hlinkClick r:id="rId9"/>
              </a:rPr>
              <a:t>A Survey of Transformers (arxiv.org)</a:t>
            </a:r>
            <a:endParaRPr lang="en-US" altLang="ko-KR" sz="1000" dirty="0"/>
          </a:p>
          <a:p>
            <a:r>
              <a:rPr lang="en-US" altLang="ko-KR" sz="1000" dirty="0">
                <a:hlinkClick r:id="rId10"/>
              </a:rPr>
              <a:t>[2206.06565] LIFT: Language-Interfaced Fine-Tuning for Non-Language Machine Learning Tasks (arxiv.org)</a:t>
            </a:r>
            <a:endParaRPr lang="ko-KR" altLang="en-US" sz="1000" dirty="0"/>
          </a:p>
          <a:p>
            <a:r>
              <a:rPr lang="ko-KR" altLang="en-US" sz="1000" dirty="0" err="1">
                <a:hlinkClick r:id="rId11"/>
              </a:rPr>
              <a:t>어텐션</a:t>
            </a:r>
            <a:r>
              <a:rPr lang="ko-KR" altLang="en-US" sz="1000" dirty="0">
                <a:hlinkClick r:id="rId11"/>
              </a:rPr>
              <a:t> 메커니즘</a:t>
            </a:r>
            <a:r>
              <a:rPr lang="en-US" altLang="ko-KR" sz="1000" dirty="0">
                <a:hlinkClick r:id="rId11"/>
              </a:rPr>
              <a:t>(Attention Mechanism) </a:t>
            </a:r>
            <a:r>
              <a:rPr lang="ko-KR" altLang="en-US" sz="1000" dirty="0">
                <a:hlinkClick r:id="rId11"/>
              </a:rPr>
              <a:t>간단히 이해하기 </a:t>
            </a:r>
            <a:r>
              <a:rPr lang="en-US" altLang="ko-KR" sz="1000" dirty="0">
                <a:hlinkClick r:id="rId11"/>
              </a:rPr>
              <a:t>(tistory.com)</a:t>
            </a:r>
            <a:endParaRPr lang="en-US" altLang="ko-KR" sz="1000" dirty="0"/>
          </a:p>
          <a:p>
            <a:r>
              <a:rPr lang="en-US" altLang="ko-KR" sz="1000" dirty="0">
                <a:hlinkClick r:id="rId12"/>
              </a:rPr>
              <a:t>1) </a:t>
            </a:r>
            <a:r>
              <a:rPr lang="ko-KR" altLang="en-US" sz="1000" dirty="0" err="1">
                <a:hlinkClick r:id="rId12"/>
              </a:rPr>
              <a:t>어텐션</a:t>
            </a:r>
            <a:r>
              <a:rPr lang="ko-KR" altLang="en-US" sz="1000" dirty="0">
                <a:hlinkClick r:id="rId12"/>
              </a:rPr>
              <a:t> 메커니즘 </a:t>
            </a:r>
            <a:r>
              <a:rPr lang="en-US" altLang="ko-KR" sz="1000" dirty="0">
                <a:hlinkClick r:id="rId12"/>
              </a:rPr>
              <a:t>(Attention Mechanism) - </a:t>
            </a:r>
            <a:r>
              <a:rPr lang="ko-KR" altLang="en-US" sz="1000" dirty="0">
                <a:hlinkClick r:id="rId12"/>
              </a:rPr>
              <a:t>딥 러닝을 이용한 자연어 처리 입문 </a:t>
            </a:r>
            <a:r>
              <a:rPr lang="en-US" altLang="ko-KR" sz="1000" dirty="0">
                <a:hlinkClick r:id="rId12"/>
              </a:rPr>
              <a:t>(wikidocs.net)</a:t>
            </a:r>
            <a:endParaRPr lang="en-US" altLang="ko-KR" sz="1000" dirty="0"/>
          </a:p>
          <a:p>
            <a:r>
              <a:rPr lang="en-US" altLang="ko-KR" sz="1000" dirty="0">
                <a:hlinkClick r:id="rId13"/>
              </a:rPr>
              <a:t>1409.0473.pdf (arxiv.org)</a:t>
            </a:r>
            <a:endParaRPr lang="en-US" altLang="ko-KR" sz="1000" dirty="0"/>
          </a:p>
          <a:p>
            <a:r>
              <a:rPr lang="en-US" altLang="ko-KR" sz="1000" dirty="0">
                <a:hlinkClick r:id="rId14"/>
              </a:rPr>
              <a:t>Recurrent Neural Network | Fundamentals Of Deep Learning (analyticsvidhya.com)</a:t>
            </a:r>
            <a:endParaRPr lang="ko-KR" altLang="en-US" sz="1000" dirty="0"/>
          </a:p>
          <a:p>
            <a:r>
              <a:rPr lang="en-US" altLang="ko-KR" sz="1000" dirty="0">
                <a:hlinkClick r:id="rId15"/>
              </a:rPr>
              <a:t>1706.03762.pdf (arxiv.org)</a:t>
            </a:r>
            <a:endParaRPr lang="en-US" altLang="ko-KR" sz="1000" dirty="0"/>
          </a:p>
          <a:p>
            <a:r>
              <a:rPr lang="en-US" altLang="ko-KR" sz="800" dirty="0">
                <a:hlinkClick r:id="rId16"/>
              </a:rPr>
              <a:t>Long Short-Term Memory (LSTM) </a:t>
            </a:r>
            <a:r>
              <a:rPr lang="ko-KR" altLang="en-US" sz="800" dirty="0">
                <a:hlinkClick r:id="rId16"/>
              </a:rPr>
              <a:t>이해하기 </a:t>
            </a:r>
            <a:r>
              <a:rPr lang="en-US" altLang="ko-KR" sz="800" dirty="0">
                <a:hlinkClick r:id="rId16"/>
              </a:rPr>
              <a:t>:: </a:t>
            </a:r>
            <a:r>
              <a:rPr lang="ko-KR" altLang="en-US" sz="800" dirty="0">
                <a:hlinkClick r:id="rId16"/>
              </a:rPr>
              <a:t>개발새발로그 </a:t>
            </a:r>
            <a:r>
              <a:rPr lang="en-US" altLang="ko-KR" sz="800" dirty="0">
                <a:hlinkClick r:id="rId16"/>
              </a:rPr>
              <a:t>(tistory.com)</a:t>
            </a:r>
            <a:endParaRPr lang="en-US" altLang="ko-KR" sz="1000" dirty="0"/>
          </a:p>
          <a:p>
            <a:r>
              <a:rPr lang="en-US" altLang="ko-KR" sz="800" dirty="0">
                <a:hlinkClick r:id="rId17"/>
              </a:rPr>
              <a:t>The Unreasonable Effectiveness of Recurrent Neural Networks (karpathy.github.io)</a:t>
            </a:r>
            <a:endParaRPr lang="en-US" altLang="ko-KR" sz="1000" dirty="0"/>
          </a:p>
          <a:p>
            <a:r>
              <a:rPr lang="en-US" altLang="ko-KR" sz="800" dirty="0">
                <a:hlinkClick r:id="rId18"/>
              </a:rPr>
              <a:t>The Illustrated Transformer – Jay </a:t>
            </a:r>
            <a:r>
              <a:rPr lang="en-US" altLang="ko-KR" sz="800" dirty="0" err="1">
                <a:hlinkClick r:id="rId18"/>
              </a:rPr>
              <a:t>Alammar</a:t>
            </a:r>
            <a:r>
              <a:rPr lang="en-US" altLang="ko-KR" sz="800" dirty="0">
                <a:hlinkClick r:id="rId18"/>
              </a:rPr>
              <a:t> – Visualizing machine learning one concept at a time. (jalammar.github.io)</a:t>
            </a:r>
            <a:endParaRPr lang="en-US" altLang="ko-KR" sz="800" dirty="0"/>
          </a:p>
          <a:p>
            <a:r>
              <a:rPr lang="en-US" altLang="ko-KR" sz="800" dirty="0">
                <a:hlinkClick r:id="rId19"/>
              </a:rPr>
              <a:t>TIL/Neural machine translation by jointly learning to align and translate.md at master · strutive07/TIL (github.com)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838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4EA85-B570-853D-52BE-C102E807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128CC-CCD3-6EB3-47D0-F71793F81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969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6F390-F0B2-D046-F981-B22B36CF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ffn</a:t>
            </a:r>
            <a:r>
              <a:rPr lang="en-US" altLang="ko-KR" dirty="0"/>
              <a:t>(</a:t>
            </a:r>
            <a:r>
              <a:rPr lang="en-US" altLang="ko-KR" dirty="0" err="1"/>
              <a:t>dnn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6" name="Picture 2" descr="고양이의 무료 사진">
            <a:extLst>
              <a:ext uri="{FF2B5EF4-FFF2-40B4-BE49-F238E27FC236}">
                <a16:creationId xmlns:a16="http://schemas.microsoft.com/office/drawing/2014/main" id="{A45D02C9-5216-CA1D-95D9-942B725F6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647" y="2513434"/>
            <a:ext cx="3767668" cy="2511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E6F9BF9-D69D-8AD5-D074-8DA011613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787" y="2107847"/>
            <a:ext cx="2761456" cy="3322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0418EA-A35F-235B-FC15-EF3329BE5A80}"/>
              </a:ext>
            </a:extLst>
          </p:cNvPr>
          <p:cNvSpPr txBox="1"/>
          <p:nvPr/>
        </p:nvSpPr>
        <p:spPr>
          <a:xfrm>
            <a:off x="9240715" y="3276880"/>
            <a:ext cx="139797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Cat!!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230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C9C71-4D9A-6B33-156F-A9E4350B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rnn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9CE6650-FFC3-FAD0-7A7D-EEA23D391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18" y="1764056"/>
            <a:ext cx="3718783" cy="435133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2115CF3-BA87-7800-8410-E587FDF9D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62" y="586868"/>
            <a:ext cx="6148022" cy="22076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434E69A-F524-B96F-173F-1B069CFA2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02" y="3205260"/>
            <a:ext cx="5967498" cy="27606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78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38797F9-EB81-7F21-EFDE-C076BDDBD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2" y="1038225"/>
            <a:ext cx="9439275" cy="47815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92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AC84B-683E-DF27-730A-EA77B918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seq2seq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3D5AA5-CB41-DC60-E0FD-0A616FC4E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1691"/>
            <a:ext cx="12192000" cy="26964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DD041C-F326-0219-F1FA-1F840FD69A97}"/>
              </a:ext>
            </a:extLst>
          </p:cNvPr>
          <p:cNvSpPr txBox="1"/>
          <p:nvPr/>
        </p:nvSpPr>
        <p:spPr>
          <a:xfrm>
            <a:off x="92319" y="4188138"/>
            <a:ext cx="120073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Deep Neural Networks (DNNs) are powerful models that have achieved excellent performance on difficult learning tasks. Although DNNs work well whenever large labeled training sets are available, </a:t>
            </a:r>
            <a:r>
              <a:rPr lang="en-US" altLang="ko-KR" sz="2800" dirty="0">
                <a:solidFill>
                  <a:srgbClr val="FF0000"/>
                </a:solidFill>
              </a:rPr>
              <a:t>they cannot be used to map sequences to sequences.</a:t>
            </a:r>
          </a:p>
          <a:p>
            <a:endParaRPr lang="en-US" altLang="ko-KR" dirty="0"/>
          </a:p>
          <a:p>
            <a:r>
              <a:rPr lang="en-US" altLang="ko-KR" sz="1500" dirty="0"/>
              <a:t>Ilya </a:t>
            </a:r>
            <a:r>
              <a:rPr lang="en-US" altLang="ko-KR" sz="1500" dirty="0" err="1"/>
              <a:t>Sutskever</a:t>
            </a:r>
            <a:r>
              <a:rPr lang="en-US" altLang="ko-KR" sz="1500" dirty="0"/>
              <a:t>, Oriol </a:t>
            </a:r>
            <a:r>
              <a:rPr lang="en-US" altLang="ko-KR" sz="1500" dirty="0" err="1"/>
              <a:t>Vinyals</a:t>
            </a:r>
            <a:r>
              <a:rPr lang="en-US" altLang="ko-KR" sz="1500" dirty="0"/>
              <a:t>, and Quoc VV Le. </a:t>
            </a:r>
            <a:r>
              <a:rPr lang="en-US" altLang="ko-KR" sz="1500" dirty="0">
                <a:solidFill>
                  <a:srgbClr val="FF0000"/>
                </a:solidFill>
              </a:rPr>
              <a:t>Sequence to sequence learning with neural networks</a:t>
            </a:r>
            <a:r>
              <a:rPr lang="en-US" altLang="ko-KR" sz="1500" dirty="0"/>
              <a:t>. In Advances in Neural Information Processing Systems, pages 3104–3112, 2014.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98244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D5F9FCB-CB2E-1C5B-0346-D9AF4338C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07"/>
          <a:stretch/>
        </p:blipFill>
        <p:spPr bwMode="auto">
          <a:xfrm>
            <a:off x="668301" y="1599108"/>
            <a:ext cx="10855398" cy="341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26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20E1D-09A3-B497-7C8C-D2F7FEF6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D6FF1-C407-D9E1-27AA-B91D2B74D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문맥 벡터가 고정된 크기이다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potential issue with this encoder–decoder approach is that a neural network </a:t>
            </a:r>
            <a:r>
              <a:rPr lang="en-US" altLang="ko-KR" dirty="0">
                <a:solidFill>
                  <a:srgbClr val="FF0000"/>
                </a:solidFill>
              </a:rPr>
              <a:t>needs to be able to compress all the necessary information of a source sentence into a fixed-length vector.</a:t>
            </a:r>
          </a:p>
          <a:p>
            <a:pPr marL="0" indent="0">
              <a:buNone/>
            </a:pPr>
            <a:endParaRPr lang="en-US" altLang="ko-KR" sz="1300" dirty="0"/>
          </a:p>
          <a:p>
            <a:pPr marL="0" indent="0">
              <a:buNone/>
            </a:pPr>
            <a:r>
              <a:rPr lang="en-US" altLang="ko-KR" sz="1500" dirty="0"/>
              <a:t>D. </a:t>
            </a:r>
            <a:r>
              <a:rPr lang="en-US" altLang="ko-KR" sz="1500" dirty="0" err="1"/>
              <a:t>Bahdanau</a:t>
            </a:r>
            <a:r>
              <a:rPr lang="en-US" altLang="ko-KR" sz="1500" dirty="0"/>
              <a:t>, K. Cho, and Y. </a:t>
            </a:r>
            <a:r>
              <a:rPr lang="en-US" altLang="ko-KR" sz="1500" dirty="0" err="1"/>
              <a:t>Bengio</a:t>
            </a:r>
            <a:r>
              <a:rPr lang="en-US" altLang="ko-KR" sz="1500" dirty="0"/>
              <a:t>. </a:t>
            </a:r>
            <a:r>
              <a:rPr lang="en-US" altLang="ko-KR" sz="1500" dirty="0">
                <a:solidFill>
                  <a:srgbClr val="FF0000"/>
                </a:solidFill>
              </a:rPr>
              <a:t>Neural machine translation by jointly learning to align and translate</a:t>
            </a:r>
            <a:r>
              <a:rPr lang="en-US" altLang="ko-KR" sz="1500" dirty="0"/>
              <a:t>. </a:t>
            </a:r>
            <a:r>
              <a:rPr lang="en-US" altLang="ko-KR" sz="1500" dirty="0" err="1"/>
              <a:t>arXiv</a:t>
            </a:r>
            <a:r>
              <a:rPr lang="en-US" altLang="ko-KR" sz="1500" dirty="0"/>
              <a:t> preprint arXiv:1409.0473, 2014.</a:t>
            </a:r>
            <a:endParaRPr lang="en-US" altLang="ko-KR" sz="1500" dirty="0">
              <a:solidFill>
                <a:srgbClr val="FF0000"/>
              </a:solidFill>
            </a:endParaRPr>
          </a:p>
        </p:txBody>
      </p:sp>
      <p:pic>
        <p:nvPicPr>
          <p:cNvPr id="14338" name="Picture 2" descr="원어민영어] pet peeve 뜻 (ft. bottleneck) | 원어민표현 | 경험영어 |회사영어 : 네이버 블로그">
            <a:extLst>
              <a:ext uri="{FF2B5EF4-FFF2-40B4-BE49-F238E27FC236}">
                <a16:creationId xmlns:a16="http://schemas.microsoft.com/office/drawing/2014/main" id="{CA41B2BF-B221-A8F6-B477-5F2E7DC2A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971" y="365125"/>
            <a:ext cx="52387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804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6B7E0887-D2C1-F7E8-B296-A47F8B2C1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892911"/>
            <a:ext cx="71437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246A7BB1-688E-9BEB-EBFB-A75B1F80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Problem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489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823</Words>
  <Application>Microsoft Office PowerPoint</Application>
  <PresentationFormat>와이드스크린</PresentationFormat>
  <Paragraphs>103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기계 번역과 attention</vt:lpstr>
      <vt:lpstr>PowerPoint 프레젠테이션</vt:lpstr>
      <vt:lpstr>ffn(dnn)</vt:lpstr>
      <vt:lpstr>rnn</vt:lpstr>
      <vt:lpstr>PowerPoint 프레젠테이션</vt:lpstr>
      <vt:lpstr>seq2seq</vt:lpstr>
      <vt:lpstr>PowerPoint 프레젠테이션</vt:lpstr>
      <vt:lpstr>Problem 1</vt:lpstr>
      <vt:lpstr>Problem 2</vt:lpstr>
      <vt:lpstr>summary</vt:lpstr>
      <vt:lpstr>Attention mechanism</vt:lpstr>
      <vt:lpstr>transfromer</vt:lpstr>
      <vt:lpstr>Transformer?</vt:lpstr>
      <vt:lpstr>Positional encoding &amp; inference</vt:lpstr>
      <vt:lpstr>X-formers</vt:lpstr>
      <vt:lpstr>PowerPoint 프레젠테이션</vt:lpstr>
      <vt:lpstr>bert</vt:lpstr>
      <vt:lpstr>PowerPoint 프레젠테이션</vt:lpstr>
      <vt:lpstr>ViT</vt:lpstr>
      <vt:lpstr>ViT(2)</vt:lpstr>
      <vt:lpstr>PowerPoint 프레젠테이션</vt:lpstr>
      <vt:lpstr>Openai – DALL-E</vt:lpstr>
      <vt:lpstr>Openai – gpt-3</vt:lpstr>
      <vt:lpstr>reference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기계 번역과 attention</dc:title>
  <dc:creator>k th</dc:creator>
  <cp:lastModifiedBy>k th</cp:lastModifiedBy>
  <cp:revision>51</cp:revision>
  <dcterms:created xsi:type="dcterms:W3CDTF">2022-08-03T04:39:12Z</dcterms:created>
  <dcterms:modified xsi:type="dcterms:W3CDTF">2022-08-03T09:51:47Z</dcterms:modified>
</cp:coreProperties>
</file>