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70" r:id="rId7"/>
    <p:sldId id="276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2" r:id="rId25"/>
    <p:sldId id="288" r:id="rId26"/>
    <p:sldId id="289" r:id="rId27"/>
    <p:sldId id="290" r:id="rId28"/>
    <p:sldId id="291" r:id="rId29"/>
    <p:sldId id="265" r:id="rId30"/>
    <p:sldId id="294" r:id="rId31"/>
    <p:sldId id="297" r:id="rId32"/>
    <p:sldId id="301" r:id="rId33"/>
    <p:sldId id="295" r:id="rId34"/>
    <p:sldId id="302" r:id="rId35"/>
    <p:sldId id="304" r:id="rId36"/>
    <p:sldId id="303" r:id="rId37"/>
    <p:sldId id="305" r:id="rId38"/>
    <p:sldId id="293" r:id="rId39"/>
    <p:sldId id="30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10235" y="512796"/>
            <a:ext cx="7442311" cy="528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8710653" y="724049"/>
            <a:ext cx="124624" cy="1996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8780952" y="627431"/>
            <a:ext cx="195089" cy="185787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68931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12B36F-8418-404D-B5EE-8861F3804BB3}"/>
              </a:ext>
            </a:extLst>
          </p:cNvPr>
          <p:cNvSpPr txBox="1"/>
          <p:nvPr/>
        </p:nvSpPr>
        <p:spPr>
          <a:xfrm>
            <a:off x="4147534" y="6345204"/>
            <a:ext cx="39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산업 프로젝트 기반 인공지능 빅데이터 분석가 과정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6325AA-5201-4536-8270-551E72716653}"/>
              </a:ext>
            </a:extLst>
          </p:cNvPr>
          <p:cNvGrpSpPr/>
          <p:nvPr/>
        </p:nvGrpSpPr>
        <p:grpSpPr>
          <a:xfrm>
            <a:off x="7720705" y="2840860"/>
            <a:ext cx="2863681" cy="528320"/>
            <a:chOff x="7560822" y="3690501"/>
            <a:chExt cx="2863681" cy="528320"/>
          </a:xfrm>
        </p:grpSpPr>
        <p:sp>
          <p:nvSpPr>
            <p:cNvPr id="9" name="모서리가 둥근 직사각형 5">
              <a:extLst>
                <a:ext uri="{FF2B5EF4-FFF2-40B4-BE49-F238E27FC236}">
                  <a16:creationId xmlns:a16="http://schemas.microsoft.com/office/drawing/2014/main" id="{D97005D8-BE78-4662-8D7B-C0FA53E98C53}"/>
                </a:ext>
              </a:extLst>
            </p:cNvPr>
            <p:cNvSpPr/>
            <p:nvPr/>
          </p:nvSpPr>
          <p:spPr>
            <a:xfrm>
              <a:off x="7560822" y="3690501"/>
              <a:ext cx="2863681" cy="528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7713" y="3690501"/>
              <a:ext cx="229020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u="sng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Analyst / </a:t>
              </a:r>
              <a:r>
                <a:rPr lang="ko-KR" altLang="en-US" u="sng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곽태범</a:t>
              </a:r>
              <a:endParaRPr lang="en-US" altLang="ko-KR" u="sng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31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2.  </a:t>
            </a:r>
            <a:r>
              <a:rPr lang="ko-KR" altLang="en-US" sz="1100" b="1" dirty="0"/>
              <a:t>광업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41.5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0B9F56-B9B1-492B-8495-F91BF24F872D}"/>
              </a:ext>
            </a:extLst>
          </p:cNvPr>
          <p:cNvGrpSpPr/>
          <p:nvPr/>
        </p:nvGrpSpPr>
        <p:grpSpPr>
          <a:xfrm>
            <a:off x="339115" y="3429000"/>
            <a:ext cx="6610199" cy="1980329"/>
            <a:chOff x="339116" y="3429000"/>
            <a:chExt cx="6282450" cy="19803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4FDF95-26A1-438D-B320-C1FF4994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9116" y="3429000"/>
              <a:ext cx="6282450" cy="19803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B2B26C2-1208-43DE-AD18-EC0669222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4" t="44072" r="33690" b="42076"/>
            <a:stretch/>
          </p:blipFill>
          <p:spPr>
            <a:xfrm>
              <a:off x="3733562" y="4322978"/>
              <a:ext cx="264920" cy="27430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9AE5BB-03CE-4551-8FE2-BD5E3B58CAA7}"/>
                </a:ext>
              </a:extLst>
            </p:cNvPr>
            <p:cNvSpPr/>
            <p:nvPr/>
          </p:nvSpPr>
          <p:spPr>
            <a:xfrm>
              <a:off x="4255247" y="4325864"/>
              <a:ext cx="218278" cy="217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352289" y="4127619"/>
            <a:ext cx="2509984" cy="390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5348" y="5212787"/>
            <a:ext cx="2501149" cy="196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46625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광업에 종사하는 인원이 총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명</a:t>
            </a:r>
            <a:r>
              <a:rPr lang="ko-KR" altLang="en-US" sz="1100" dirty="0"/>
              <a:t> 뿐이라서 통계자체가 무의미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해당 업종은 우리나라 내에서 사라져가는 추세로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3.  </a:t>
            </a:r>
            <a:r>
              <a:rPr lang="ko-KR" altLang="en-US" sz="1100" b="1" dirty="0"/>
              <a:t>제조업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48.22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601" y="3429000"/>
            <a:ext cx="6569228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49451" y="4095548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47409" y="52554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1901" y="5750670"/>
            <a:ext cx="5594779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100" dirty="0"/>
              <a:t>을 가짐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대부분의 지역에서 고른 연령 분포를 가지고 있지만 인원의 수가 고르지 못함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ko-KR" altLang="en-US" sz="1100" b="1" dirty="0"/>
              <a:t>전기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가스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증기 및 공기 조절 </a:t>
            </a:r>
            <a:r>
              <a:rPr lang="ko-KR" altLang="en-US" sz="1100" b="1" dirty="0" err="1"/>
              <a:t>공급업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 (8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48.75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7" y="2521295"/>
            <a:ext cx="4919835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16" y="3430022"/>
            <a:ext cx="6610199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2" y="4102071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27852" y="5271902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54498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많은 인력이 필요하지 않은 업종이라 규모를 늘리기 어려울 것으로 보임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하지만 지역별로 </a:t>
            </a:r>
            <a:r>
              <a:rPr lang="ko-KR" altLang="en-US" sz="1100" dirty="0">
                <a:solidFill>
                  <a:srgbClr val="FF0000"/>
                </a:solidFill>
              </a:rPr>
              <a:t>필수적</a:t>
            </a:r>
            <a:r>
              <a:rPr lang="ko-KR" altLang="en-US" sz="1100" dirty="0"/>
              <a:t>으로 있어야 할 인력들로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5. </a:t>
            </a:r>
            <a:r>
              <a:rPr lang="ko-KR" altLang="en-US" sz="1100" b="1" dirty="0"/>
              <a:t>수도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하수 및 폐기물 처리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원료 재생업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53.56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21295"/>
            <a:ext cx="4919834" cy="4169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75" y="3430022"/>
            <a:ext cx="6587480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368546" y="4122466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61578" y="515684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843737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해당 업종도 </a:t>
            </a:r>
            <a:r>
              <a:rPr lang="ko-KR" altLang="en-US" sz="1100" dirty="0">
                <a:solidFill>
                  <a:srgbClr val="00B0F0"/>
                </a:solidFill>
              </a:rPr>
              <a:t>전기</a:t>
            </a:r>
            <a:r>
              <a:rPr lang="en-US" altLang="ko-KR" sz="1100" dirty="0">
                <a:solidFill>
                  <a:srgbClr val="00B0F0"/>
                </a:solidFill>
              </a:rPr>
              <a:t>,</a:t>
            </a:r>
            <a:r>
              <a:rPr lang="ko-KR" altLang="en-US" sz="1100" dirty="0">
                <a:solidFill>
                  <a:srgbClr val="00B0F0"/>
                </a:solidFill>
              </a:rPr>
              <a:t>가스</a:t>
            </a:r>
            <a:r>
              <a:rPr lang="en-US" altLang="ko-KR" sz="1100" dirty="0">
                <a:solidFill>
                  <a:srgbClr val="00B0F0"/>
                </a:solidFill>
              </a:rPr>
              <a:t>,</a:t>
            </a:r>
            <a:r>
              <a:rPr lang="ko-KR" altLang="en-US" sz="1100" dirty="0">
                <a:solidFill>
                  <a:srgbClr val="00B0F0"/>
                </a:solidFill>
              </a:rPr>
              <a:t>증기 및 공기 조절 공급업</a:t>
            </a:r>
            <a:r>
              <a:rPr lang="ko-KR" altLang="en-US" sz="1100" dirty="0"/>
              <a:t>과 같은 경향으로 지역별로 필수적으로 있어야 할 인력들로 보인다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6. </a:t>
            </a:r>
            <a:r>
              <a:rPr lang="ko-KR" altLang="en-US" sz="1100" b="1" dirty="0"/>
              <a:t>건설업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4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0022"/>
            <a:ext cx="6562445" cy="1978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628482"/>
            <a:ext cx="5594779" cy="1075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전체 연령 평균에 비해 적은 값</a:t>
            </a:r>
            <a:r>
              <a:rPr lang="ko-KR" altLang="en-US" sz="1100" dirty="0"/>
              <a:t>을 가짐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7. </a:t>
            </a:r>
            <a:r>
              <a:rPr lang="ko-KR" altLang="en-US" sz="1100" b="1" dirty="0"/>
              <a:t>도매 및 소매업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55.08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9236"/>
            <a:ext cx="6562445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지역에서 고른 연령 분포를 가지고 있어 다른 지역에서도 발전 가능성이 </a:t>
            </a:r>
            <a:r>
              <a:rPr lang="ko-KR" altLang="en-US" sz="1100" dirty="0" err="1"/>
              <a:t>있어보임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8. </a:t>
            </a:r>
            <a:r>
              <a:rPr lang="ko-KR" altLang="en-US" sz="1100" b="1" dirty="0"/>
              <a:t>운수 및 창고업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(82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54.74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80" y="3439236"/>
            <a:ext cx="6508069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다른 지역에 비해 </a:t>
            </a:r>
            <a:r>
              <a:rPr lang="ko-KR" altLang="en-US" sz="1100" dirty="0" err="1"/>
              <a:t>몰려있는</a:t>
            </a:r>
            <a:r>
              <a:rPr lang="ko-KR" altLang="en-US" sz="1100" dirty="0"/>
              <a:t> 경향을 가지고 있음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가장 적은 대전</a:t>
            </a:r>
            <a:r>
              <a:rPr lang="en-US" altLang="ko-KR" sz="1100" dirty="0"/>
              <a:t>/</a:t>
            </a:r>
            <a:r>
              <a:rPr lang="ko-KR" altLang="en-US" sz="1100" dirty="0"/>
              <a:t>충남에 비해 약 </a:t>
            </a:r>
            <a:r>
              <a:rPr lang="en-US" altLang="ko-KR" sz="1100" dirty="0"/>
              <a:t>8</a:t>
            </a:r>
            <a:r>
              <a:rPr lang="ko-KR" altLang="en-US" sz="1100" dirty="0"/>
              <a:t>배의 차이를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6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9. </a:t>
            </a:r>
            <a:r>
              <a:rPr lang="ko-KR" altLang="en-US" sz="1100" b="1" dirty="0"/>
              <a:t>숙박 및 음식점업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부산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울산 </a:t>
            </a:r>
            <a:r>
              <a:rPr lang="en-US" altLang="ko-KR" sz="1100" u="sng" dirty="0">
                <a:solidFill>
                  <a:srgbClr val="00B0F0"/>
                </a:solidFill>
              </a:rPr>
              <a:t>(33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56.15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39897"/>
            <a:ext cx="6562445" cy="1958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5570433" y="3850663"/>
            <a:ext cx="1330090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0317" y="5037414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부산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울산</a:t>
            </a:r>
            <a:r>
              <a:rPr lang="ko-KR" altLang="en-US" sz="1100" dirty="0">
                <a:solidFill>
                  <a:schemeClr val="tx1"/>
                </a:solidFill>
              </a:rPr>
              <a:t>에서 가장 많은 인원이 나왔지만 다른 지역과 차이가 크지 않고 </a:t>
            </a:r>
            <a:r>
              <a:rPr lang="ko-KR" altLang="en-US" sz="1100" dirty="0" err="1">
                <a:solidFill>
                  <a:schemeClr val="tx1"/>
                </a:solidFill>
              </a:rPr>
              <a:t>나이대</a:t>
            </a:r>
            <a:r>
              <a:rPr lang="ko-KR" altLang="en-US" sz="1100" dirty="0">
                <a:solidFill>
                  <a:schemeClr val="tx1"/>
                </a:solidFill>
              </a:rPr>
              <a:t> 또한 비슷한 것으로 보였다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5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10. </a:t>
            </a:r>
            <a:r>
              <a:rPr lang="ko-KR" altLang="en-US" sz="1100" b="1" dirty="0"/>
              <a:t>정보통신업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(39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43.05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801" y="3439236"/>
            <a:ext cx="6514827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27707" y="4086248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53991" y="5138347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대부분의 인원이 </a:t>
            </a:r>
            <a:r>
              <a:rPr lang="ko-KR" altLang="en-US" sz="1100" dirty="0">
                <a:solidFill>
                  <a:srgbClr val="00B0F0"/>
                </a:solidFill>
              </a:rPr>
              <a:t>서울과 수도권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몰려있는</a:t>
            </a:r>
            <a:r>
              <a:rPr lang="ko-KR" altLang="en-US" sz="1100" dirty="0"/>
              <a:t> 경향이 있음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지방지역으로의 확장을 할 필요가 </a:t>
            </a:r>
            <a:r>
              <a:rPr lang="ko-KR" altLang="en-US" sz="1100" dirty="0" err="1"/>
              <a:t>있어보임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11. </a:t>
            </a:r>
            <a:r>
              <a:rPr lang="ko-KR" altLang="en-US" sz="1100" b="1" dirty="0"/>
              <a:t>부동산업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(21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49.95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892" y="3439236"/>
            <a:ext cx="6512644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지역별로 있을 필요가 있는 산업이기 때문에 고른 분포를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847725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29465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사진은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월에 정부에서 시행하는 지역혁신 중소기업 육성전략의 내용인데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정책을 통해 어떤 지역의 업종이 커질 가능성이 있는지 파악하기로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해당 업종은 어느 연령대로 이루어져 있는지도 파악하여 발전 가능성이 있는지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64601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007694" y="5154758"/>
            <a:ext cx="5344314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정부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'48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SDGothicNeo-Regular"/>
              </a:rPr>
              <a:t>지역주력산업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디지털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SDGothicNeo-Regular"/>
              </a:rPr>
              <a:t>그린 뉴딜과 연계해 개편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SDGothicNeo-Regular"/>
              </a:rPr>
              <a:t>'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https://biz.chosun.com/site/data/html_dir/2020/11/26/2020112600754.html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2B91DD8-A927-442B-8BF1-1FE14089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2" y="2567664"/>
            <a:ext cx="3737758" cy="3965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717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12. </a:t>
            </a:r>
            <a:r>
              <a:rPr lang="ko-KR" altLang="en-US" sz="1100" b="1" dirty="0"/>
              <a:t>전문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과학 및 기술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서울 </a:t>
            </a:r>
            <a:r>
              <a:rPr lang="en-US" altLang="ko-KR" sz="1100" u="sng" dirty="0">
                <a:solidFill>
                  <a:srgbClr val="00B0F0"/>
                </a:solidFill>
              </a:rPr>
              <a:t>(19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47.25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97" y="3439236"/>
            <a:ext cx="6472234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52867" y="4091509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서울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대구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경북</a:t>
            </a:r>
            <a:r>
              <a:rPr lang="ko-KR" altLang="en-US" sz="1100" dirty="0"/>
              <a:t>지역만 다른 지역에 비해 평균 연령이 </a:t>
            </a:r>
            <a:r>
              <a:rPr lang="en-US" altLang="ko-KR" sz="1100" dirty="0"/>
              <a:t>10</a:t>
            </a:r>
            <a:r>
              <a:rPr lang="ko-KR" altLang="en-US" sz="1100" dirty="0"/>
              <a:t>세 이상 높은 경향을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13. </a:t>
            </a:r>
            <a:r>
              <a:rPr lang="ko-KR" altLang="en-US" sz="1100" b="1" dirty="0"/>
              <a:t>사업시설 관리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사업 지원 및 임대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(50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62.18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84" y="3439236"/>
            <a:ext cx="6541860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대구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경북</a:t>
            </a:r>
            <a:r>
              <a:rPr lang="ko-KR" altLang="en-US" sz="1100" dirty="0"/>
              <a:t>지역이 유난히 적은 인원 분포를 가진다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14. </a:t>
            </a:r>
            <a:r>
              <a:rPr lang="ko-KR" altLang="en-US" sz="1100" b="1" dirty="0"/>
              <a:t>공공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행정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국방 및 사회보장 행정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(95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71.05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5" y="3439236"/>
            <a:ext cx="6476918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627739" y="3880492"/>
            <a:ext cx="1332403" cy="24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78564" y="4668095"/>
            <a:ext cx="177270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평균 연령 또한 다른 지역에 비해 매우 높은 경향을 가짐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7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15. </a:t>
            </a:r>
            <a:r>
              <a:rPr lang="ko-KR" altLang="en-US" sz="1100" b="1" dirty="0"/>
              <a:t>교육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(29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51.97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11" y="3439236"/>
            <a:ext cx="6470206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대부분의 지역에서 평균 연령보다 낮은 연령 분포를 보임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0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16. </a:t>
            </a:r>
            <a:r>
              <a:rPr lang="ko-KR" altLang="en-US" sz="1100" b="1" dirty="0" err="1"/>
              <a:t>보건업</a:t>
            </a:r>
            <a:r>
              <a:rPr lang="ko-KR" altLang="en-US" sz="1100" b="1" dirty="0"/>
              <a:t> 및 사회복지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수도권</a:t>
            </a:r>
            <a:r>
              <a:rPr lang="en-US" altLang="ko-KR" sz="1100" u="sng" dirty="0">
                <a:solidFill>
                  <a:srgbClr val="00B0F0"/>
                </a:solidFill>
              </a:rPr>
              <a:t>(</a:t>
            </a:r>
            <a:r>
              <a:rPr lang="ko-KR" altLang="en-US" sz="1100" u="sng" dirty="0">
                <a:solidFill>
                  <a:srgbClr val="00B0F0"/>
                </a:solidFill>
              </a:rPr>
              <a:t>인천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경기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(46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58.52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79" y="3439236"/>
            <a:ext cx="6560070" cy="19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752613" y="410399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26332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수도권</a:t>
            </a:r>
            <a:r>
              <a:rPr lang="en-US" altLang="ko-KR" sz="1100" dirty="0">
                <a:solidFill>
                  <a:srgbClr val="00B0F0"/>
                </a:solidFill>
              </a:rPr>
              <a:t>(</a:t>
            </a:r>
            <a:r>
              <a:rPr lang="ko-KR" altLang="en-US" sz="1100" dirty="0">
                <a:solidFill>
                  <a:srgbClr val="00B0F0"/>
                </a:solidFill>
              </a:rPr>
              <a:t>인천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경기</a:t>
            </a:r>
            <a:r>
              <a:rPr lang="en-US" altLang="ko-KR" sz="1100" dirty="0">
                <a:solidFill>
                  <a:srgbClr val="00B0F0"/>
                </a:solidFill>
              </a:rPr>
              <a:t>)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업종에 비해 젊은 층의 연령도 많이 포함하고 있어 발전가능성이 높음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3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17. </a:t>
            </a:r>
            <a:r>
              <a:rPr lang="ko-KR" altLang="en-US" sz="1100" b="1" dirty="0"/>
              <a:t>예술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스포츠 및 여가관련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(12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52.75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40254"/>
            <a:ext cx="6562445" cy="1957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585104" y="3879730"/>
            <a:ext cx="1377633" cy="248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20612" y="4676731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연령의 분포가 대다수의 지역에서 다양하게 나타남</a:t>
            </a:r>
            <a:r>
              <a:rPr lang="en-US" altLang="ko-KR" sz="1100" dirty="0"/>
              <a:t>. </a:t>
            </a:r>
            <a:r>
              <a:rPr lang="ko-KR" altLang="en-US" sz="1100" dirty="0"/>
              <a:t>또한 평균 연령이 전체 평균에 비해 낮아 발전가능성이 높음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18. </a:t>
            </a:r>
            <a:r>
              <a:rPr lang="ko-KR" altLang="en-US" sz="1100" b="1" dirty="0"/>
              <a:t>협회 및 단체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수리 및 기타 개인 서비스업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 </a:t>
            </a:r>
            <a:r>
              <a:rPr lang="en-US" altLang="ko-KR" sz="1100" u="sng" dirty="0">
                <a:solidFill>
                  <a:srgbClr val="00B0F0"/>
                </a:solidFill>
              </a:rPr>
              <a:t>(41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65.07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44945"/>
            <a:ext cx="6562445" cy="1948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607390" y="3887638"/>
            <a:ext cx="1355348" cy="265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46016" y="4705269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>
                <a:solidFill>
                  <a:srgbClr val="00B0F0"/>
                </a:solidFill>
              </a:rPr>
              <a:t>서울과 수도권</a:t>
            </a:r>
            <a:r>
              <a:rPr lang="ko-KR" altLang="en-US" sz="1100" dirty="0"/>
              <a:t>은 연령대가 낮은 인원도 있는 반면에 </a:t>
            </a:r>
            <a:r>
              <a:rPr lang="ko-KR" altLang="en-US" sz="1100" dirty="0">
                <a:solidFill>
                  <a:srgbClr val="00B0F0"/>
                </a:solidFill>
              </a:rPr>
              <a:t>강원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충북</a:t>
            </a:r>
            <a:r>
              <a:rPr lang="ko-KR" altLang="en-US" sz="1100" dirty="0"/>
              <a:t>의 경우 높은 연령대를 가지고 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6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19. </a:t>
            </a:r>
            <a:r>
              <a:rPr lang="ko-KR" altLang="en-US" sz="1100" b="1" dirty="0"/>
              <a:t>가구 내 고용활동 및 자가소비 생산활동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서울</a:t>
            </a:r>
            <a:r>
              <a:rPr lang="ko-KR" altLang="en-US" sz="1100" u="sng" dirty="0">
                <a:solidFill>
                  <a:srgbClr val="00B0F0"/>
                </a:solidFill>
              </a:rPr>
              <a:t> </a:t>
            </a:r>
            <a:r>
              <a:rPr lang="en-US" altLang="ko-KR" sz="1100" u="sng" dirty="0">
                <a:solidFill>
                  <a:srgbClr val="00B0F0"/>
                </a:solidFill>
              </a:rPr>
              <a:t>(12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63.75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483130"/>
            <a:ext cx="6562445" cy="1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450029" y="4155755"/>
            <a:ext cx="1252256" cy="277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532754" y="5090796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886346"/>
            <a:ext cx="5594779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서울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업종과 연관된 업종이 아니라 해당 업종에 종사하는 인원이 적은 경향을 가짐</a:t>
            </a:r>
            <a:endParaRPr lang="en-US" altLang="ko-KR" sz="11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2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20. </a:t>
            </a:r>
            <a:r>
              <a:rPr lang="ko-KR" altLang="en-US" sz="1100" b="1" dirty="0"/>
              <a:t>국제 및 외국기관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대구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경북 </a:t>
            </a:r>
            <a:r>
              <a:rPr lang="en-US" altLang="ko-KR" sz="1100" u="sng" dirty="0">
                <a:solidFill>
                  <a:srgbClr val="00B0F0"/>
                </a:solidFill>
              </a:rPr>
              <a:t>(1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30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338" y="2580272"/>
            <a:ext cx="4919833" cy="4051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92" y="3781901"/>
            <a:ext cx="6562445" cy="1274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3152542" y="4185130"/>
            <a:ext cx="1252256" cy="326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327186" y="4918367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25294" y="5989858"/>
            <a:ext cx="5594779" cy="313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전체 지역에서 단 한 명 밖에 </a:t>
            </a:r>
            <a:r>
              <a:rPr lang="ko-KR" altLang="en-US" sz="1100" dirty="0"/>
              <a:t>없기 때문에 통계가 </a:t>
            </a:r>
            <a:r>
              <a:rPr lang="ko-KR" altLang="en-US" sz="1100" dirty="0">
                <a:solidFill>
                  <a:srgbClr val="FF0000"/>
                </a:solidFill>
              </a:rPr>
              <a:t>무의미</a:t>
            </a:r>
            <a:r>
              <a:rPr lang="ko-KR" altLang="en-US" sz="1100" dirty="0"/>
              <a:t>함</a:t>
            </a:r>
            <a:r>
              <a:rPr lang="en-US" altLang="ko-KR" sz="1100" dirty="0"/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2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3382" y="1947273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그래프와 통계 값을 한눈에 보기 위해 표를 만들어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74115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D928CB-3B5B-4EFE-90E8-25B7B6DD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18771"/>
              </p:ext>
            </p:extLst>
          </p:nvPr>
        </p:nvGraphicFramePr>
        <p:xfrm>
          <a:off x="2073383" y="2082942"/>
          <a:ext cx="9479358" cy="4326413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53262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4468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업종 구분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인원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명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강원</a:t>
                      </a:r>
                      <a:r>
                        <a:rPr lang="en-US" altLang="ko-KR" sz="1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충북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광주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전라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제주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대구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경북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대전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충남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부산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경남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울산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서울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수도권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인천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경기</a:t>
                      </a:r>
                      <a:r>
                        <a:rPr lang="en-US" altLang="ko-KR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합계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농업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임업 및 어업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153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109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55</a:t>
                      </a:r>
                      <a:endParaRPr lang="en-US" altLang="ko-KR" sz="16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585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광업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제조업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4472C4"/>
                          </a:solidFill>
                          <a:effectLst/>
                        </a:rPr>
                        <a:t>33</a:t>
                      </a:r>
                      <a:endParaRPr lang="en-US" altLang="ko-KR" sz="160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55</a:t>
                      </a:r>
                      <a:endParaRPr lang="en-US" altLang="ko-KR" sz="160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116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u="none" strike="noStrike">
                          <a:solidFill>
                            <a:srgbClr val="FF0000"/>
                          </a:solidFill>
                          <a:effectLst/>
                        </a:rPr>
                        <a:t>171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573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전기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가스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증기 및 공기 조절 </a:t>
                      </a:r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공급업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수도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하수 및 폐기물 처리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원료 재생업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건설업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20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도매 및 소매업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22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운수 및 창고업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숙박 및 음식점업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정보통신업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4472C4"/>
                          </a:solidFill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US" altLang="ko-KR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79FEA-D7B5-496E-9718-CD61A5927E13}"/>
              </a:ext>
            </a:extLst>
          </p:cNvPr>
          <p:cNvSpPr txBox="1"/>
          <p:nvPr/>
        </p:nvSpPr>
        <p:spPr>
          <a:xfrm>
            <a:off x="10434119" y="1657202"/>
            <a:ext cx="1232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Num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accent1"/>
                </a:solidFill>
              </a:rPr>
              <a:t>Num</a:t>
            </a:r>
            <a:r>
              <a:rPr lang="en-US" altLang="ko-KR" sz="1100" dirty="0"/>
              <a:t> : </a:t>
            </a:r>
            <a:r>
              <a:rPr lang="ko-KR" altLang="en-US" sz="1100" dirty="0"/>
              <a:t>하위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8285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1266469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6736147" y="5394569"/>
            <a:ext cx="470662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가구용 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 설계서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Koweps_h15_2020_beta1.sav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7818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문제해결을 위해 주어진 데이터가 가지고 있는 변수 중 눈에 띄는 변수가 사람들이 거주하는 지역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태어난 연도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종사하는 업종이 눈에 들어왔다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그래서 </a:t>
            </a:r>
            <a:r>
              <a:rPr lang="ko-KR" altLang="en-US" sz="1100" dirty="0">
                <a:solidFill>
                  <a:srgbClr val="FF0000"/>
                </a:solidFill>
              </a:rPr>
              <a:t>근로 능력을 가지는 사람들 중 지역별 가장 활발히 이루어지는 업종에 대한 연령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을 분석하기로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76489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82255B6-E384-4D1D-9171-79862D7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83" y="2574670"/>
            <a:ext cx="7335538" cy="2819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766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3382" y="1947273"/>
            <a:ext cx="457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그래프와 통계 값을 한눈에 보기 위해 표를 만들어 확인해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D928CB-3B5B-4EFE-90E8-25B7B6DD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26433"/>
              </p:ext>
            </p:extLst>
          </p:nvPr>
        </p:nvGraphicFramePr>
        <p:xfrm>
          <a:off x="2073383" y="2082942"/>
          <a:ext cx="9479358" cy="4326413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53262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4468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업종 구분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인원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강원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전라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제주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대구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경남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울산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수도권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인천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부동산업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전문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과학 및 기술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36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사업시설 관리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 지원 및 임대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공공 행정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국방 및 사회보장 행정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496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교육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보건업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 및 사회복지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예술 스포츠 및 여가관련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협회 및 단체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수리 및 기타 개인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가구 내 고용활동 및 자가소비 생산활동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357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국제 및 외국기관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79FEA-D7B5-496E-9718-CD61A5927E13}"/>
              </a:ext>
            </a:extLst>
          </p:cNvPr>
          <p:cNvSpPr txBox="1"/>
          <p:nvPr/>
        </p:nvSpPr>
        <p:spPr>
          <a:xfrm>
            <a:off x="10434120" y="1657202"/>
            <a:ext cx="136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Num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accent1"/>
                </a:solidFill>
              </a:rPr>
              <a:t>Num</a:t>
            </a:r>
            <a:r>
              <a:rPr lang="en-US" altLang="ko-KR" sz="1100" dirty="0"/>
              <a:t> : </a:t>
            </a:r>
            <a:r>
              <a:rPr lang="ko-KR" altLang="en-US" sz="1100" dirty="0"/>
              <a:t>하위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42960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878909"/>
            <a:ext cx="81388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88463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표에서도 볼 수 있듯이 수도권에서 총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개의 업종 중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개의 업종이 상위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 내로 들어가는 것을 볼 수 있었다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이렇게 인원이 수도권으로 집중되어 있어 정부에서도 수도권을 제외한 지방 산업을 개편하기로 한 것으로 보인다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D928CB-3B5B-4EFE-90E8-25B7B6DD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41447"/>
              </p:ext>
            </p:extLst>
          </p:nvPr>
        </p:nvGraphicFramePr>
        <p:xfrm>
          <a:off x="2004273" y="4051265"/>
          <a:ext cx="4572000" cy="248223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185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업종 구분</a:t>
                      </a:r>
                      <a:r>
                        <a:rPr lang="en-US" altLang="ko-KR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인원</a:t>
                      </a:r>
                      <a:r>
                        <a:rPr lang="en-US" altLang="ko-KR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강원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전라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제주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대구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경남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울산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수도권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인천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149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부동산업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221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전문</a:t>
                      </a:r>
                      <a:r>
                        <a:rPr lang="en-US" altLang="ko-KR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과학 및 기술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293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사업시설 관리</a:t>
                      </a:r>
                      <a:r>
                        <a:rPr lang="en-US" altLang="ko-KR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사업 지원 및 임대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221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공공 행정</a:t>
                      </a:r>
                      <a:r>
                        <a:rPr lang="en-US" altLang="ko-KR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국방 및 사회보장 행정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382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185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교육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221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보건업</a:t>
                      </a:r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 및 사회복지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221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예술 스포츠 및 여가관련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293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협회 및 단체</a:t>
                      </a:r>
                      <a:r>
                        <a:rPr lang="en-US" altLang="ko-KR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수리 및 기타 개인 서비스업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293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가구 내 고용활동 및 자가소비 생산활동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149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국제 및 외국기관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rgbClr val="4472C4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79FEA-D7B5-496E-9718-CD61A5927E13}"/>
              </a:ext>
            </a:extLst>
          </p:cNvPr>
          <p:cNvSpPr txBox="1"/>
          <p:nvPr/>
        </p:nvSpPr>
        <p:spPr>
          <a:xfrm>
            <a:off x="6576273" y="1919295"/>
            <a:ext cx="136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Num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accent1"/>
                </a:solidFill>
              </a:rPr>
              <a:t>Num</a:t>
            </a:r>
            <a:r>
              <a:rPr lang="en-US" altLang="ko-KR" sz="1100" dirty="0"/>
              <a:t> : </a:t>
            </a:r>
            <a:r>
              <a:rPr lang="ko-KR" altLang="en-US" sz="1100" dirty="0"/>
              <a:t>하위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4E555D-582B-4ACB-8912-26F318B3A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72039"/>
              </p:ext>
            </p:extLst>
          </p:nvPr>
        </p:nvGraphicFramePr>
        <p:xfrm>
          <a:off x="2004273" y="1947273"/>
          <a:ext cx="4572000" cy="2283958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3972333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56363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93024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3895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90593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303444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3749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91492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6849659"/>
                    </a:ext>
                  </a:extLst>
                </a:gridCol>
              </a:tblGrid>
              <a:tr h="235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업종 구분</a:t>
                      </a:r>
                      <a:r>
                        <a:rPr lang="en-US" altLang="ko-KR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인원</a:t>
                      </a:r>
                      <a:r>
                        <a:rPr lang="en-US" altLang="ko-KR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명</a:t>
                      </a:r>
                      <a:r>
                        <a:rPr lang="en-US" altLang="ko-KR" sz="5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강원</a:t>
                      </a:r>
                      <a:r>
                        <a:rPr lang="en-US" altLang="ko-KR" sz="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충북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광주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전라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제주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대구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경북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대전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충남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부산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경남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울산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서울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수도권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인천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경기</a:t>
                      </a:r>
                      <a:r>
                        <a:rPr lang="en-US" altLang="ko-KR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u="none" strike="noStrike">
                          <a:solidFill>
                            <a:srgbClr val="FFFFFF"/>
                          </a:solidFill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extLst>
                  <a:ext uri="{0D108BD9-81ED-4DB2-BD59-A6C34878D82A}">
                    <a16:rowId xmlns:a16="http://schemas.microsoft.com/office/drawing/2014/main" val="4092775999"/>
                  </a:ext>
                </a:extLst>
              </a:tr>
              <a:tr h="193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농업</a:t>
                      </a:r>
                      <a:r>
                        <a:rPr lang="en-US" altLang="ko-KR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임업 및 어업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153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109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4472C4"/>
                          </a:solidFill>
                          <a:effectLst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55</a:t>
                      </a:r>
                      <a:endParaRPr lang="en-US" altLang="ko-KR" sz="105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947107891"/>
                  </a:ext>
                </a:extLst>
              </a:tr>
              <a:tr h="193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광업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4472C4"/>
                          </a:solidFill>
                          <a:effectLst/>
                        </a:rPr>
                        <a:t>0</a:t>
                      </a:r>
                      <a:endParaRPr lang="en-US" altLang="ko-KR" sz="105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28789815"/>
                  </a:ext>
                </a:extLst>
              </a:tr>
              <a:tr h="193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제조업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4472C4"/>
                          </a:solidFill>
                          <a:effectLst/>
                        </a:rPr>
                        <a:t>33</a:t>
                      </a:r>
                      <a:endParaRPr lang="en-US" altLang="ko-KR" sz="1050" b="0" i="0" u="none" strike="noStrike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55</a:t>
                      </a:r>
                      <a:endParaRPr lang="en-US" altLang="ko-KR" sz="1050" b="0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116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u="none" strike="noStrike">
                          <a:solidFill>
                            <a:srgbClr val="FF0000"/>
                          </a:solidFill>
                          <a:effectLst/>
                        </a:rPr>
                        <a:t>171</a:t>
                      </a:r>
                      <a:endParaRPr lang="en-US" altLang="ko-KR" sz="105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136219384"/>
                  </a:ext>
                </a:extLst>
              </a:tr>
              <a:tr h="262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전기</a:t>
                      </a:r>
                      <a:r>
                        <a:rPr lang="en-US" altLang="ko-KR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가스</a:t>
                      </a:r>
                      <a:r>
                        <a:rPr lang="en-US" altLang="ko-KR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증기 및 공기 조절 </a:t>
                      </a:r>
                      <a:r>
                        <a:rPr lang="ko-KR" altLang="en-US" sz="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공급업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177359388"/>
                  </a:ext>
                </a:extLst>
              </a:tr>
              <a:tr h="262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수도</a:t>
                      </a:r>
                      <a:r>
                        <a:rPr lang="en-US" altLang="ko-KR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하수 및 폐기물 처리</a:t>
                      </a:r>
                      <a:r>
                        <a:rPr lang="en-US" altLang="ko-KR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원료 재생업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988595098"/>
                  </a:ext>
                </a:extLst>
              </a:tr>
              <a:tr h="188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건설업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519488493"/>
                  </a:ext>
                </a:extLst>
              </a:tr>
              <a:tr h="188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도매 및 소매업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34842252"/>
                  </a:ext>
                </a:extLst>
              </a:tr>
              <a:tr h="188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운수 및 창고업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617707858"/>
                  </a:ext>
                </a:extLst>
              </a:tr>
              <a:tr h="188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숙박 및 음식점업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886624146"/>
                  </a:ext>
                </a:extLst>
              </a:tr>
              <a:tr h="188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정보통신업</a:t>
                      </a:r>
                      <a:endParaRPr lang="ko-KR" altLang="en-US" sz="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4472C4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9853910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2E17F1E-F86D-45F1-91F3-2F313DAE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29" y="2401082"/>
            <a:ext cx="4466718" cy="3958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58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792108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 별 개편 예정 산업과 현재 지역 별 주력 산업을 비교 분석 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(*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주력 산업 선정 기준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 산업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)/(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산업 전체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비율로써 계산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4395C59D-A11C-440B-B8FF-50C5C62E15E2}"/>
              </a:ext>
            </a:extLst>
          </p:cNvPr>
          <p:cNvGrpSpPr/>
          <p:nvPr/>
        </p:nvGrpSpPr>
        <p:grpSpPr>
          <a:xfrm>
            <a:off x="1957628" y="1783106"/>
            <a:ext cx="2206171" cy="4142962"/>
            <a:chOff x="2004273" y="1928850"/>
            <a:chExt cx="2206171" cy="4142962"/>
          </a:xfrm>
        </p:grpSpPr>
        <p:sp>
          <p:nvSpPr>
            <p:cNvPr id="25" name="양쪽 모서리가 둥근 사각형 50">
              <a:extLst>
                <a:ext uri="{FF2B5EF4-FFF2-40B4-BE49-F238E27FC236}">
                  <a16:creationId xmlns:a16="http://schemas.microsoft.com/office/drawing/2014/main" id="{F673A1AA-EE64-4874-9973-A6377C8874E4}"/>
                </a:ext>
              </a:extLst>
            </p:cNvPr>
            <p:cNvSpPr/>
            <p:nvPr/>
          </p:nvSpPr>
          <p:spPr>
            <a:xfrm>
              <a:off x="2004273" y="1928850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28C84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강원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충북 개편 예정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52">
              <a:extLst>
                <a:ext uri="{FF2B5EF4-FFF2-40B4-BE49-F238E27FC236}">
                  <a16:creationId xmlns:a16="http://schemas.microsoft.com/office/drawing/2014/main" id="{A6DCABA3-B432-48C4-BE91-0C9239E6A040}"/>
                </a:ext>
              </a:extLst>
            </p:cNvPr>
            <p:cNvSpPr/>
            <p:nvPr/>
          </p:nvSpPr>
          <p:spPr>
            <a:xfrm>
              <a:off x="2004273" y="239189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바이오 헬스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양쪽 모서리가 둥근 사각형 53">
              <a:extLst>
                <a:ext uri="{FF2B5EF4-FFF2-40B4-BE49-F238E27FC236}">
                  <a16:creationId xmlns:a16="http://schemas.microsoft.com/office/drawing/2014/main" id="{328984A0-9CB0-4B88-B042-37AAD0142DFF}"/>
                </a:ext>
              </a:extLst>
            </p:cNvPr>
            <p:cNvSpPr/>
            <p:nvPr/>
          </p:nvSpPr>
          <p:spPr>
            <a:xfrm>
              <a:off x="2004273" y="563320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스마트 그린 융합 부품 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양쪽 모서리가 둥근 사각형 54">
              <a:extLst>
                <a:ext uri="{FF2B5EF4-FFF2-40B4-BE49-F238E27FC236}">
                  <a16:creationId xmlns:a16="http://schemas.microsoft.com/office/drawing/2014/main" id="{93F64AC6-F400-4827-98C9-92FE97F86E8F}"/>
                </a:ext>
              </a:extLst>
            </p:cNvPr>
            <p:cNvSpPr/>
            <p:nvPr/>
          </p:nvSpPr>
          <p:spPr>
            <a:xfrm>
              <a:off x="2004273" y="285494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지능형 </a:t>
              </a:r>
              <a:r>
                <a:rPr lang="en-US" altLang="ko-KR" sz="1050" dirty="0">
                  <a:solidFill>
                    <a:schemeClr val="tx1"/>
                  </a:solidFill>
                </a:rPr>
                <a:t>IT</a:t>
              </a:r>
              <a:r>
                <a:rPr lang="ko-KR" altLang="en-US" sz="1050" dirty="0">
                  <a:solidFill>
                    <a:schemeClr val="tx1"/>
                  </a:solidFill>
                </a:rPr>
                <a:t>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양쪽 모서리가 둥근 사각형 55">
              <a:extLst>
                <a:ext uri="{FF2B5EF4-FFF2-40B4-BE49-F238E27FC236}">
                  <a16:creationId xmlns:a16="http://schemas.microsoft.com/office/drawing/2014/main" id="{D0C96997-2C9F-4D93-9016-CFA657E5B1F5}"/>
                </a:ext>
              </a:extLst>
            </p:cNvPr>
            <p:cNvSpPr/>
            <p:nvPr/>
          </p:nvSpPr>
          <p:spPr>
            <a:xfrm>
              <a:off x="2004273" y="378103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천연물 바이오 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양쪽 모서리가 둥근 사각형 55">
              <a:extLst>
                <a:ext uri="{FF2B5EF4-FFF2-40B4-BE49-F238E27FC236}">
                  <a16:creationId xmlns:a16="http://schemas.microsoft.com/office/drawing/2014/main" id="{0F81F888-FD2D-46DF-966C-06FB70860CE0}"/>
                </a:ext>
              </a:extLst>
            </p:cNvPr>
            <p:cNvSpPr/>
            <p:nvPr/>
          </p:nvSpPr>
          <p:spPr>
            <a:xfrm>
              <a:off x="2004273" y="331798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수송기계 소재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양쪽 모서리가 둥근 사각형 55">
              <a:extLst>
                <a:ext uri="{FF2B5EF4-FFF2-40B4-BE49-F238E27FC236}">
                  <a16:creationId xmlns:a16="http://schemas.microsoft.com/office/drawing/2014/main" id="{04583F77-B15B-4AD2-A50A-6B759355B6D3}"/>
                </a:ext>
              </a:extLst>
            </p:cNvPr>
            <p:cNvSpPr/>
            <p:nvPr/>
          </p:nvSpPr>
          <p:spPr>
            <a:xfrm>
              <a:off x="2004273" y="424407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ICT</a:t>
              </a:r>
              <a:r>
                <a:rPr lang="ko-KR" altLang="en-US" sz="1050" dirty="0">
                  <a:solidFill>
                    <a:schemeClr val="tx1"/>
                  </a:solidFill>
                </a:rPr>
                <a:t>융합 헬스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양쪽 모서리가 둥근 사각형 55">
              <a:extLst>
                <a:ext uri="{FF2B5EF4-FFF2-40B4-BE49-F238E27FC236}">
                  <a16:creationId xmlns:a16="http://schemas.microsoft.com/office/drawing/2014/main" id="{4A279827-E5B8-4F72-BDE5-69E96832C259}"/>
                </a:ext>
              </a:extLst>
            </p:cNvPr>
            <p:cNvSpPr/>
            <p:nvPr/>
          </p:nvSpPr>
          <p:spPr>
            <a:xfrm>
              <a:off x="2004273" y="470712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세라믹 복합 신소재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양쪽 모서리가 둥근 사각형 55">
              <a:extLst>
                <a:ext uri="{FF2B5EF4-FFF2-40B4-BE49-F238E27FC236}">
                  <a16:creationId xmlns:a16="http://schemas.microsoft.com/office/drawing/2014/main" id="{D6BB1EED-1336-49FE-810C-0C39D6941C11}"/>
                </a:ext>
              </a:extLst>
            </p:cNvPr>
            <p:cNvSpPr/>
            <p:nvPr/>
          </p:nvSpPr>
          <p:spPr>
            <a:xfrm>
              <a:off x="2004273" y="517016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스마트 시티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F531F9-C864-4A96-998E-0088B930E7EB}"/>
              </a:ext>
            </a:extLst>
          </p:cNvPr>
          <p:cNvGrpSpPr/>
          <p:nvPr/>
        </p:nvGrpSpPr>
        <p:grpSpPr>
          <a:xfrm>
            <a:off x="8390181" y="1828335"/>
            <a:ext cx="2206171" cy="1827739"/>
            <a:chOff x="4992914" y="1895823"/>
            <a:chExt cx="2206171" cy="1827739"/>
          </a:xfrm>
        </p:grpSpPr>
        <p:sp>
          <p:nvSpPr>
            <p:cNvPr id="44" name="양쪽 모서리가 둥근 사각형 50">
              <a:extLst>
                <a:ext uri="{FF2B5EF4-FFF2-40B4-BE49-F238E27FC236}">
                  <a16:creationId xmlns:a16="http://schemas.microsoft.com/office/drawing/2014/main" id="{EE652BA7-9259-4805-8858-AD642FA4B322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강원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충북 지역 내 주력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52">
              <a:extLst>
                <a:ext uri="{FF2B5EF4-FFF2-40B4-BE49-F238E27FC236}">
                  <a16:creationId xmlns:a16="http://schemas.microsoft.com/office/drawing/2014/main" id="{FBDD4644-BC8E-4B07-A0A1-E455A2611D16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협회 및 단체</a:t>
              </a:r>
              <a:r>
                <a:rPr lang="en-US" altLang="ko-KR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,</a:t>
              </a:r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 수리 및 기타 개인 서비스업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양쪽 모서리가 둥근 사각형 54">
              <a:extLst>
                <a:ext uri="{FF2B5EF4-FFF2-40B4-BE49-F238E27FC236}">
                  <a16:creationId xmlns:a16="http://schemas.microsoft.com/office/drawing/2014/main" id="{70034AF2-1603-4708-8499-F66CF4E1EB64}"/>
                </a:ext>
              </a:extLst>
            </p:cNvPr>
            <p:cNvSpPr/>
            <p:nvPr/>
          </p:nvSpPr>
          <p:spPr>
            <a:xfrm>
              <a:off x="4992914" y="2821913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농업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임업 및 어업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양쪽 모서리가 둥근 사각형 53">
              <a:extLst>
                <a:ext uri="{FF2B5EF4-FFF2-40B4-BE49-F238E27FC236}">
                  <a16:creationId xmlns:a16="http://schemas.microsoft.com/office/drawing/2014/main" id="{06700166-6519-409D-A324-AF82C364B620}"/>
                </a:ext>
              </a:extLst>
            </p:cNvPr>
            <p:cNvSpPr/>
            <p:nvPr/>
          </p:nvSpPr>
          <p:spPr>
            <a:xfrm>
              <a:off x="4992914" y="328495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교육 서비스 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21AC89-0F72-4B0B-8AEE-3AD9A964D864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>
            <a:off x="4163799" y="4780678"/>
            <a:ext cx="4226381" cy="70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A4A6E9-AA88-48C4-B94A-961CB4AF8EE4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flipV="1">
            <a:off x="4163799" y="5487464"/>
            <a:ext cx="4226381" cy="21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B8B043-2EB3-4E0C-8226-8909D910B427}"/>
              </a:ext>
            </a:extLst>
          </p:cNvPr>
          <p:cNvCxnSpPr>
            <a:cxnSpLocks/>
            <a:stCxn id="29" idx="0"/>
            <a:endCxn id="48" idx="2"/>
          </p:cNvCxnSpPr>
          <p:nvPr/>
        </p:nvCxnSpPr>
        <p:spPr>
          <a:xfrm>
            <a:off x="4163799" y="2928498"/>
            <a:ext cx="4226381" cy="2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BCAA82-9994-438F-8164-47083BE32751}"/>
              </a:ext>
            </a:extLst>
          </p:cNvPr>
          <p:cNvCxnSpPr>
            <a:cxnSpLocks/>
            <a:stCxn id="32" idx="0"/>
            <a:endCxn id="48" idx="2"/>
          </p:cNvCxnSpPr>
          <p:nvPr/>
        </p:nvCxnSpPr>
        <p:spPr>
          <a:xfrm>
            <a:off x="4163799" y="3391543"/>
            <a:ext cx="4226381" cy="209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042C6E8-5FF7-40E6-AA9D-7BFE8F7FA9AA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>
            <a:off x="4163799" y="3854588"/>
            <a:ext cx="4226381" cy="163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00DD5FA-36DA-477E-AFD7-A8309E6F4D3A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flipV="1">
            <a:off x="4163799" y="5017115"/>
            <a:ext cx="4226381" cy="22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F52FDC-40F9-419B-8383-70A24190EA2C}"/>
              </a:ext>
            </a:extLst>
          </p:cNvPr>
          <p:cNvSpPr txBox="1"/>
          <p:nvPr/>
        </p:nvSpPr>
        <p:spPr>
          <a:xfrm>
            <a:off x="4822348" y="5853501"/>
            <a:ext cx="6487803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정부는 강원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충북 지역의 제조 산업에 대한 개편을 목적을 가지고 있는 것으로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또한 주력 산업 이외의 노령화 되는 사회에 맞추어 헬스 케어에 대한 산업도 추진하는 것으로 보인다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하지만 주력 산업에 대해선 외면하는 모습으로 보인다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0FB3C15-4657-4853-AC83-CC70A7DC7C84}"/>
              </a:ext>
            </a:extLst>
          </p:cNvPr>
          <p:cNvSpPr/>
          <p:nvPr/>
        </p:nvSpPr>
        <p:spPr>
          <a:xfrm>
            <a:off x="4336170" y="6138363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A69169-8346-427F-ADF3-830A9714070F}"/>
              </a:ext>
            </a:extLst>
          </p:cNvPr>
          <p:cNvGrpSpPr/>
          <p:nvPr/>
        </p:nvGrpSpPr>
        <p:grpSpPr>
          <a:xfrm>
            <a:off x="8390180" y="3875376"/>
            <a:ext cx="2206171" cy="901649"/>
            <a:chOff x="4992914" y="1895823"/>
            <a:chExt cx="2206171" cy="901649"/>
          </a:xfrm>
        </p:grpSpPr>
        <p:sp>
          <p:nvSpPr>
            <p:cNvPr id="36" name="양쪽 모서리가 둥근 사각형 50">
              <a:extLst>
                <a:ext uri="{FF2B5EF4-FFF2-40B4-BE49-F238E27FC236}">
                  <a16:creationId xmlns:a16="http://schemas.microsoft.com/office/drawing/2014/main" id="{B8136003-B73D-46BE-9DA6-642792BA5D4A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개편 예정 산업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비 주력 산업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37" name="양쪽 모서리가 둥근 사각형 52">
              <a:extLst>
                <a:ext uri="{FF2B5EF4-FFF2-40B4-BE49-F238E27FC236}">
                  <a16:creationId xmlns:a16="http://schemas.microsoft.com/office/drawing/2014/main" id="{2C80A9B4-E025-41BA-855E-B720DB567ED2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보건업</a:t>
              </a:r>
              <a:r>
                <a:rPr lang="ko-KR" altLang="en-US" sz="1050" dirty="0">
                  <a:solidFill>
                    <a:schemeClr val="tx1"/>
                  </a:solidFill>
                </a:rPr>
                <a:t> 및 사회복지 서비스업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EB318D-636D-4ABD-BC02-D49DA5640ACB}"/>
              </a:ext>
            </a:extLst>
          </p:cNvPr>
          <p:cNvCxnSpPr>
            <a:stCxn id="27" idx="0"/>
            <a:endCxn id="37" idx="2"/>
          </p:cNvCxnSpPr>
          <p:nvPr/>
        </p:nvCxnSpPr>
        <p:spPr>
          <a:xfrm>
            <a:off x="4163799" y="2465453"/>
            <a:ext cx="4226381" cy="209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B9CE3A-A3BC-421B-B993-ABE38105D891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>
            <a:off x="4163799" y="4317633"/>
            <a:ext cx="4226381" cy="24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양쪽 모서리가 둥근 사각형 53">
            <a:extLst>
              <a:ext uri="{FF2B5EF4-FFF2-40B4-BE49-F238E27FC236}">
                <a16:creationId xmlns:a16="http://schemas.microsoft.com/office/drawing/2014/main" id="{AF8263A1-C43F-467D-9036-47B3747A2C0C}"/>
              </a:ext>
            </a:extLst>
          </p:cNvPr>
          <p:cNvSpPr/>
          <p:nvPr/>
        </p:nvSpPr>
        <p:spPr>
          <a:xfrm>
            <a:off x="8390180" y="5268162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제조업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6" name="양쪽 모서리가 둥근 사각형 54">
            <a:extLst>
              <a:ext uri="{FF2B5EF4-FFF2-40B4-BE49-F238E27FC236}">
                <a16:creationId xmlns:a16="http://schemas.microsoft.com/office/drawing/2014/main" id="{FCD4BF35-7A4E-4A47-AFFE-5564D353B43F}"/>
              </a:ext>
            </a:extLst>
          </p:cNvPr>
          <p:cNvSpPr/>
          <p:nvPr/>
        </p:nvSpPr>
        <p:spPr>
          <a:xfrm>
            <a:off x="8390180" y="479781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공공 행정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국방 및 사회보장 행정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00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F531F9-C864-4A96-998E-0088B930E7EB}"/>
              </a:ext>
            </a:extLst>
          </p:cNvPr>
          <p:cNvGrpSpPr/>
          <p:nvPr/>
        </p:nvGrpSpPr>
        <p:grpSpPr>
          <a:xfrm>
            <a:off x="8390181" y="1828335"/>
            <a:ext cx="2627007" cy="1827739"/>
            <a:chOff x="4992914" y="1895823"/>
            <a:chExt cx="2206171" cy="1827739"/>
          </a:xfrm>
        </p:grpSpPr>
        <p:sp>
          <p:nvSpPr>
            <p:cNvPr id="44" name="양쪽 모서리가 둥근 사각형 50">
              <a:extLst>
                <a:ext uri="{FF2B5EF4-FFF2-40B4-BE49-F238E27FC236}">
                  <a16:creationId xmlns:a16="http://schemas.microsoft.com/office/drawing/2014/main" id="{EE652BA7-9259-4805-8858-AD642FA4B322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광주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 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전라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 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제주 지역 내 주력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52">
              <a:extLst>
                <a:ext uri="{FF2B5EF4-FFF2-40B4-BE49-F238E27FC236}">
                  <a16:creationId xmlns:a16="http://schemas.microsoft.com/office/drawing/2014/main" id="{FBDD4644-BC8E-4B07-A0A1-E455A2611D16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농업</a:t>
              </a:r>
              <a:r>
                <a:rPr lang="en-US" altLang="ko-KR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,</a:t>
              </a:r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 임업</a:t>
              </a:r>
              <a:r>
                <a:rPr lang="en-US" altLang="ko-KR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및 어업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양쪽 모서리가 둥근 사각형 54">
              <a:extLst>
                <a:ext uri="{FF2B5EF4-FFF2-40B4-BE49-F238E27FC236}">
                  <a16:creationId xmlns:a16="http://schemas.microsoft.com/office/drawing/2014/main" id="{70034AF2-1603-4708-8499-F66CF4E1EB64}"/>
                </a:ext>
              </a:extLst>
            </p:cNvPr>
            <p:cNvSpPr/>
            <p:nvPr/>
          </p:nvSpPr>
          <p:spPr>
            <a:xfrm>
              <a:off x="4992914" y="2821913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전기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가스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증기 및 공기 조절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공급업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양쪽 모서리가 둥근 사각형 53">
              <a:extLst>
                <a:ext uri="{FF2B5EF4-FFF2-40B4-BE49-F238E27FC236}">
                  <a16:creationId xmlns:a16="http://schemas.microsoft.com/office/drawing/2014/main" id="{06700166-6519-409D-A324-AF82C364B620}"/>
                </a:ext>
              </a:extLst>
            </p:cNvPr>
            <p:cNvSpPr/>
            <p:nvPr/>
          </p:nvSpPr>
          <p:spPr>
            <a:xfrm>
              <a:off x="4992914" y="328495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공공 행정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국방 및 사회보장 행정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F52FDC-40F9-419B-8383-70A24190EA2C}"/>
              </a:ext>
            </a:extLst>
          </p:cNvPr>
          <p:cNvSpPr txBox="1"/>
          <p:nvPr/>
        </p:nvSpPr>
        <p:spPr>
          <a:xfrm>
            <a:off x="5283987" y="5738091"/>
            <a:ext cx="6487803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정부는 광주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전라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제주 지역의 주력 산업인 에너지 자원에 대한 개편을 목적을 가지고 있는 것으로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또한 주력 산업 이외의 헬스 케어에 대한 산업과 제조산업을 추진하는 것으로 보인다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0FB3C15-4657-4853-AC83-CC70A7DC7C84}"/>
              </a:ext>
            </a:extLst>
          </p:cNvPr>
          <p:cNvSpPr/>
          <p:nvPr/>
        </p:nvSpPr>
        <p:spPr>
          <a:xfrm>
            <a:off x="4797809" y="5972760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56C6C37-2AAB-4D54-B4D2-7A0E43F10D56}"/>
              </a:ext>
            </a:extLst>
          </p:cNvPr>
          <p:cNvGrpSpPr/>
          <p:nvPr/>
        </p:nvGrpSpPr>
        <p:grpSpPr>
          <a:xfrm>
            <a:off x="1849196" y="1804866"/>
            <a:ext cx="2573958" cy="4654221"/>
            <a:chOff x="1905751" y="45458"/>
            <a:chExt cx="2215748" cy="6767086"/>
          </a:xfrm>
        </p:grpSpPr>
        <p:sp>
          <p:nvSpPr>
            <p:cNvPr id="25" name="양쪽 모서리가 둥근 사각형 50">
              <a:extLst>
                <a:ext uri="{FF2B5EF4-FFF2-40B4-BE49-F238E27FC236}">
                  <a16:creationId xmlns:a16="http://schemas.microsoft.com/office/drawing/2014/main" id="{F673A1AA-EE64-4874-9973-A6377C8874E4}"/>
                </a:ext>
              </a:extLst>
            </p:cNvPr>
            <p:cNvSpPr/>
            <p:nvPr/>
          </p:nvSpPr>
          <p:spPr>
            <a:xfrm>
              <a:off x="1915328" y="45458"/>
              <a:ext cx="2206171" cy="380326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28C84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광주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전라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제주 개편 예정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52">
              <a:extLst>
                <a:ext uri="{FF2B5EF4-FFF2-40B4-BE49-F238E27FC236}">
                  <a16:creationId xmlns:a16="http://schemas.microsoft.com/office/drawing/2014/main" id="{A6DCABA3-B432-48C4-BE91-0C9239E6A040}"/>
                </a:ext>
              </a:extLst>
            </p:cNvPr>
            <p:cNvSpPr/>
            <p:nvPr/>
          </p:nvSpPr>
          <p:spPr>
            <a:xfrm>
              <a:off x="1915328" y="471242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지능형 가전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양쪽 모서리가 둥근 사각형 53">
              <a:extLst>
                <a:ext uri="{FF2B5EF4-FFF2-40B4-BE49-F238E27FC236}">
                  <a16:creationId xmlns:a16="http://schemas.microsoft.com/office/drawing/2014/main" id="{328984A0-9CB0-4B88-B042-37AAD0142DFF}"/>
                </a:ext>
              </a:extLst>
            </p:cNvPr>
            <p:cNvSpPr/>
            <p:nvPr/>
          </p:nvSpPr>
          <p:spPr>
            <a:xfrm>
              <a:off x="1905751" y="6432218"/>
              <a:ext cx="2206171" cy="380326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청정 바이오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양쪽 모서리가 둥근 사각형 52">
              <a:extLst>
                <a:ext uri="{FF2B5EF4-FFF2-40B4-BE49-F238E27FC236}">
                  <a16:creationId xmlns:a16="http://schemas.microsoft.com/office/drawing/2014/main" id="{36268D2E-A0DD-4C0F-A582-14FBD9AC5EDE}"/>
                </a:ext>
              </a:extLst>
            </p:cNvPr>
            <p:cNvSpPr/>
            <p:nvPr/>
          </p:nvSpPr>
          <p:spPr>
            <a:xfrm>
              <a:off x="1915328" y="897026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광융합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양쪽 모서리가 둥근 사각형 52">
              <a:extLst>
                <a:ext uri="{FF2B5EF4-FFF2-40B4-BE49-F238E27FC236}">
                  <a16:creationId xmlns:a16="http://schemas.microsoft.com/office/drawing/2014/main" id="{C02B04E6-11E3-482E-AE15-00DE3A3B8709}"/>
                </a:ext>
              </a:extLst>
            </p:cNvPr>
            <p:cNvSpPr/>
            <p:nvPr/>
          </p:nvSpPr>
          <p:spPr>
            <a:xfrm>
              <a:off x="1915328" y="1322810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금형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양쪽 모서리가 둥근 사각형 52">
              <a:extLst>
                <a:ext uri="{FF2B5EF4-FFF2-40B4-BE49-F238E27FC236}">
                  <a16:creationId xmlns:a16="http://schemas.microsoft.com/office/drawing/2014/main" id="{38D17B0A-9DFE-412A-889F-9886308C1CCE}"/>
                </a:ext>
              </a:extLst>
            </p:cNvPr>
            <p:cNvSpPr/>
            <p:nvPr/>
          </p:nvSpPr>
          <p:spPr>
            <a:xfrm>
              <a:off x="1915328" y="1748594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디지털 생체 의료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6" name="양쪽 모서리가 둥근 사각형 52">
              <a:extLst>
                <a:ext uri="{FF2B5EF4-FFF2-40B4-BE49-F238E27FC236}">
                  <a16:creationId xmlns:a16="http://schemas.microsoft.com/office/drawing/2014/main" id="{647B4AB0-E88C-4C10-9FCC-E924D0D7D320}"/>
                </a:ext>
              </a:extLst>
            </p:cNvPr>
            <p:cNvSpPr/>
            <p:nvPr/>
          </p:nvSpPr>
          <p:spPr>
            <a:xfrm>
              <a:off x="1915328" y="2174378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농 생명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식물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양쪽 모서리가 둥근 사각형 52">
              <a:extLst>
                <a:ext uri="{FF2B5EF4-FFF2-40B4-BE49-F238E27FC236}">
                  <a16:creationId xmlns:a16="http://schemas.microsoft.com/office/drawing/2014/main" id="{35DEF0DA-D2F9-4017-BAB1-871D91DCCCC5}"/>
                </a:ext>
              </a:extLst>
            </p:cNvPr>
            <p:cNvSpPr/>
            <p:nvPr/>
          </p:nvSpPr>
          <p:spPr>
            <a:xfrm>
              <a:off x="1915328" y="2600162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미래지능형 기계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양쪽 모서리가 둥근 사각형 52">
              <a:extLst>
                <a:ext uri="{FF2B5EF4-FFF2-40B4-BE49-F238E27FC236}">
                  <a16:creationId xmlns:a16="http://schemas.microsoft.com/office/drawing/2014/main" id="{0521D12A-4E7A-4BB3-9822-41905B6F0DE7}"/>
                </a:ext>
              </a:extLst>
            </p:cNvPr>
            <p:cNvSpPr/>
            <p:nvPr/>
          </p:nvSpPr>
          <p:spPr>
            <a:xfrm>
              <a:off x="1915328" y="3025946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탄소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복합소재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9" name="양쪽 모서리가 둥근 사각형 52">
              <a:extLst>
                <a:ext uri="{FF2B5EF4-FFF2-40B4-BE49-F238E27FC236}">
                  <a16:creationId xmlns:a16="http://schemas.microsoft.com/office/drawing/2014/main" id="{B294FD1B-F721-4E2C-A8C5-04C1C96B4504}"/>
                </a:ext>
              </a:extLst>
            </p:cNvPr>
            <p:cNvSpPr/>
            <p:nvPr/>
          </p:nvSpPr>
          <p:spPr>
            <a:xfrm>
              <a:off x="1915328" y="3451730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조선 해양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에너지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양쪽 모서리가 둥근 사각형 52">
              <a:extLst>
                <a:ext uri="{FF2B5EF4-FFF2-40B4-BE49-F238E27FC236}">
                  <a16:creationId xmlns:a16="http://schemas.microsoft.com/office/drawing/2014/main" id="{D4C2E64B-039C-4247-AD5B-655688A554D0}"/>
                </a:ext>
              </a:extLst>
            </p:cNvPr>
            <p:cNvSpPr/>
            <p:nvPr/>
          </p:nvSpPr>
          <p:spPr>
            <a:xfrm>
              <a:off x="1915328" y="3877514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저탄소 지능형 소재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양쪽 모서리가 둥근 사각형 52">
              <a:extLst>
                <a:ext uri="{FF2B5EF4-FFF2-40B4-BE49-F238E27FC236}">
                  <a16:creationId xmlns:a16="http://schemas.microsoft.com/office/drawing/2014/main" id="{BEA973D7-4E12-4ED1-A924-752279E0B766}"/>
                </a:ext>
              </a:extLst>
            </p:cNvPr>
            <p:cNvSpPr/>
            <p:nvPr/>
          </p:nvSpPr>
          <p:spPr>
            <a:xfrm>
              <a:off x="1915328" y="4303298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그린 에너지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2" name="양쪽 모서리가 둥근 사각형 52">
              <a:extLst>
                <a:ext uri="{FF2B5EF4-FFF2-40B4-BE49-F238E27FC236}">
                  <a16:creationId xmlns:a16="http://schemas.microsoft.com/office/drawing/2014/main" id="{5B291536-C357-4B91-97B9-05CBBA49E4FF}"/>
                </a:ext>
              </a:extLst>
            </p:cNvPr>
            <p:cNvSpPr/>
            <p:nvPr/>
          </p:nvSpPr>
          <p:spPr>
            <a:xfrm>
              <a:off x="1915328" y="4729082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첨단 운송 기기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양쪽 모서리가 둥근 사각형 52">
              <a:extLst>
                <a:ext uri="{FF2B5EF4-FFF2-40B4-BE49-F238E27FC236}">
                  <a16:creationId xmlns:a16="http://schemas.microsoft.com/office/drawing/2014/main" id="{38F6A896-077A-4A17-84A0-EF14E6450222}"/>
                </a:ext>
              </a:extLst>
            </p:cNvPr>
            <p:cNvSpPr/>
            <p:nvPr/>
          </p:nvSpPr>
          <p:spPr>
            <a:xfrm>
              <a:off x="1915328" y="5154866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바이오 헬스 케어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4" name="양쪽 모서리가 둥근 사각형 52">
              <a:extLst>
                <a:ext uri="{FF2B5EF4-FFF2-40B4-BE49-F238E27FC236}">
                  <a16:creationId xmlns:a16="http://schemas.microsoft.com/office/drawing/2014/main" id="{A3F6C28C-932A-4D14-BCA1-6F8547D4AEAE}"/>
                </a:ext>
              </a:extLst>
            </p:cNvPr>
            <p:cNvSpPr/>
            <p:nvPr/>
          </p:nvSpPr>
          <p:spPr>
            <a:xfrm>
              <a:off x="1915328" y="5580650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관광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85" name="양쪽 모서리가 둥근 사각형 52">
              <a:extLst>
                <a:ext uri="{FF2B5EF4-FFF2-40B4-BE49-F238E27FC236}">
                  <a16:creationId xmlns:a16="http://schemas.microsoft.com/office/drawing/2014/main" id="{EEF5AC7F-5809-42F6-8297-8D2E4285F644}"/>
                </a:ext>
              </a:extLst>
            </p:cNvPr>
            <p:cNvSpPr/>
            <p:nvPr/>
          </p:nvSpPr>
          <p:spPr>
            <a:xfrm>
              <a:off x="1915328" y="6006434"/>
              <a:ext cx="2206171" cy="38032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그린 에너지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7D68E0D-333C-43F4-8E56-9E81691988B3}"/>
              </a:ext>
            </a:extLst>
          </p:cNvPr>
          <p:cNvGrpSpPr/>
          <p:nvPr/>
        </p:nvGrpSpPr>
        <p:grpSpPr>
          <a:xfrm>
            <a:off x="8381303" y="3726549"/>
            <a:ext cx="2627007" cy="901649"/>
            <a:chOff x="4992914" y="1895823"/>
            <a:chExt cx="2206171" cy="901649"/>
          </a:xfrm>
        </p:grpSpPr>
        <p:sp>
          <p:nvSpPr>
            <p:cNvPr id="92" name="양쪽 모서리가 둥근 사각형 50">
              <a:extLst>
                <a:ext uri="{FF2B5EF4-FFF2-40B4-BE49-F238E27FC236}">
                  <a16:creationId xmlns:a16="http://schemas.microsoft.com/office/drawing/2014/main" id="{6F01F95C-317F-478B-B48F-DC7D3A0A3F8E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개편 예정 산업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비 주력 산업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93" name="양쪽 모서리가 둥근 사각형 52">
              <a:extLst>
                <a:ext uri="{FF2B5EF4-FFF2-40B4-BE49-F238E27FC236}">
                  <a16:creationId xmlns:a16="http://schemas.microsoft.com/office/drawing/2014/main" id="{5212270E-761C-4EA1-BF2F-221A77FD0F08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보건업</a:t>
              </a:r>
              <a:r>
                <a:rPr lang="ko-KR" altLang="en-US" sz="1050" dirty="0">
                  <a:solidFill>
                    <a:schemeClr val="tx1"/>
                  </a:solidFill>
                </a:rPr>
                <a:t> 및 사회복지 서비스업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4" name="양쪽 모서리가 둥근 사각형 52">
            <a:extLst>
              <a:ext uri="{FF2B5EF4-FFF2-40B4-BE49-F238E27FC236}">
                <a16:creationId xmlns:a16="http://schemas.microsoft.com/office/drawing/2014/main" id="{852965C6-551B-4F0D-A64C-113B64792D07}"/>
              </a:ext>
            </a:extLst>
          </p:cNvPr>
          <p:cNvSpPr/>
          <p:nvPr/>
        </p:nvSpPr>
        <p:spPr>
          <a:xfrm>
            <a:off x="8381302" y="4660454"/>
            <a:ext cx="2627007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전문 과학 및 기술 서비스업</a:t>
            </a:r>
            <a:endParaRPr lang="en-US" altLang="ko-KR" sz="105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5" name="양쪽 모서리가 둥근 사각형 53">
            <a:extLst>
              <a:ext uri="{FF2B5EF4-FFF2-40B4-BE49-F238E27FC236}">
                <a16:creationId xmlns:a16="http://schemas.microsoft.com/office/drawing/2014/main" id="{36F7575E-0B65-4CEB-B7D3-1CC8548D0DA9}"/>
              </a:ext>
            </a:extLst>
          </p:cNvPr>
          <p:cNvSpPr/>
          <p:nvPr/>
        </p:nvSpPr>
        <p:spPr>
          <a:xfrm>
            <a:off x="8390181" y="5129572"/>
            <a:ext cx="2627007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제조업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CD7AF6-4F90-42B7-8A64-8BE70CAF92AB}"/>
              </a:ext>
            </a:extLst>
          </p:cNvPr>
          <p:cNvSpPr/>
          <p:nvPr/>
        </p:nvSpPr>
        <p:spPr>
          <a:xfrm>
            <a:off x="2004273" y="792108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 별 개편 예정 산업과 현재 지역 별 주력 산업을 비교 분석 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(*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주력 산업 선정 기준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 산업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)/(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산업 전체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비율로써 계산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970FDE-A243-4B24-B183-F69ACF64981F}"/>
              </a:ext>
            </a:extLst>
          </p:cNvPr>
          <p:cNvCxnSpPr>
            <a:stCxn id="75" idx="0"/>
            <a:endCxn id="93" idx="2"/>
          </p:cNvCxnSpPr>
          <p:nvPr/>
        </p:nvCxnSpPr>
        <p:spPr>
          <a:xfrm>
            <a:off x="4423154" y="3107026"/>
            <a:ext cx="3958149" cy="130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2C54D6C-33E3-4F11-8B52-368992409632}"/>
              </a:ext>
            </a:extLst>
          </p:cNvPr>
          <p:cNvCxnSpPr>
            <a:stCxn id="83" idx="0"/>
            <a:endCxn id="93" idx="2"/>
          </p:cNvCxnSpPr>
          <p:nvPr/>
        </p:nvCxnSpPr>
        <p:spPr>
          <a:xfrm flipV="1">
            <a:off x="4423154" y="4408896"/>
            <a:ext cx="3958149" cy="10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1B38AAD-D16D-4064-9488-833D7B849BDA}"/>
              </a:ext>
            </a:extLst>
          </p:cNvPr>
          <p:cNvCxnSpPr>
            <a:stCxn id="28" idx="0"/>
            <a:endCxn id="93" idx="2"/>
          </p:cNvCxnSpPr>
          <p:nvPr/>
        </p:nvCxnSpPr>
        <p:spPr>
          <a:xfrm flipV="1">
            <a:off x="4412029" y="4408896"/>
            <a:ext cx="3969274" cy="191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CAA705-E12C-443E-9B2F-3D1B08C41EBB}"/>
              </a:ext>
            </a:extLst>
          </p:cNvPr>
          <p:cNvCxnSpPr>
            <a:stCxn id="76" idx="0"/>
            <a:endCxn id="45" idx="2"/>
          </p:cNvCxnSpPr>
          <p:nvPr/>
        </p:nvCxnSpPr>
        <p:spPr>
          <a:xfrm flipV="1">
            <a:off x="4423154" y="2510682"/>
            <a:ext cx="3967027" cy="889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C0F611D-2023-4C23-B777-58925B73A182}"/>
              </a:ext>
            </a:extLst>
          </p:cNvPr>
          <p:cNvCxnSpPr>
            <a:stCxn id="79" idx="0"/>
            <a:endCxn id="46" idx="2"/>
          </p:cNvCxnSpPr>
          <p:nvPr/>
        </p:nvCxnSpPr>
        <p:spPr>
          <a:xfrm flipV="1">
            <a:off x="4423154" y="2973727"/>
            <a:ext cx="3967027" cy="1304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DB79709-5702-49A5-9E4C-5D595D5E3D5C}"/>
              </a:ext>
            </a:extLst>
          </p:cNvPr>
          <p:cNvCxnSpPr>
            <a:stCxn id="81" idx="0"/>
            <a:endCxn id="46" idx="2"/>
          </p:cNvCxnSpPr>
          <p:nvPr/>
        </p:nvCxnSpPr>
        <p:spPr>
          <a:xfrm flipV="1">
            <a:off x="4423154" y="2973727"/>
            <a:ext cx="3967027" cy="1890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1743CF2-4F1A-4086-B250-193739D47473}"/>
              </a:ext>
            </a:extLst>
          </p:cNvPr>
          <p:cNvCxnSpPr>
            <a:stCxn id="85" idx="0"/>
            <a:endCxn id="46" idx="2"/>
          </p:cNvCxnSpPr>
          <p:nvPr/>
        </p:nvCxnSpPr>
        <p:spPr>
          <a:xfrm flipV="1">
            <a:off x="4423154" y="2973727"/>
            <a:ext cx="3967027" cy="306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12210E6-2C8C-483D-9C0A-79A8082469C5}"/>
              </a:ext>
            </a:extLst>
          </p:cNvPr>
          <p:cNvCxnSpPr>
            <a:stCxn id="27" idx="0"/>
            <a:endCxn id="95" idx="2"/>
          </p:cNvCxnSpPr>
          <p:nvPr/>
        </p:nvCxnSpPr>
        <p:spPr>
          <a:xfrm>
            <a:off x="4423154" y="2228498"/>
            <a:ext cx="3967027" cy="312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7D89BD1-43F2-4D92-9A68-65CA38E76DD0}"/>
              </a:ext>
            </a:extLst>
          </p:cNvPr>
          <p:cNvCxnSpPr>
            <a:stCxn id="74" idx="0"/>
            <a:endCxn id="95" idx="2"/>
          </p:cNvCxnSpPr>
          <p:nvPr/>
        </p:nvCxnSpPr>
        <p:spPr>
          <a:xfrm>
            <a:off x="4423154" y="2814184"/>
            <a:ext cx="3967027" cy="25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1C43E6D-5ECD-408A-9EA4-F7C4A3424184}"/>
              </a:ext>
            </a:extLst>
          </p:cNvPr>
          <p:cNvCxnSpPr>
            <a:stCxn id="77" idx="0"/>
            <a:endCxn id="95" idx="2"/>
          </p:cNvCxnSpPr>
          <p:nvPr/>
        </p:nvCxnSpPr>
        <p:spPr>
          <a:xfrm>
            <a:off x="4423154" y="3692712"/>
            <a:ext cx="3967027" cy="165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2DE6792-D70A-4398-AACC-65E6C150BCFD}"/>
              </a:ext>
            </a:extLst>
          </p:cNvPr>
          <p:cNvCxnSpPr>
            <a:stCxn id="82" idx="0"/>
            <a:endCxn id="95" idx="2"/>
          </p:cNvCxnSpPr>
          <p:nvPr/>
        </p:nvCxnSpPr>
        <p:spPr>
          <a:xfrm>
            <a:off x="4423154" y="5156926"/>
            <a:ext cx="3967027" cy="1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30B4799-8C23-4F2B-B960-6545F7111DC8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>
            <a:off x="4423154" y="4571241"/>
            <a:ext cx="3967027" cy="7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D0A9309-0F72-46AA-8D35-799EAAB55756}"/>
              </a:ext>
            </a:extLst>
          </p:cNvPr>
          <p:cNvCxnSpPr>
            <a:stCxn id="84" idx="0"/>
            <a:endCxn id="47" idx="2"/>
          </p:cNvCxnSpPr>
          <p:nvPr/>
        </p:nvCxnSpPr>
        <p:spPr>
          <a:xfrm flipV="1">
            <a:off x="4423154" y="3436772"/>
            <a:ext cx="3967027" cy="2305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E01E803-3C33-4BEE-9110-FA4638908243}"/>
              </a:ext>
            </a:extLst>
          </p:cNvPr>
          <p:cNvCxnSpPr>
            <a:stCxn id="73" idx="0"/>
            <a:endCxn id="94" idx="2"/>
          </p:cNvCxnSpPr>
          <p:nvPr/>
        </p:nvCxnSpPr>
        <p:spPr>
          <a:xfrm>
            <a:off x="4423154" y="2521341"/>
            <a:ext cx="3958148" cy="23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4812B28-1E2E-468D-AF3F-39AE5A2FFC8F}"/>
              </a:ext>
            </a:extLst>
          </p:cNvPr>
          <p:cNvCxnSpPr>
            <a:stCxn id="78" idx="0"/>
            <a:endCxn id="94" idx="2"/>
          </p:cNvCxnSpPr>
          <p:nvPr/>
        </p:nvCxnSpPr>
        <p:spPr>
          <a:xfrm>
            <a:off x="4423154" y="3985555"/>
            <a:ext cx="3958148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6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792108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 별 개편 예정 산업과 현재 지역 별 주력 산업을 비교 분석 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(*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주력 산업 선정 기준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 산업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)/(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산업 전체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비율로써 계산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4395C59D-A11C-440B-B8FF-50C5C62E15E2}"/>
              </a:ext>
            </a:extLst>
          </p:cNvPr>
          <p:cNvGrpSpPr/>
          <p:nvPr/>
        </p:nvGrpSpPr>
        <p:grpSpPr>
          <a:xfrm>
            <a:off x="1957627" y="1783106"/>
            <a:ext cx="2206172" cy="3679919"/>
            <a:chOff x="2004272" y="1928850"/>
            <a:chExt cx="2206172" cy="3679919"/>
          </a:xfrm>
        </p:grpSpPr>
        <p:sp>
          <p:nvSpPr>
            <p:cNvPr id="25" name="양쪽 모서리가 둥근 사각형 50">
              <a:extLst>
                <a:ext uri="{FF2B5EF4-FFF2-40B4-BE49-F238E27FC236}">
                  <a16:creationId xmlns:a16="http://schemas.microsoft.com/office/drawing/2014/main" id="{F673A1AA-EE64-4874-9973-A6377C8874E4}"/>
                </a:ext>
              </a:extLst>
            </p:cNvPr>
            <p:cNvSpPr/>
            <p:nvPr/>
          </p:nvSpPr>
          <p:spPr>
            <a:xfrm>
              <a:off x="2004273" y="1928850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28C84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대구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경북 개편 예정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52">
              <a:extLst>
                <a:ext uri="{FF2B5EF4-FFF2-40B4-BE49-F238E27FC236}">
                  <a16:creationId xmlns:a16="http://schemas.microsoft.com/office/drawing/2014/main" id="{A6DCABA3-B432-48C4-BE91-0C9239E6A040}"/>
                </a:ext>
              </a:extLst>
            </p:cNvPr>
            <p:cNvSpPr/>
            <p:nvPr/>
          </p:nvSpPr>
          <p:spPr>
            <a:xfrm>
              <a:off x="2004273" y="239189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고효율 에너지 시스템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양쪽 모서리가 둥근 사각형 53">
              <a:extLst>
                <a:ext uri="{FF2B5EF4-FFF2-40B4-BE49-F238E27FC236}">
                  <a16:creationId xmlns:a16="http://schemas.microsoft.com/office/drawing/2014/main" id="{328984A0-9CB0-4B88-B042-37AAD0142DFF}"/>
                </a:ext>
              </a:extLst>
            </p:cNvPr>
            <p:cNvSpPr/>
            <p:nvPr/>
          </p:nvSpPr>
          <p:spPr>
            <a:xfrm>
              <a:off x="2004272" y="5170165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친환경 융합섬유소재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양쪽 모서리가 둥근 사각형 54">
              <a:extLst>
                <a:ext uri="{FF2B5EF4-FFF2-40B4-BE49-F238E27FC236}">
                  <a16:creationId xmlns:a16="http://schemas.microsoft.com/office/drawing/2014/main" id="{93F64AC6-F400-4827-98C9-92FE97F86E8F}"/>
                </a:ext>
              </a:extLst>
            </p:cNvPr>
            <p:cNvSpPr/>
            <p:nvPr/>
          </p:nvSpPr>
          <p:spPr>
            <a:xfrm>
              <a:off x="2004273" y="285494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디지털 의료 헬스 케어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양쪽 모서리가 둥근 사각형 55">
              <a:extLst>
                <a:ext uri="{FF2B5EF4-FFF2-40B4-BE49-F238E27FC236}">
                  <a16:creationId xmlns:a16="http://schemas.microsoft.com/office/drawing/2014/main" id="{D0C96997-2C9F-4D93-9016-CFA657E5B1F5}"/>
                </a:ext>
              </a:extLst>
            </p:cNvPr>
            <p:cNvSpPr/>
            <p:nvPr/>
          </p:nvSpPr>
          <p:spPr>
            <a:xfrm>
              <a:off x="2004273" y="378103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지능형 디지털 기기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양쪽 모서리가 둥근 사각형 55">
              <a:extLst>
                <a:ext uri="{FF2B5EF4-FFF2-40B4-BE49-F238E27FC236}">
                  <a16:creationId xmlns:a16="http://schemas.microsoft.com/office/drawing/2014/main" id="{0F81F888-FD2D-46DF-966C-06FB70860CE0}"/>
                </a:ext>
              </a:extLst>
            </p:cNvPr>
            <p:cNvSpPr/>
            <p:nvPr/>
          </p:nvSpPr>
          <p:spPr>
            <a:xfrm>
              <a:off x="2004273" y="331798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수송기기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기계 소재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양쪽 모서리가 둥근 사각형 55">
              <a:extLst>
                <a:ext uri="{FF2B5EF4-FFF2-40B4-BE49-F238E27FC236}">
                  <a16:creationId xmlns:a16="http://schemas.microsoft.com/office/drawing/2014/main" id="{04583F77-B15B-4AD2-A50A-6B759355B6D3}"/>
                </a:ext>
              </a:extLst>
            </p:cNvPr>
            <p:cNvSpPr/>
            <p:nvPr/>
          </p:nvSpPr>
          <p:spPr>
            <a:xfrm>
              <a:off x="2004273" y="424407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첨단 신소재 부품 가공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양쪽 모서리가 둥근 사각형 55">
              <a:extLst>
                <a:ext uri="{FF2B5EF4-FFF2-40B4-BE49-F238E27FC236}">
                  <a16:creationId xmlns:a16="http://schemas.microsoft.com/office/drawing/2014/main" id="{4A279827-E5B8-4F72-BDE5-69E96832C259}"/>
                </a:ext>
              </a:extLst>
            </p:cNvPr>
            <p:cNvSpPr/>
            <p:nvPr/>
          </p:nvSpPr>
          <p:spPr>
            <a:xfrm>
              <a:off x="2004273" y="470712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라이프 케어 뷰티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F531F9-C864-4A96-998E-0088B930E7EB}"/>
              </a:ext>
            </a:extLst>
          </p:cNvPr>
          <p:cNvGrpSpPr/>
          <p:nvPr/>
        </p:nvGrpSpPr>
        <p:grpSpPr>
          <a:xfrm>
            <a:off x="8390181" y="1828335"/>
            <a:ext cx="2206171" cy="1827739"/>
            <a:chOff x="4992914" y="1895823"/>
            <a:chExt cx="2206171" cy="1827739"/>
          </a:xfrm>
        </p:grpSpPr>
        <p:sp>
          <p:nvSpPr>
            <p:cNvPr id="44" name="양쪽 모서리가 둥근 사각형 50">
              <a:extLst>
                <a:ext uri="{FF2B5EF4-FFF2-40B4-BE49-F238E27FC236}">
                  <a16:creationId xmlns:a16="http://schemas.microsoft.com/office/drawing/2014/main" id="{EE652BA7-9259-4805-8858-AD642FA4B322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대구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경북 지역 내 주력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52">
              <a:extLst>
                <a:ext uri="{FF2B5EF4-FFF2-40B4-BE49-F238E27FC236}">
                  <a16:creationId xmlns:a16="http://schemas.microsoft.com/office/drawing/2014/main" id="{FBDD4644-BC8E-4B07-A0A1-E455A2611D16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농업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임업 및 어업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양쪽 모서리가 둥근 사각형 54">
              <a:extLst>
                <a:ext uri="{FF2B5EF4-FFF2-40B4-BE49-F238E27FC236}">
                  <a16:creationId xmlns:a16="http://schemas.microsoft.com/office/drawing/2014/main" id="{70034AF2-1603-4708-8499-F66CF4E1EB64}"/>
                </a:ext>
              </a:extLst>
            </p:cNvPr>
            <p:cNvSpPr/>
            <p:nvPr/>
          </p:nvSpPr>
          <p:spPr>
            <a:xfrm>
              <a:off x="4992914" y="2821913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협회 및 단체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수리 및 기타 개인 서비스업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양쪽 모서리가 둥근 사각형 53">
              <a:extLst>
                <a:ext uri="{FF2B5EF4-FFF2-40B4-BE49-F238E27FC236}">
                  <a16:creationId xmlns:a16="http://schemas.microsoft.com/office/drawing/2014/main" id="{06700166-6519-409D-A324-AF82C364B620}"/>
                </a:ext>
              </a:extLst>
            </p:cNvPr>
            <p:cNvSpPr/>
            <p:nvPr/>
          </p:nvSpPr>
          <p:spPr>
            <a:xfrm>
              <a:off x="4992914" y="328495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보건업</a:t>
              </a:r>
              <a:r>
                <a:rPr lang="ko-KR" altLang="en-US" sz="1050" dirty="0">
                  <a:solidFill>
                    <a:schemeClr val="tx1"/>
                  </a:solidFill>
                </a:rPr>
                <a:t> 및 사회복지 서비스업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F52FDC-40F9-419B-8383-70A24190EA2C}"/>
              </a:ext>
            </a:extLst>
          </p:cNvPr>
          <p:cNvSpPr txBox="1"/>
          <p:nvPr/>
        </p:nvSpPr>
        <p:spPr>
          <a:xfrm>
            <a:off x="4822348" y="5853501"/>
            <a:ext cx="6487803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정부는 대구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경북 지역의 주력 산업보다 성장 중인 전문 서비스업과 제조업을 개편하여 빠르게 성장할 수 있도록 지원하는 것으로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1100" dirty="0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0FB3C15-4657-4853-AC83-CC70A7DC7C84}"/>
              </a:ext>
            </a:extLst>
          </p:cNvPr>
          <p:cNvSpPr/>
          <p:nvPr/>
        </p:nvSpPr>
        <p:spPr>
          <a:xfrm>
            <a:off x="4336170" y="5958903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A69169-8346-427F-ADF3-830A9714070F}"/>
              </a:ext>
            </a:extLst>
          </p:cNvPr>
          <p:cNvGrpSpPr/>
          <p:nvPr/>
        </p:nvGrpSpPr>
        <p:grpSpPr>
          <a:xfrm>
            <a:off x="8390180" y="3875376"/>
            <a:ext cx="2206171" cy="901649"/>
            <a:chOff x="4992914" y="1895823"/>
            <a:chExt cx="2206171" cy="901649"/>
          </a:xfrm>
        </p:grpSpPr>
        <p:sp>
          <p:nvSpPr>
            <p:cNvPr id="36" name="양쪽 모서리가 둥근 사각형 50">
              <a:extLst>
                <a:ext uri="{FF2B5EF4-FFF2-40B4-BE49-F238E27FC236}">
                  <a16:creationId xmlns:a16="http://schemas.microsoft.com/office/drawing/2014/main" id="{B8136003-B73D-46BE-9DA6-642792BA5D4A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개편 예정 산업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비 주력 산업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37" name="양쪽 모서리가 둥근 사각형 52">
              <a:extLst>
                <a:ext uri="{FF2B5EF4-FFF2-40B4-BE49-F238E27FC236}">
                  <a16:creationId xmlns:a16="http://schemas.microsoft.com/office/drawing/2014/main" id="{2C80A9B4-E025-41BA-855E-B720DB567ED2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전문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과학 및 기술 서비스업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8" name="양쪽 모서리가 둥근 사각형 53">
            <a:extLst>
              <a:ext uri="{FF2B5EF4-FFF2-40B4-BE49-F238E27FC236}">
                <a16:creationId xmlns:a16="http://schemas.microsoft.com/office/drawing/2014/main" id="{AF8263A1-C43F-467D-9036-47B3747A2C0C}"/>
              </a:ext>
            </a:extLst>
          </p:cNvPr>
          <p:cNvSpPr/>
          <p:nvPr/>
        </p:nvSpPr>
        <p:spPr>
          <a:xfrm>
            <a:off x="8390180" y="5268162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제조업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6" name="양쪽 모서리가 둥근 사각형 54">
            <a:extLst>
              <a:ext uri="{FF2B5EF4-FFF2-40B4-BE49-F238E27FC236}">
                <a16:creationId xmlns:a16="http://schemas.microsoft.com/office/drawing/2014/main" id="{FCD4BF35-7A4E-4A47-AFFE-5564D353B43F}"/>
              </a:ext>
            </a:extLst>
          </p:cNvPr>
          <p:cNvSpPr/>
          <p:nvPr/>
        </p:nvSpPr>
        <p:spPr>
          <a:xfrm>
            <a:off x="8390180" y="479781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전기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가스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증기 및 공기 조절 </a:t>
            </a:r>
            <a:r>
              <a:rPr lang="ko-KR" altLang="en-US" sz="1050" dirty="0" err="1">
                <a:solidFill>
                  <a:schemeClr val="tx1"/>
                </a:solidFill>
              </a:rPr>
              <a:t>공급업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D3315-FE97-4339-A641-0810D038F787}"/>
              </a:ext>
            </a:extLst>
          </p:cNvPr>
          <p:cNvCxnSpPr>
            <a:stCxn id="29" idx="0"/>
            <a:endCxn id="47" idx="2"/>
          </p:cNvCxnSpPr>
          <p:nvPr/>
        </p:nvCxnSpPr>
        <p:spPr>
          <a:xfrm>
            <a:off x="4163799" y="2928498"/>
            <a:ext cx="4226382" cy="50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FBC240-B280-47DE-9A2A-F2361464E90D}"/>
              </a:ext>
            </a:extLst>
          </p:cNvPr>
          <p:cNvCxnSpPr>
            <a:cxnSpLocks/>
            <a:stCxn id="34" idx="0"/>
            <a:endCxn id="46" idx="2"/>
          </p:cNvCxnSpPr>
          <p:nvPr/>
        </p:nvCxnSpPr>
        <p:spPr>
          <a:xfrm flipV="1">
            <a:off x="4163799" y="2973727"/>
            <a:ext cx="4226382" cy="180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4F2EAC-6CEF-4F99-B4D2-15AF443992B7}"/>
              </a:ext>
            </a:extLst>
          </p:cNvPr>
          <p:cNvCxnSpPr>
            <a:stCxn id="32" idx="0"/>
            <a:endCxn id="48" idx="2"/>
          </p:cNvCxnSpPr>
          <p:nvPr/>
        </p:nvCxnSpPr>
        <p:spPr>
          <a:xfrm>
            <a:off x="4163799" y="3391543"/>
            <a:ext cx="4226381" cy="209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0097F0-D174-4E7D-B7FD-CC323FF12308}"/>
              </a:ext>
            </a:extLst>
          </p:cNvPr>
          <p:cNvCxnSpPr>
            <a:stCxn id="33" idx="0"/>
            <a:endCxn id="48" idx="2"/>
          </p:cNvCxnSpPr>
          <p:nvPr/>
        </p:nvCxnSpPr>
        <p:spPr>
          <a:xfrm>
            <a:off x="4163799" y="4317633"/>
            <a:ext cx="4226381" cy="116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3EC2F4-BE2E-425C-BEB7-55B8AAC8E9E6}"/>
              </a:ext>
            </a:extLst>
          </p:cNvPr>
          <p:cNvCxnSpPr>
            <a:cxnSpLocks/>
            <a:stCxn id="27" idx="0"/>
            <a:endCxn id="56" idx="2"/>
          </p:cNvCxnSpPr>
          <p:nvPr/>
        </p:nvCxnSpPr>
        <p:spPr>
          <a:xfrm>
            <a:off x="4163799" y="2465453"/>
            <a:ext cx="4226381" cy="25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6A11C45-C8AD-4B0D-8C5B-03FAABEC03C8}"/>
              </a:ext>
            </a:extLst>
          </p:cNvPr>
          <p:cNvCxnSpPr>
            <a:stCxn id="30" idx="0"/>
            <a:endCxn id="37" idx="2"/>
          </p:cNvCxnSpPr>
          <p:nvPr/>
        </p:nvCxnSpPr>
        <p:spPr>
          <a:xfrm>
            <a:off x="4163799" y="3854588"/>
            <a:ext cx="4226381" cy="70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3F7C239-D642-4339-B9A6-C10EA0483E17}"/>
              </a:ext>
            </a:extLst>
          </p:cNvPr>
          <p:cNvCxnSpPr>
            <a:stCxn id="28" idx="0"/>
            <a:endCxn id="37" idx="2"/>
          </p:cNvCxnSpPr>
          <p:nvPr/>
        </p:nvCxnSpPr>
        <p:spPr>
          <a:xfrm flipV="1">
            <a:off x="4163798" y="4557723"/>
            <a:ext cx="4226382" cy="6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46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792108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 별 개편 예정 산업과 현재 지역 별 주력 산업을 비교 분석 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(*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주력 산업 선정 기준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 산업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)/(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산업 전체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비율로써 계산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4395C59D-A11C-440B-B8FF-50C5C62E15E2}"/>
              </a:ext>
            </a:extLst>
          </p:cNvPr>
          <p:cNvGrpSpPr/>
          <p:nvPr/>
        </p:nvGrpSpPr>
        <p:grpSpPr>
          <a:xfrm>
            <a:off x="1957627" y="1783106"/>
            <a:ext cx="2206172" cy="3213221"/>
            <a:chOff x="2004272" y="1928850"/>
            <a:chExt cx="2206172" cy="3213221"/>
          </a:xfrm>
        </p:grpSpPr>
        <p:sp>
          <p:nvSpPr>
            <p:cNvPr id="25" name="양쪽 모서리가 둥근 사각형 50">
              <a:extLst>
                <a:ext uri="{FF2B5EF4-FFF2-40B4-BE49-F238E27FC236}">
                  <a16:creationId xmlns:a16="http://schemas.microsoft.com/office/drawing/2014/main" id="{F673A1AA-EE64-4874-9973-A6377C8874E4}"/>
                </a:ext>
              </a:extLst>
            </p:cNvPr>
            <p:cNvSpPr/>
            <p:nvPr/>
          </p:nvSpPr>
          <p:spPr>
            <a:xfrm>
              <a:off x="2004273" y="1928850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28C84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대전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충남 개편 예정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52">
              <a:extLst>
                <a:ext uri="{FF2B5EF4-FFF2-40B4-BE49-F238E27FC236}">
                  <a16:creationId xmlns:a16="http://schemas.microsoft.com/office/drawing/2014/main" id="{A6DCABA3-B432-48C4-BE91-0C9239E6A040}"/>
                </a:ext>
              </a:extLst>
            </p:cNvPr>
            <p:cNvSpPr/>
            <p:nvPr/>
          </p:nvSpPr>
          <p:spPr>
            <a:xfrm>
              <a:off x="2004273" y="239189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차세대 무선 통신 융합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양쪽 모서리가 둥근 사각형 53">
              <a:extLst>
                <a:ext uri="{FF2B5EF4-FFF2-40B4-BE49-F238E27FC236}">
                  <a16:creationId xmlns:a16="http://schemas.microsoft.com/office/drawing/2014/main" id="{328984A0-9CB0-4B88-B042-37AAD0142DFF}"/>
                </a:ext>
              </a:extLst>
            </p:cNvPr>
            <p:cNvSpPr/>
            <p:nvPr/>
          </p:nvSpPr>
          <p:spPr>
            <a:xfrm>
              <a:off x="2004272" y="4703467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차세대 디스플레이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양쪽 모서리가 둥근 사각형 54">
              <a:extLst>
                <a:ext uri="{FF2B5EF4-FFF2-40B4-BE49-F238E27FC236}">
                  <a16:creationId xmlns:a16="http://schemas.microsoft.com/office/drawing/2014/main" id="{93F64AC6-F400-4827-98C9-92FE97F86E8F}"/>
                </a:ext>
              </a:extLst>
            </p:cNvPr>
            <p:cNvSpPr/>
            <p:nvPr/>
          </p:nvSpPr>
          <p:spPr>
            <a:xfrm>
              <a:off x="2004273" y="285494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바이오 메디컬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양쪽 모서리가 둥근 사각형 55">
              <a:extLst>
                <a:ext uri="{FF2B5EF4-FFF2-40B4-BE49-F238E27FC236}">
                  <a16:creationId xmlns:a16="http://schemas.microsoft.com/office/drawing/2014/main" id="{D0C96997-2C9F-4D93-9016-CFA657E5B1F5}"/>
                </a:ext>
              </a:extLst>
            </p:cNvPr>
            <p:cNvSpPr/>
            <p:nvPr/>
          </p:nvSpPr>
          <p:spPr>
            <a:xfrm>
              <a:off x="2004273" y="3781030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휴먼 바이오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양쪽 모서리가 둥근 사각형 55">
              <a:extLst>
                <a:ext uri="{FF2B5EF4-FFF2-40B4-BE49-F238E27FC236}">
                  <a16:creationId xmlns:a16="http://schemas.microsoft.com/office/drawing/2014/main" id="{0F81F888-FD2D-46DF-966C-06FB70860CE0}"/>
                </a:ext>
              </a:extLst>
            </p:cNvPr>
            <p:cNvSpPr/>
            <p:nvPr/>
          </p:nvSpPr>
          <p:spPr>
            <a:xfrm>
              <a:off x="2004273" y="331798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지능형 로봇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양쪽 모서리가 둥근 사각형 55">
              <a:extLst>
                <a:ext uri="{FF2B5EF4-FFF2-40B4-BE49-F238E27FC236}">
                  <a16:creationId xmlns:a16="http://schemas.microsoft.com/office/drawing/2014/main" id="{04583F77-B15B-4AD2-A50A-6B759355B6D3}"/>
                </a:ext>
              </a:extLst>
            </p:cNvPr>
            <p:cNvSpPr/>
            <p:nvPr/>
          </p:nvSpPr>
          <p:spPr>
            <a:xfrm>
              <a:off x="2004273" y="4244075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친환경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모빌리티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F531F9-C864-4A96-998E-0088B930E7EB}"/>
              </a:ext>
            </a:extLst>
          </p:cNvPr>
          <p:cNvGrpSpPr/>
          <p:nvPr/>
        </p:nvGrpSpPr>
        <p:grpSpPr>
          <a:xfrm>
            <a:off x="8390181" y="1828335"/>
            <a:ext cx="2206171" cy="1827739"/>
            <a:chOff x="4992914" y="1895823"/>
            <a:chExt cx="2206171" cy="1827739"/>
          </a:xfrm>
        </p:grpSpPr>
        <p:sp>
          <p:nvSpPr>
            <p:cNvPr id="44" name="양쪽 모서리가 둥근 사각형 50">
              <a:extLst>
                <a:ext uri="{FF2B5EF4-FFF2-40B4-BE49-F238E27FC236}">
                  <a16:creationId xmlns:a16="http://schemas.microsoft.com/office/drawing/2014/main" id="{EE652BA7-9259-4805-8858-AD642FA4B322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대전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충남 지역 내 주력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52">
              <a:extLst>
                <a:ext uri="{FF2B5EF4-FFF2-40B4-BE49-F238E27FC236}">
                  <a16:creationId xmlns:a16="http://schemas.microsoft.com/office/drawing/2014/main" id="{FBDD4644-BC8E-4B07-A0A1-E455A2611D16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농업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임업 및 어업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양쪽 모서리가 둥근 사각형 54">
              <a:extLst>
                <a:ext uri="{FF2B5EF4-FFF2-40B4-BE49-F238E27FC236}">
                  <a16:creationId xmlns:a16="http://schemas.microsoft.com/office/drawing/2014/main" id="{70034AF2-1603-4708-8499-F66CF4E1EB64}"/>
                </a:ext>
              </a:extLst>
            </p:cNvPr>
            <p:cNvSpPr/>
            <p:nvPr/>
          </p:nvSpPr>
          <p:spPr>
            <a:xfrm>
              <a:off x="4992914" y="2821913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전문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과학 및 기술 서비스업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양쪽 모서리가 둥근 사각형 53">
              <a:extLst>
                <a:ext uri="{FF2B5EF4-FFF2-40B4-BE49-F238E27FC236}">
                  <a16:creationId xmlns:a16="http://schemas.microsoft.com/office/drawing/2014/main" id="{06700166-6519-409D-A324-AF82C364B620}"/>
                </a:ext>
              </a:extLst>
            </p:cNvPr>
            <p:cNvSpPr/>
            <p:nvPr/>
          </p:nvSpPr>
          <p:spPr>
            <a:xfrm>
              <a:off x="4992914" y="328495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보건업</a:t>
              </a:r>
              <a:r>
                <a:rPr lang="ko-KR" altLang="en-US" sz="1050" dirty="0">
                  <a:solidFill>
                    <a:schemeClr val="tx1"/>
                  </a:solidFill>
                </a:rPr>
                <a:t> 및 사회복지 서비스업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F52FDC-40F9-419B-8383-70A24190EA2C}"/>
              </a:ext>
            </a:extLst>
          </p:cNvPr>
          <p:cNvSpPr txBox="1"/>
          <p:nvPr/>
        </p:nvSpPr>
        <p:spPr>
          <a:xfrm>
            <a:off x="4822348" y="5725313"/>
            <a:ext cx="6487803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정부는 대전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충남의 현재 주력 산업을 개편하는 방향으로 설정하여 다른 지역들에 비해 빠르게 해당 산업들이 큰 폭으로 성장할 것으로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1100" dirty="0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0FB3C15-4657-4853-AC83-CC70A7DC7C84}"/>
              </a:ext>
            </a:extLst>
          </p:cNvPr>
          <p:cNvSpPr/>
          <p:nvPr/>
        </p:nvSpPr>
        <p:spPr>
          <a:xfrm>
            <a:off x="4336170" y="5830714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A69169-8346-427F-ADF3-830A9714070F}"/>
              </a:ext>
            </a:extLst>
          </p:cNvPr>
          <p:cNvGrpSpPr/>
          <p:nvPr/>
        </p:nvGrpSpPr>
        <p:grpSpPr>
          <a:xfrm>
            <a:off x="8390180" y="3875376"/>
            <a:ext cx="2206171" cy="901649"/>
            <a:chOff x="4992914" y="1895823"/>
            <a:chExt cx="2206171" cy="901649"/>
          </a:xfrm>
        </p:grpSpPr>
        <p:sp>
          <p:nvSpPr>
            <p:cNvPr id="36" name="양쪽 모서리가 둥근 사각형 50">
              <a:extLst>
                <a:ext uri="{FF2B5EF4-FFF2-40B4-BE49-F238E27FC236}">
                  <a16:creationId xmlns:a16="http://schemas.microsoft.com/office/drawing/2014/main" id="{B8136003-B73D-46BE-9DA6-642792BA5D4A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개편 예정 산업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비 주력 산업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37" name="양쪽 모서리가 둥근 사각형 52">
              <a:extLst>
                <a:ext uri="{FF2B5EF4-FFF2-40B4-BE49-F238E27FC236}">
                  <a16:creationId xmlns:a16="http://schemas.microsoft.com/office/drawing/2014/main" id="{2C80A9B4-E025-41BA-855E-B720DB567ED2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운수 및 창고업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055811-B380-48C0-8029-29C79DEAEDD4}"/>
              </a:ext>
            </a:extLst>
          </p:cNvPr>
          <p:cNvCxnSpPr>
            <a:stCxn id="27" idx="0"/>
            <a:endCxn id="46" idx="2"/>
          </p:cNvCxnSpPr>
          <p:nvPr/>
        </p:nvCxnSpPr>
        <p:spPr>
          <a:xfrm>
            <a:off x="4163799" y="2465453"/>
            <a:ext cx="4226382" cy="50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6391E5-E22B-47E7-99AE-FBFCBA8FCA6A}"/>
              </a:ext>
            </a:extLst>
          </p:cNvPr>
          <p:cNvCxnSpPr>
            <a:stCxn id="29" idx="0"/>
            <a:endCxn id="47" idx="2"/>
          </p:cNvCxnSpPr>
          <p:nvPr/>
        </p:nvCxnSpPr>
        <p:spPr>
          <a:xfrm>
            <a:off x="4163799" y="2928498"/>
            <a:ext cx="4226382" cy="50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A23643-7271-42D1-A0FE-617B6984C33D}"/>
              </a:ext>
            </a:extLst>
          </p:cNvPr>
          <p:cNvCxnSpPr>
            <a:stCxn id="32" idx="0"/>
            <a:endCxn id="46" idx="2"/>
          </p:cNvCxnSpPr>
          <p:nvPr/>
        </p:nvCxnSpPr>
        <p:spPr>
          <a:xfrm flipV="1">
            <a:off x="4163799" y="2973727"/>
            <a:ext cx="4226382" cy="41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736A1-4F2E-46B3-961F-2FE65B8C81AE}"/>
              </a:ext>
            </a:extLst>
          </p:cNvPr>
          <p:cNvCxnSpPr>
            <a:stCxn id="30" idx="0"/>
            <a:endCxn id="47" idx="2"/>
          </p:cNvCxnSpPr>
          <p:nvPr/>
        </p:nvCxnSpPr>
        <p:spPr>
          <a:xfrm flipV="1">
            <a:off x="4163799" y="3436772"/>
            <a:ext cx="4226382" cy="41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AF537D-9702-4928-B082-8CE882A1A7BB}"/>
              </a:ext>
            </a:extLst>
          </p:cNvPr>
          <p:cNvCxnSpPr>
            <a:stCxn id="28" idx="0"/>
            <a:endCxn id="46" idx="2"/>
          </p:cNvCxnSpPr>
          <p:nvPr/>
        </p:nvCxnSpPr>
        <p:spPr>
          <a:xfrm flipV="1">
            <a:off x="4163798" y="2973727"/>
            <a:ext cx="4226383" cy="180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731E54-A2CB-4FF6-8111-0D9BF2E8B5B5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>
            <a:off x="4163799" y="4317633"/>
            <a:ext cx="4226381" cy="24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2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792108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 별 개편 예정 산업과 현재 지역 별 주력 산업을 비교 분석 하기로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(*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주력 산업 선정 기준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 산업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)/(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산업 전체 종사자 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비율로써 계산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F531F9-C864-4A96-998E-0088B930E7EB}"/>
              </a:ext>
            </a:extLst>
          </p:cNvPr>
          <p:cNvGrpSpPr/>
          <p:nvPr/>
        </p:nvGrpSpPr>
        <p:grpSpPr>
          <a:xfrm>
            <a:off x="8390181" y="1828335"/>
            <a:ext cx="2206171" cy="1827739"/>
            <a:chOff x="4992914" y="1895823"/>
            <a:chExt cx="2206171" cy="1827739"/>
          </a:xfrm>
        </p:grpSpPr>
        <p:sp>
          <p:nvSpPr>
            <p:cNvPr id="44" name="양쪽 모서리가 둥근 사각형 50">
              <a:extLst>
                <a:ext uri="{FF2B5EF4-FFF2-40B4-BE49-F238E27FC236}">
                  <a16:creationId xmlns:a16="http://schemas.microsoft.com/office/drawing/2014/main" id="{EE652BA7-9259-4805-8858-AD642FA4B322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강원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충북 지역 내 주력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52">
              <a:extLst>
                <a:ext uri="{FF2B5EF4-FFF2-40B4-BE49-F238E27FC236}">
                  <a16:creationId xmlns:a16="http://schemas.microsoft.com/office/drawing/2014/main" id="{FBDD4644-BC8E-4B07-A0A1-E455A2611D16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  <a:cs typeface="Arial" panose="020B0604020202020204" pitchFamily="34" charset="0"/>
                </a:rPr>
                <a:t>숙박 및 음식점업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양쪽 모서리가 둥근 사각형 54">
              <a:extLst>
                <a:ext uri="{FF2B5EF4-FFF2-40B4-BE49-F238E27FC236}">
                  <a16:creationId xmlns:a16="http://schemas.microsoft.com/office/drawing/2014/main" id="{70034AF2-1603-4708-8499-F66CF4E1EB64}"/>
                </a:ext>
              </a:extLst>
            </p:cNvPr>
            <p:cNvSpPr/>
            <p:nvPr/>
          </p:nvSpPr>
          <p:spPr>
            <a:xfrm>
              <a:off x="4992914" y="2821913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제조업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양쪽 모서리가 둥근 사각형 53">
              <a:extLst>
                <a:ext uri="{FF2B5EF4-FFF2-40B4-BE49-F238E27FC236}">
                  <a16:creationId xmlns:a16="http://schemas.microsoft.com/office/drawing/2014/main" id="{06700166-6519-409D-A324-AF82C364B620}"/>
                </a:ext>
              </a:extLst>
            </p:cNvPr>
            <p:cNvSpPr/>
            <p:nvPr/>
          </p:nvSpPr>
          <p:spPr>
            <a:xfrm>
              <a:off x="4992914" y="3284958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수도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하수 및 폐기물 처리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원료 재생업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F52FDC-40F9-419B-8383-70A24190EA2C}"/>
              </a:ext>
            </a:extLst>
          </p:cNvPr>
          <p:cNvSpPr txBox="1"/>
          <p:nvPr/>
        </p:nvSpPr>
        <p:spPr>
          <a:xfrm>
            <a:off x="4822348" y="5853501"/>
            <a:ext cx="6487803" cy="56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정부는 부산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경남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울산 지역의 주력 산업인 제조업 분야를 지금 보다 더 확대 시키면서 전문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기술 서비스업을 접목시켜 높은 기술력의 생산을 목적으로 하고 있는 것으로 보인다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1100" dirty="0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0FB3C15-4657-4853-AC83-CC70A7DC7C84}"/>
              </a:ext>
            </a:extLst>
          </p:cNvPr>
          <p:cNvSpPr/>
          <p:nvPr/>
        </p:nvSpPr>
        <p:spPr>
          <a:xfrm>
            <a:off x="4336170" y="5967447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A69169-8346-427F-ADF3-830A9714070F}"/>
              </a:ext>
            </a:extLst>
          </p:cNvPr>
          <p:cNvGrpSpPr/>
          <p:nvPr/>
        </p:nvGrpSpPr>
        <p:grpSpPr>
          <a:xfrm>
            <a:off x="8390180" y="3875376"/>
            <a:ext cx="2206171" cy="901649"/>
            <a:chOff x="4992914" y="1895823"/>
            <a:chExt cx="2206171" cy="901649"/>
          </a:xfrm>
        </p:grpSpPr>
        <p:sp>
          <p:nvSpPr>
            <p:cNvPr id="36" name="양쪽 모서리가 둥근 사각형 50">
              <a:extLst>
                <a:ext uri="{FF2B5EF4-FFF2-40B4-BE49-F238E27FC236}">
                  <a16:creationId xmlns:a16="http://schemas.microsoft.com/office/drawing/2014/main" id="{B8136003-B73D-46BE-9DA6-642792BA5D4A}"/>
                </a:ext>
              </a:extLst>
            </p:cNvPr>
            <p:cNvSpPr/>
            <p:nvPr/>
          </p:nvSpPr>
          <p:spPr>
            <a:xfrm>
              <a:off x="4992914" y="1895823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개편 예정 산업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비 주력 산업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37" name="양쪽 모서리가 둥근 사각형 52">
              <a:extLst>
                <a:ext uri="{FF2B5EF4-FFF2-40B4-BE49-F238E27FC236}">
                  <a16:creationId xmlns:a16="http://schemas.microsoft.com/office/drawing/2014/main" id="{2C80A9B4-E025-41BA-855E-B720DB567ED2}"/>
                </a:ext>
              </a:extLst>
            </p:cNvPr>
            <p:cNvSpPr/>
            <p:nvPr/>
          </p:nvSpPr>
          <p:spPr>
            <a:xfrm>
              <a:off x="4992914" y="2358868"/>
              <a:ext cx="2206171" cy="43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보건업</a:t>
              </a:r>
              <a:r>
                <a:rPr lang="ko-KR" altLang="en-US" sz="1050" dirty="0">
                  <a:solidFill>
                    <a:schemeClr val="tx1"/>
                  </a:solidFill>
                </a:rPr>
                <a:t> 및 사회복지 서비스업</a:t>
              </a:r>
              <a:endParaRPr lang="en-US" altLang="ko-KR" sz="10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8" name="양쪽 모서리가 둥근 사각형 53">
            <a:extLst>
              <a:ext uri="{FF2B5EF4-FFF2-40B4-BE49-F238E27FC236}">
                <a16:creationId xmlns:a16="http://schemas.microsoft.com/office/drawing/2014/main" id="{AF8263A1-C43F-467D-9036-47B3747A2C0C}"/>
              </a:ext>
            </a:extLst>
          </p:cNvPr>
          <p:cNvSpPr/>
          <p:nvPr/>
        </p:nvSpPr>
        <p:spPr>
          <a:xfrm>
            <a:off x="8390180" y="5268162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전기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가스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증기 및 공기 조절 </a:t>
            </a:r>
            <a:r>
              <a:rPr lang="ko-KR" altLang="en-US" sz="1050" dirty="0" err="1">
                <a:solidFill>
                  <a:schemeClr val="tx1"/>
                </a:solidFill>
              </a:rPr>
              <a:t>공급업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56" name="양쪽 모서리가 둥근 사각형 54">
            <a:extLst>
              <a:ext uri="{FF2B5EF4-FFF2-40B4-BE49-F238E27FC236}">
                <a16:creationId xmlns:a16="http://schemas.microsoft.com/office/drawing/2014/main" id="{FCD4BF35-7A4E-4A47-AFFE-5564D353B43F}"/>
              </a:ext>
            </a:extLst>
          </p:cNvPr>
          <p:cNvSpPr/>
          <p:nvPr/>
        </p:nvSpPr>
        <p:spPr>
          <a:xfrm>
            <a:off x="8390180" y="479781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전문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과학 및 기술 서비스업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E4358D-1989-4C29-AF5D-BF272315AC00}"/>
              </a:ext>
            </a:extLst>
          </p:cNvPr>
          <p:cNvGrpSpPr/>
          <p:nvPr/>
        </p:nvGrpSpPr>
        <p:grpSpPr>
          <a:xfrm>
            <a:off x="1901221" y="1815850"/>
            <a:ext cx="2573958" cy="4414410"/>
            <a:chOff x="1849196" y="1804866"/>
            <a:chExt cx="2573958" cy="4654221"/>
          </a:xfrm>
        </p:grpSpPr>
        <p:sp>
          <p:nvSpPr>
            <p:cNvPr id="57" name="양쪽 모서리가 둥근 사각형 50">
              <a:extLst>
                <a:ext uri="{FF2B5EF4-FFF2-40B4-BE49-F238E27FC236}">
                  <a16:creationId xmlns:a16="http://schemas.microsoft.com/office/drawing/2014/main" id="{D505034C-EFC1-4184-9691-12D9BFE94869}"/>
                </a:ext>
              </a:extLst>
            </p:cNvPr>
            <p:cNvSpPr/>
            <p:nvPr/>
          </p:nvSpPr>
          <p:spPr>
            <a:xfrm>
              <a:off x="1860321" y="1804866"/>
              <a:ext cx="2562833" cy="261578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28C84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부산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경남 </a:t>
              </a:r>
              <a:r>
                <a:rPr lang="en-US" altLang="ko-KR" sz="1050" b="1" dirty="0">
                  <a:solidFill>
                    <a:prstClr val="white"/>
                  </a:solidFill>
                </a:rPr>
                <a:t>/ 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울산 개편 예정 산업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양쪽 모서리가 둥근 사각형 52">
              <a:extLst>
                <a:ext uri="{FF2B5EF4-FFF2-40B4-BE49-F238E27FC236}">
                  <a16:creationId xmlns:a16="http://schemas.microsoft.com/office/drawing/2014/main" id="{AE97C837-056C-4DAB-AD4A-C1D4080DEB42}"/>
                </a:ext>
              </a:extLst>
            </p:cNvPr>
            <p:cNvSpPr/>
            <p:nvPr/>
          </p:nvSpPr>
          <p:spPr>
            <a:xfrm>
              <a:off x="1860321" y="2170920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첨단 융합 기계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양쪽 모서리가 둥근 사각형 53">
              <a:extLst>
                <a:ext uri="{FF2B5EF4-FFF2-40B4-BE49-F238E27FC236}">
                  <a16:creationId xmlns:a16="http://schemas.microsoft.com/office/drawing/2014/main" id="{193D1EC7-A3D7-432D-BEA1-A93AC54EFDE2}"/>
                </a:ext>
              </a:extLst>
            </p:cNvPr>
            <p:cNvSpPr/>
            <p:nvPr/>
          </p:nvSpPr>
          <p:spPr>
            <a:xfrm>
              <a:off x="1849196" y="6197509"/>
              <a:ext cx="2562833" cy="261578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미래 화학 신소재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양쪽 모서리가 둥근 사각형 52">
              <a:extLst>
                <a:ext uri="{FF2B5EF4-FFF2-40B4-BE49-F238E27FC236}">
                  <a16:creationId xmlns:a16="http://schemas.microsoft.com/office/drawing/2014/main" id="{52E0F0F2-BF89-43AD-B48F-AB49B6FB2B41}"/>
                </a:ext>
              </a:extLst>
            </p:cNvPr>
            <p:cNvSpPr/>
            <p:nvPr/>
          </p:nvSpPr>
          <p:spPr>
            <a:xfrm>
              <a:off x="1860321" y="2536974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지능 정보 서비스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양쪽 모서리가 둥근 사각형 52">
              <a:extLst>
                <a:ext uri="{FF2B5EF4-FFF2-40B4-BE49-F238E27FC236}">
                  <a16:creationId xmlns:a16="http://schemas.microsoft.com/office/drawing/2014/main" id="{F26C356E-C937-47CF-90D9-E5321D100B81}"/>
                </a:ext>
              </a:extLst>
            </p:cNvPr>
            <p:cNvSpPr/>
            <p:nvPr/>
          </p:nvSpPr>
          <p:spPr>
            <a:xfrm>
              <a:off x="1860321" y="2903028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친환경 미래 에너지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양쪽 모서리가 둥근 사각형 52">
              <a:extLst>
                <a:ext uri="{FF2B5EF4-FFF2-40B4-BE49-F238E27FC236}">
                  <a16:creationId xmlns:a16="http://schemas.microsoft.com/office/drawing/2014/main" id="{63FEC52F-FBDE-40B4-8294-795DB0CF38FE}"/>
                </a:ext>
              </a:extLst>
            </p:cNvPr>
            <p:cNvSpPr/>
            <p:nvPr/>
          </p:nvSpPr>
          <p:spPr>
            <a:xfrm>
              <a:off x="1860321" y="3269082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라이프 케어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양쪽 모서리가 둥근 사각형 52">
              <a:extLst>
                <a:ext uri="{FF2B5EF4-FFF2-40B4-BE49-F238E27FC236}">
                  <a16:creationId xmlns:a16="http://schemas.microsoft.com/office/drawing/2014/main" id="{B675FD0B-87DF-4970-B2E4-4AB3763F016D}"/>
                </a:ext>
              </a:extLst>
            </p:cNvPr>
            <p:cNvSpPr/>
            <p:nvPr/>
          </p:nvSpPr>
          <p:spPr>
            <a:xfrm>
              <a:off x="1860321" y="3635136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첨단 항공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양쪽 모서리가 둥근 사각형 52">
              <a:extLst>
                <a:ext uri="{FF2B5EF4-FFF2-40B4-BE49-F238E27FC236}">
                  <a16:creationId xmlns:a16="http://schemas.microsoft.com/office/drawing/2014/main" id="{C8AD8C69-8002-4B35-9FBB-55CEDB5B1910}"/>
                </a:ext>
              </a:extLst>
            </p:cNvPr>
            <p:cNvSpPr/>
            <p:nvPr/>
          </p:nvSpPr>
          <p:spPr>
            <a:xfrm>
              <a:off x="1860321" y="4001190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기계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0" name="양쪽 모서리가 둥근 사각형 52">
              <a:extLst>
                <a:ext uri="{FF2B5EF4-FFF2-40B4-BE49-F238E27FC236}">
                  <a16:creationId xmlns:a16="http://schemas.microsoft.com/office/drawing/2014/main" id="{C50EF002-2742-468D-B1F8-005FFD054BFD}"/>
                </a:ext>
              </a:extLst>
            </p:cNvPr>
            <p:cNvSpPr/>
            <p:nvPr/>
          </p:nvSpPr>
          <p:spPr>
            <a:xfrm>
              <a:off x="1860321" y="4367244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나노 융합 스마트 부품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양쪽 모서리가 둥근 사각형 52">
              <a:extLst>
                <a:ext uri="{FF2B5EF4-FFF2-40B4-BE49-F238E27FC236}">
                  <a16:creationId xmlns:a16="http://schemas.microsoft.com/office/drawing/2014/main" id="{31458101-BAA7-4C88-A923-807388885ED1}"/>
                </a:ext>
              </a:extLst>
            </p:cNvPr>
            <p:cNvSpPr/>
            <p:nvPr/>
          </p:nvSpPr>
          <p:spPr>
            <a:xfrm>
              <a:off x="1860321" y="4733298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항 노화 메디컬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양쪽 모서리가 둥근 사각형 52">
              <a:extLst>
                <a:ext uri="{FF2B5EF4-FFF2-40B4-BE49-F238E27FC236}">
                  <a16:creationId xmlns:a16="http://schemas.microsoft.com/office/drawing/2014/main" id="{FCCD94AD-A2B4-4E2E-8249-D8C8E036E022}"/>
                </a:ext>
              </a:extLst>
            </p:cNvPr>
            <p:cNvSpPr/>
            <p:nvPr/>
          </p:nvSpPr>
          <p:spPr>
            <a:xfrm>
              <a:off x="1860321" y="5099352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저탄소 에너지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양쪽 모서리가 둥근 사각형 52">
              <a:extLst>
                <a:ext uri="{FF2B5EF4-FFF2-40B4-BE49-F238E27FC236}">
                  <a16:creationId xmlns:a16="http://schemas.microsoft.com/office/drawing/2014/main" id="{583AD285-2B66-4F2B-83FE-D155EF8793A1}"/>
                </a:ext>
              </a:extLst>
            </p:cNvPr>
            <p:cNvSpPr/>
            <p:nvPr/>
          </p:nvSpPr>
          <p:spPr>
            <a:xfrm>
              <a:off x="1860321" y="5465406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스마트 조선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양쪽 모서리가 둥근 사각형 52">
              <a:extLst>
                <a:ext uri="{FF2B5EF4-FFF2-40B4-BE49-F238E27FC236}">
                  <a16:creationId xmlns:a16="http://schemas.microsoft.com/office/drawing/2014/main" id="{D8C5DB48-1B5C-42E2-9297-84F43D3C1D3E}"/>
                </a:ext>
              </a:extLst>
            </p:cNvPr>
            <p:cNvSpPr/>
            <p:nvPr/>
          </p:nvSpPr>
          <p:spPr>
            <a:xfrm>
              <a:off x="1860321" y="5831460"/>
              <a:ext cx="2562833" cy="26157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그린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모빌리티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789A42-6EA8-4CFD-B749-4748D140CACD}"/>
              </a:ext>
            </a:extLst>
          </p:cNvPr>
          <p:cNvCxnSpPr>
            <a:stCxn id="59" idx="0"/>
            <a:endCxn id="46" idx="2"/>
          </p:cNvCxnSpPr>
          <p:nvPr/>
        </p:nvCxnSpPr>
        <p:spPr>
          <a:xfrm>
            <a:off x="4475179" y="2287093"/>
            <a:ext cx="3915002" cy="68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7E1FC11-9B0D-4274-BFAC-17650193932F}"/>
              </a:ext>
            </a:extLst>
          </p:cNvPr>
          <p:cNvCxnSpPr>
            <a:stCxn id="70" idx="0"/>
            <a:endCxn id="46" idx="2"/>
          </p:cNvCxnSpPr>
          <p:nvPr/>
        </p:nvCxnSpPr>
        <p:spPr>
          <a:xfrm flipV="1">
            <a:off x="4475179" y="2973727"/>
            <a:ext cx="3915002" cy="139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17DBFF-5008-4CC9-A1EB-7BD71334539A}"/>
              </a:ext>
            </a:extLst>
          </p:cNvPr>
          <p:cNvCxnSpPr>
            <a:stCxn id="73" idx="0"/>
            <a:endCxn id="46" idx="2"/>
          </p:cNvCxnSpPr>
          <p:nvPr/>
        </p:nvCxnSpPr>
        <p:spPr>
          <a:xfrm flipV="1">
            <a:off x="4475179" y="2973727"/>
            <a:ext cx="3915002" cy="2438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3FB529-11BB-445C-A5D3-33FF22070C12}"/>
              </a:ext>
            </a:extLst>
          </p:cNvPr>
          <p:cNvCxnSpPr>
            <a:stCxn id="69" idx="0"/>
            <a:endCxn id="46" idx="2"/>
          </p:cNvCxnSpPr>
          <p:nvPr/>
        </p:nvCxnSpPr>
        <p:spPr>
          <a:xfrm flipV="1">
            <a:off x="4475179" y="2973727"/>
            <a:ext cx="3915002" cy="1049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2D22DC-8301-4876-8CA0-867BE3781956}"/>
              </a:ext>
            </a:extLst>
          </p:cNvPr>
          <p:cNvCxnSpPr>
            <a:stCxn id="64" idx="0"/>
            <a:endCxn id="37" idx="2"/>
          </p:cNvCxnSpPr>
          <p:nvPr/>
        </p:nvCxnSpPr>
        <p:spPr>
          <a:xfrm>
            <a:off x="4475179" y="3328672"/>
            <a:ext cx="3915001" cy="122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DDF4018-29B7-4B80-8DD2-8F740DE7E721}"/>
              </a:ext>
            </a:extLst>
          </p:cNvPr>
          <p:cNvCxnSpPr>
            <a:stCxn id="63" idx="0"/>
            <a:endCxn id="47" idx="2"/>
          </p:cNvCxnSpPr>
          <p:nvPr/>
        </p:nvCxnSpPr>
        <p:spPr>
          <a:xfrm>
            <a:off x="4475179" y="2981479"/>
            <a:ext cx="3915002" cy="455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BB5F975-2283-4F82-8148-707224A6BB0B}"/>
              </a:ext>
            </a:extLst>
          </p:cNvPr>
          <p:cNvCxnSpPr>
            <a:stCxn id="62" idx="0"/>
            <a:endCxn id="56" idx="2"/>
          </p:cNvCxnSpPr>
          <p:nvPr/>
        </p:nvCxnSpPr>
        <p:spPr>
          <a:xfrm>
            <a:off x="4475179" y="2634286"/>
            <a:ext cx="3915001" cy="23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20DF79F-0E30-4D8C-9D89-D47A3FC484E9}"/>
              </a:ext>
            </a:extLst>
          </p:cNvPr>
          <p:cNvCxnSpPr>
            <a:stCxn id="68" idx="0"/>
            <a:endCxn id="56" idx="2"/>
          </p:cNvCxnSpPr>
          <p:nvPr/>
        </p:nvCxnSpPr>
        <p:spPr>
          <a:xfrm>
            <a:off x="4475179" y="3675864"/>
            <a:ext cx="3915001" cy="13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20D11C5-8553-45E9-8096-77B29EA34E81}"/>
              </a:ext>
            </a:extLst>
          </p:cNvPr>
          <p:cNvCxnSpPr>
            <a:stCxn id="71" idx="0"/>
            <a:endCxn id="37" idx="2"/>
          </p:cNvCxnSpPr>
          <p:nvPr/>
        </p:nvCxnSpPr>
        <p:spPr>
          <a:xfrm flipV="1">
            <a:off x="4475179" y="4557723"/>
            <a:ext cx="3915001" cy="15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3AFFD2C-F478-46C3-AA41-A4590108C1D8}"/>
              </a:ext>
            </a:extLst>
          </p:cNvPr>
          <p:cNvCxnSpPr>
            <a:cxnSpLocks/>
            <a:stCxn id="72" idx="0"/>
            <a:endCxn id="48" idx="2"/>
          </p:cNvCxnSpPr>
          <p:nvPr/>
        </p:nvCxnSpPr>
        <p:spPr>
          <a:xfrm>
            <a:off x="4475179" y="5064636"/>
            <a:ext cx="3915001" cy="4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04EFF6-4229-4275-8A0F-30ACF226C431}"/>
              </a:ext>
            </a:extLst>
          </p:cNvPr>
          <p:cNvCxnSpPr>
            <a:cxnSpLocks/>
            <a:stCxn id="61" idx="0"/>
            <a:endCxn id="56" idx="2"/>
          </p:cNvCxnSpPr>
          <p:nvPr/>
        </p:nvCxnSpPr>
        <p:spPr>
          <a:xfrm flipV="1">
            <a:off x="4464054" y="5017115"/>
            <a:ext cx="3926126" cy="108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5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7827" y="2564380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1714359"/>
            <a:ext cx="852297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014299"/>
            <a:ext cx="8592079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분석결론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최종적으로 각 지역의 개편 산업과 주력 산업에 대한 분석 결과에 대한 해석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DB0C14-4ECE-48FA-AB68-45900BFFC66A}"/>
              </a:ext>
            </a:extLst>
          </p:cNvPr>
          <p:cNvGrpSpPr/>
          <p:nvPr/>
        </p:nvGrpSpPr>
        <p:grpSpPr>
          <a:xfrm>
            <a:off x="2073382" y="1953732"/>
            <a:ext cx="8522970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2" name="사각형: 둥근 대각선 방향 모서리 10">
              <a:extLst>
                <a:ext uri="{FF2B5EF4-FFF2-40B4-BE49-F238E27FC236}">
                  <a16:creationId xmlns:a16="http://schemas.microsoft.com/office/drawing/2014/main" id="{9DC984BF-0003-4AFC-BDA6-7DB054A17347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01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7C61400-9879-48DB-A524-B8086E0FA699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사각형: 둥근 대각선 방향 모서리 14">
                <a:extLst>
                  <a:ext uri="{FF2B5EF4-FFF2-40B4-BE49-F238E27FC236}">
                    <a16:creationId xmlns:a16="http://schemas.microsoft.com/office/drawing/2014/main" id="{F22F0C06-0C80-4264-8C38-04B41353FA0E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100" b="1" dirty="0">
                    <a:solidFill>
                      <a:srgbClr val="44546A">
                        <a:lumMod val="75000"/>
                      </a:srgbClr>
                    </a:solidFill>
                  </a:rPr>
                  <a:t>지역별로 개편하는 이름만 다를 뿐 방향은 비슷하다</a:t>
                </a: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가장 인원을 많이 차지하는 농업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어업 및 임업보다는 높은 기술력의 생산품을 만들어 가는 방향으로 개편 할 계획을 가지고 있다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endPara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99E29B93-F2AA-4826-9E91-883F77A2C855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943BDF-99EC-4204-8D8B-EDF309535072}"/>
              </a:ext>
            </a:extLst>
          </p:cNvPr>
          <p:cNvGrpSpPr/>
          <p:nvPr/>
        </p:nvGrpSpPr>
        <p:grpSpPr>
          <a:xfrm>
            <a:off x="2073382" y="3018319"/>
            <a:ext cx="8522970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51" name="사각형: 둥근 대각선 방향 모서리 10">
              <a:extLst>
                <a:ext uri="{FF2B5EF4-FFF2-40B4-BE49-F238E27FC236}">
                  <a16:creationId xmlns:a16="http://schemas.microsoft.com/office/drawing/2014/main" id="{DF54DA37-19E2-4EA7-9BEB-A3BF44E870B3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02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0FBE293-0B4C-4DD1-B15E-18CD952D929F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사각형: 둥근 대각선 방향 모서리 14">
                <a:extLst>
                  <a:ext uri="{FF2B5EF4-FFF2-40B4-BE49-F238E27FC236}">
                    <a16:creationId xmlns:a16="http://schemas.microsoft.com/office/drawing/2014/main" id="{7040C816-7B7B-4CC4-A001-F56D89E2BF86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100" b="1" dirty="0">
                    <a:solidFill>
                      <a:srgbClr val="44546A">
                        <a:lumMod val="75000"/>
                      </a:srgbClr>
                    </a:solidFill>
                  </a:rPr>
                  <a:t>고령화의 문제로 헬스케어에 대한 산업도 개편 중이다</a:t>
                </a: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데이터로 살펴 보았을 때 평균 종사자의 연령이 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50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대로 이루어져 있었다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그렇기 때문에 헬스 케어에 대한 사람들의 관심이 더 증가해 정부에서도 해당 산업을 추진한 것으로 보인다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endPara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14224556-3E49-4471-801E-9A5DE68DEBFA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6B72CB6-D8BB-45BA-BA1B-1BA17D10EB91}"/>
              </a:ext>
            </a:extLst>
          </p:cNvPr>
          <p:cNvGrpSpPr/>
          <p:nvPr/>
        </p:nvGrpSpPr>
        <p:grpSpPr>
          <a:xfrm>
            <a:off x="2073381" y="4082451"/>
            <a:ext cx="8522970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56" name="사각형: 둥근 대각선 방향 모서리 10">
              <a:extLst>
                <a:ext uri="{FF2B5EF4-FFF2-40B4-BE49-F238E27FC236}">
                  <a16:creationId xmlns:a16="http://schemas.microsoft.com/office/drawing/2014/main" id="{23DD670D-7F1E-4AEF-82D0-ECA203EBDD9F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03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466168D-CDED-4C9F-94B8-294B7E3996CE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사각형: 둥근 대각선 방향 모서리 14">
                <a:extLst>
                  <a:ext uri="{FF2B5EF4-FFF2-40B4-BE49-F238E27FC236}">
                    <a16:creationId xmlns:a16="http://schemas.microsoft.com/office/drawing/2014/main" id="{503C448B-2BEE-46DB-B56F-F7BB39E48B6C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100" b="1" dirty="0">
                    <a:solidFill>
                      <a:srgbClr val="44546A">
                        <a:lumMod val="75000"/>
                      </a:srgbClr>
                    </a:solidFill>
                  </a:rPr>
                  <a:t>에너지에 대한 문제해결을 위해 노력 중이다</a:t>
                </a: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현재 전 세계적으로 겪고 있는 문제로 유한정으로 정해진 석유를 대체할 에너지를 찾기 위해 다양한 시도를 거치는 중이다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 </a:t>
                </a: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그렇기 때문에 정부에서도 에너지 산업 쪽으로 개편하려 하는 것으로 보인다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endPara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7760E1E8-D815-4895-8CDA-5B72D819E176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C653D3A-6F9F-4F1C-ADB1-EA7DA0EFF99E}"/>
              </a:ext>
            </a:extLst>
          </p:cNvPr>
          <p:cNvGrpSpPr/>
          <p:nvPr/>
        </p:nvGrpSpPr>
        <p:grpSpPr>
          <a:xfrm>
            <a:off x="2073381" y="5112845"/>
            <a:ext cx="8522970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62" name="사각형: 둥근 대각선 방향 모서리 10">
              <a:extLst>
                <a:ext uri="{FF2B5EF4-FFF2-40B4-BE49-F238E27FC236}">
                  <a16:creationId xmlns:a16="http://schemas.microsoft.com/office/drawing/2014/main" id="{E2DE9E18-9CB4-4D44-A909-A0E7975A21B8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2800" b="1" dirty="0">
                  <a:solidFill>
                    <a:prstClr val="white"/>
                  </a:solidFill>
                </a:rPr>
                <a:t>04</a:t>
              </a: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17ACD72-15F2-4776-8B01-8EDB22AA2871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사각형: 둥근 대각선 방향 모서리 14">
                <a:extLst>
                  <a:ext uri="{FF2B5EF4-FFF2-40B4-BE49-F238E27FC236}">
                    <a16:creationId xmlns:a16="http://schemas.microsoft.com/office/drawing/2014/main" id="{20C1CC74-88B6-4CAB-9157-BFBBB9228865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100" b="1" dirty="0">
                    <a:solidFill>
                      <a:srgbClr val="44546A">
                        <a:lumMod val="75000"/>
                      </a:srgbClr>
                    </a:solidFill>
                  </a:rPr>
                  <a:t>관광 산업의 발전 방향이나 부동산 산업에서의 예측이 가능 할 것이다</a:t>
                </a:r>
                <a:r>
                  <a:rPr lang="en-US" altLang="ko-KR" sz="1100" b="1" dirty="0">
                    <a:solidFill>
                      <a:srgbClr val="44546A">
                        <a:lumMod val="75000"/>
                      </a:srgbClr>
                    </a:solidFill>
                  </a:rPr>
                  <a:t>.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이번 분석을 통해 연령대와 산업 종사자의 비율을 조사하였으므로 연령대와 지리적으로 맞는 관광 산업을 확인 후 해당 산업의 시작 유무를 판별하기 좋을 것으로 생각된다</a:t>
                </a:r>
                <a:r>
                  <a:rPr lang="en-US" altLang="ko-KR" sz="105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endPara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2528C0BF-6EF4-4220-8B97-38A7E05B7709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61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2075" y="2971618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2073382" y="1838522"/>
            <a:ext cx="8326850" cy="4400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아쉬웠던 점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81535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아쉬웠던 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6F60A19-54C2-4D41-83EC-A5EC4CFA0C7F}"/>
              </a:ext>
            </a:extLst>
          </p:cNvPr>
          <p:cNvSpPr txBox="1"/>
          <p:nvPr/>
        </p:nvSpPr>
        <p:spPr>
          <a:xfrm>
            <a:off x="2073381" y="2195832"/>
            <a:ext cx="8592079" cy="328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해당 데이터가 전 처리 전에 약 </a:t>
            </a:r>
            <a:r>
              <a:rPr lang="en-US" altLang="ko-KR" sz="1400" dirty="0"/>
              <a:t>6000</a:t>
            </a:r>
            <a:r>
              <a:rPr lang="ko-KR" altLang="en-US" sz="1400" dirty="0"/>
              <a:t>개 가량의 많지 않은 데이터임에 불구하고 전 처리 후에 약 </a:t>
            </a:r>
            <a:r>
              <a:rPr lang="en-US" altLang="ko-KR" sz="1400" dirty="0"/>
              <a:t>3000</a:t>
            </a:r>
            <a:r>
              <a:rPr lang="ko-KR" altLang="en-US" sz="1400" dirty="0"/>
              <a:t>개로 분석을 진행하여 몇 몇의 결과에서 의미 있는 결과를 찾기 힘들었다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지역별 데이터의 세분화가 되어있지 않고 우리나라를 크게 </a:t>
            </a:r>
            <a:r>
              <a:rPr lang="en-US" altLang="ko-KR" sz="1400" dirty="0"/>
              <a:t>7</a:t>
            </a:r>
            <a:r>
              <a:rPr lang="ko-KR" altLang="en-US" sz="1400" dirty="0"/>
              <a:t>개의 구역으로만 나누어 분석을 진행하여 세분화된 지역의 주력 산업을 도출하기 어려웠다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시간적 여유가 있었다면 이전의 데이터들을 가지고 분석하여 시계열 그래프 등을 이용해 향후 발전 산업의 종류와 발전할 지역을 찾을 수 있었을 것으로 보인다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246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248620" y="2900680"/>
            <a:ext cx="7442311" cy="528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249038" y="3111933"/>
            <a:ext cx="124624" cy="1996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9319337" y="3015315"/>
            <a:ext cx="195089" cy="185787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2B36F-8418-404D-B5EE-8861F3804BB3}"/>
              </a:ext>
            </a:extLst>
          </p:cNvPr>
          <p:cNvSpPr txBox="1"/>
          <p:nvPr/>
        </p:nvSpPr>
        <p:spPr>
          <a:xfrm>
            <a:off x="4147534" y="6345204"/>
            <a:ext cx="396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산업 프로젝트 기반 인공지능 빅데이터 분석가 과정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-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948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335459"/>
            <a:ext cx="88652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데이터의 변수를 잘 구분할 수 있도록 불러온 데이터의 변수명을 바꾸어 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또한 데이터들이 숫자로 구분되어 한눈에 알아보기 힘들기 때문에 데이터 또한 바꿔 주기로 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4497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B84A4E-02F0-42E1-B1C3-2501D8C8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55" y="2444588"/>
            <a:ext cx="3176184" cy="3417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F9B75-DF8B-4D69-8257-D8A19EC4B05D}"/>
              </a:ext>
            </a:extLst>
          </p:cNvPr>
          <p:cNvSpPr txBox="1"/>
          <p:nvPr/>
        </p:nvSpPr>
        <p:spPr>
          <a:xfrm>
            <a:off x="1394609" y="5890631"/>
            <a:ext cx="317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변수 명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3E6391-020E-4C01-9488-3FB99475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4" y="2442389"/>
            <a:ext cx="3585155" cy="1710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39BD8C-DBA6-49A8-A469-82D20157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63" y="4153254"/>
            <a:ext cx="3585155" cy="230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F7A253-2E8A-48D1-9C54-97418ED642E0}"/>
              </a:ext>
            </a:extLst>
          </p:cNvPr>
          <p:cNvSpPr txBox="1"/>
          <p:nvPr/>
        </p:nvSpPr>
        <p:spPr>
          <a:xfrm>
            <a:off x="8864321" y="3456096"/>
            <a:ext cx="286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데이터가 이해 가능하도록 변경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A5E7E3-F9CB-4C9B-BFDF-EAD6220F1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116" y="2419146"/>
            <a:ext cx="3439056" cy="9676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47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927366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이상치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working_ability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근로 불가인 경우 분석에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필요없는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값이므로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business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NA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값을 가질 경우 어떤 업종인지 분석할 수 없으므로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is.na()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parti_status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비경제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활동인구일 경우 일을 하지 않기 때문에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filter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이용해 삭제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26536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6BB113-81FA-496B-B99A-408360E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31" y="5160773"/>
            <a:ext cx="6768738" cy="1072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296F3D-9FF7-4FD1-AEE9-914B54B6801F}"/>
              </a:ext>
            </a:extLst>
          </p:cNvPr>
          <p:cNvGrpSpPr/>
          <p:nvPr/>
        </p:nvGrpSpPr>
        <p:grpSpPr>
          <a:xfrm>
            <a:off x="1710235" y="2696305"/>
            <a:ext cx="10230532" cy="2011993"/>
            <a:chOff x="1710235" y="2788742"/>
            <a:chExt cx="11851040" cy="191955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EDF9D7-811F-4171-84A8-52D4069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235" y="2788743"/>
              <a:ext cx="3482235" cy="19195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3CCBB-3F86-4869-A097-06B7C26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607" y="2788743"/>
              <a:ext cx="3657263" cy="18828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E32C7A-C26F-4964-B872-EC372017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8007" y="2788742"/>
              <a:ext cx="4393268" cy="18828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05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극단치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제거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아래의 그림은 전체 데이터에서 연령별 지역분포를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boxplot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으로 나타낸 그래프이다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극단치로 보이는 값이 없기에 그대로 그래프를 그려 분석을 진행하였다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A8F3B7A-A0F8-4FD0-AC07-347F731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3021194"/>
            <a:ext cx="4439223" cy="36558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AB1AA9-B18E-44B2-87D5-8252235D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73" y="2478490"/>
            <a:ext cx="9239096" cy="498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ADA75-2570-4844-B954-55AA2CC6F73B}"/>
              </a:ext>
            </a:extLst>
          </p:cNvPr>
          <p:cNvSpPr/>
          <p:nvPr/>
        </p:nvSpPr>
        <p:spPr>
          <a:xfrm>
            <a:off x="6096000" y="6103735"/>
            <a:ext cx="273460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극단치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존재 유무 확인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1693763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92287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 처리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요인변수 변환 및 통계 값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구조 확인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Age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변수를 제외한 나머지는 요인변수로 보아야하기 때문에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as.factor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형변환을 해주었다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분석을 하기 전 모든 전 처리과정을 거친 데이터의 통계 값과 구조를 확인한다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9F28234-53C4-44B3-9CE8-6034D6BF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98" y="2624544"/>
            <a:ext cx="4635121" cy="84350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69C571-0F6F-4E3F-8C9A-6A7CEB44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07" y="3652718"/>
            <a:ext cx="6638662" cy="205387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E2ADE5-6BE7-4B0D-AE97-D18B3E0E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79" y="2538393"/>
            <a:ext cx="5523794" cy="10337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A79913-E27A-4B0C-9D78-C03B201550BD}"/>
              </a:ext>
            </a:extLst>
          </p:cNvPr>
          <p:cNvSpPr txBox="1"/>
          <p:nvPr/>
        </p:nvSpPr>
        <p:spPr>
          <a:xfrm>
            <a:off x="6783238" y="5785790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3715, </a:t>
            </a:r>
            <a:r>
              <a:rPr lang="ko-KR" altLang="en-US" sz="1400" dirty="0"/>
              <a:t>열 </a:t>
            </a:r>
            <a:r>
              <a:rPr lang="en-US" altLang="ko-KR" sz="1400" dirty="0"/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58.19</a:t>
            </a:r>
            <a:r>
              <a:rPr lang="ko-KR" altLang="en-US" sz="1400" dirty="0"/>
              <a:t>세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F90A50F-FFA9-4D87-BE5C-C4684A805C9E}"/>
              </a:ext>
            </a:extLst>
          </p:cNvPr>
          <p:cNvSpPr/>
          <p:nvPr/>
        </p:nvSpPr>
        <p:spPr>
          <a:xfrm>
            <a:off x="6320939" y="5934542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84EF9-A305-46C1-9BC7-28B1A3437D04}"/>
              </a:ext>
            </a:extLst>
          </p:cNvPr>
          <p:cNvSpPr txBox="1"/>
          <p:nvPr/>
        </p:nvSpPr>
        <p:spPr>
          <a:xfrm>
            <a:off x="2567247" y="5795443"/>
            <a:ext cx="362350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전 처리 전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행 </a:t>
            </a:r>
            <a:r>
              <a:rPr lang="en-US" altLang="ko-KR" sz="1400" dirty="0"/>
              <a:t>: 6029, </a:t>
            </a:r>
            <a:r>
              <a:rPr lang="ko-KR" altLang="en-US" sz="1400" dirty="0"/>
              <a:t>열 </a:t>
            </a:r>
            <a:r>
              <a:rPr lang="en-US" altLang="ko-KR" sz="1400" dirty="0"/>
              <a:t>: 1001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주요 통계량 </a:t>
            </a:r>
            <a:r>
              <a:rPr lang="en-US" altLang="ko-KR" sz="1400" dirty="0"/>
              <a:t>= age</a:t>
            </a:r>
            <a:r>
              <a:rPr lang="ko-KR" altLang="en-US" sz="1400" dirty="0"/>
              <a:t>의 </a:t>
            </a:r>
            <a:r>
              <a:rPr lang="en-US" altLang="ko-KR" sz="1400" dirty="0"/>
              <a:t>mean</a:t>
            </a:r>
            <a:r>
              <a:rPr lang="ko-KR" altLang="en-US" sz="1400" dirty="0"/>
              <a:t>값 </a:t>
            </a:r>
            <a:r>
              <a:rPr lang="en-US" altLang="ko-KR" sz="1400" dirty="0"/>
              <a:t>: 65</a:t>
            </a:r>
            <a:r>
              <a:rPr lang="ko-KR" altLang="en-US" sz="1400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35467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884634"/>
            <a:ext cx="8592079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우선 같은 업종의 사람들을 나눈 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업종에 종사하고 있는 인원들을 지역별 연령분포로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산점도를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그리고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지역별 연령 평균 그래프를 그려 보았다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개의 업종이 있어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for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문을 사용해 각각의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통계값과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그래프를 구하였다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07250"/>
              </p:ext>
            </p:extLst>
          </p:nvPr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1BB981EB-AB0E-47ED-9315-19FC979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2598083"/>
            <a:ext cx="9459645" cy="3543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373" y="2138144"/>
            <a:ext cx="1138236" cy="2632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457" y="324505"/>
            <a:ext cx="3068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한국복지패널 조사 데이터 분석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073382" y="2403827"/>
            <a:ext cx="75235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2004273" y="1149560"/>
            <a:ext cx="8592079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/>
              <a:t>농업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임업 및 어업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가장 많이 종사하고 있는 지역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u="sng" dirty="0">
                <a:solidFill>
                  <a:srgbClr val="00B0F0"/>
                </a:solidFill>
              </a:rPr>
              <a:t>광주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전남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전북</a:t>
            </a:r>
            <a:r>
              <a:rPr lang="en-US" altLang="ko-KR" sz="1100" u="sng" dirty="0">
                <a:solidFill>
                  <a:srgbClr val="00B0F0"/>
                </a:solidFill>
              </a:rPr>
              <a:t>/</a:t>
            </a:r>
            <a:r>
              <a:rPr lang="ko-KR" altLang="en-US" sz="1100" u="sng" dirty="0">
                <a:solidFill>
                  <a:srgbClr val="00B0F0"/>
                </a:solidFill>
              </a:rPr>
              <a:t>제주도</a:t>
            </a:r>
            <a:r>
              <a:rPr lang="en-US" altLang="ko-KR" sz="1100" u="sng" dirty="0">
                <a:solidFill>
                  <a:srgbClr val="00B0F0"/>
                </a:solidFill>
              </a:rPr>
              <a:t> (153</a:t>
            </a:r>
            <a:r>
              <a:rPr lang="ko-KR" altLang="en-US" sz="1100" u="sng" dirty="0">
                <a:solidFill>
                  <a:srgbClr val="00B0F0"/>
                </a:solidFill>
              </a:rPr>
              <a:t>명</a:t>
            </a:r>
            <a:r>
              <a:rPr lang="en-US" altLang="ko-KR" sz="1100" u="sng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해당 지역의 평균 연령대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en-US" altLang="ko-KR" sz="1100" dirty="0">
                <a:solidFill>
                  <a:srgbClr val="00B0F0"/>
                </a:solidFill>
              </a:rPr>
              <a:t>72.24</a:t>
            </a:r>
            <a:r>
              <a:rPr lang="ko-KR" altLang="en-US" sz="1100" dirty="0">
                <a:solidFill>
                  <a:srgbClr val="00B0F0"/>
                </a:solidFill>
              </a:rPr>
              <a:t>세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FEBBC34-7374-4EBA-AA7A-5669C0D0C2A1}"/>
              </a:ext>
            </a:extLst>
          </p:cNvPr>
          <p:cNvGraphicFramePr>
            <a:graphicFrameLocks noGrp="1"/>
          </p:cNvGraphicFramePr>
          <p:nvPr/>
        </p:nvGraphicFramePr>
        <p:xfrm>
          <a:off x="247828" y="314325"/>
          <a:ext cx="1462407" cy="38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선택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데이터 전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그래프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분석결론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시사점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548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436BD8-3299-4E8C-9CE0-CE32058B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37" y="2521295"/>
            <a:ext cx="4919835" cy="4169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FDF95-26A1-438D-B320-C1FF4994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6" y="3429000"/>
            <a:ext cx="6610199" cy="198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B8962-2074-46C0-96FF-E82AA76AB674}"/>
              </a:ext>
            </a:extLst>
          </p:cNvPr>
          <p:cNvSpPr txBox="1"/>
          <p:nvPr/>
        </p:nvSpPr>
        <p:spPr>
          <a:xfrm>
            <a:off x="5570433" y="5101552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통계 값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4FB2-4ECA-4F07-93F4-7D7B669148F6}"/>
              </a:ext>
            </a:extLst>
          </p:cNvPr>
          <p:cNvSpPr txBox="1"/>
          <p:nvPr/>
        </p:nvSpPr>
        <p:spPr>
          <a:xfrm>
            <a:off x="11000462" y="252129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그래프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C6102-6FDD-4336-AA7E-9390C66D3300}"/>
              </a:ext>
            </a:extLst>
          </p:cNvPr>
          <p:cNvSpPr/>
          <p:nvPr/>
        </p:nvSpPr>
        <p:spPr>
          <a:xfrm>
            <a:off x="1580972" y="3888337"/>
            <a:ext cx="1341689" cy="256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48905-3439-4F97-A7FE-9815421A8228}"/>
              </a:ext>
            </a:extLst>
          </p:cNvPr>
          <p:cNvSpPr/>
          <p:nvPr/>
        </p:nvSpPr>
        <p:spPr>
          <a:xfrm>
            <a:off x="443567" y="4691820"/>
            <a:ext cx="1718519" cy="151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F3AC-71BA-4CEB-85AD-29977FD5D547}"/>
              </a:ext>
            </a:extLst>
          </p:cNvPr>
          <p:cNvSpPr txBox="1"/>
          <p:nvPr/>
        </p:nvSpPr>
        <p:spPr>
          <a:xfrm>
            <a:off x="801415" y="5726311"/>
            <a:ext cx="5594779" cy="82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B0F0"/>
                </a:solidFill>
              </a:rPr>
              <a:t>광주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전남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전북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제주도</a:t>
            </a:r>
            <a:r>
              <a:rPr lang="ko-KR" altLang="en-US" sz="1100" dirty="0"/>
              <a:t>의 인원이 가장 많고</a:t>
            </a:r>
            <a:r>
              <a:rPr lang="en-US" altLang="ko-KR" sz="1100" dirty="0"/>
              <a:t>, </a:t>
            </a:r>
            <a:r>
              <a:rPr lang="ko-KR" altLang="en-US" sz="1100" dirty="0"/>
              <a:t>연령대 평균도 </a:t>
            </a:r>
            <a:r>
              <a:rPr lang="ko-KR" altLang="en-US" sz="1100" dirty="0">
                <a:solidFill>
                  <a:srgbClr val="00B0F0"/>
                </a:solidFill>
              </a:rPr>
              <a:t>가장 적지만</a:t>
            </a:r>
            <a:r>
              <a:rPr lang="ko-KR" altLang="en-US" sz="1100" dirty="0"/>
              <a:t> 전체 평균적으로 </a:t>
            </a:r>
            <a:r>
              <a:rPr lang="ko-KR" altLang="en-US" sz="1100" dirty="0">
                <a:solidFill>
                  <a:srgbClr val="FF0000"/>
                </a:solidFill>
              </a:rPr>
              <a:t>매우 높은 나이대</a:t>
            </a:r>
            <a:r>
              <a:rPr lang="ko-KR" altLang="en-US" sz="1100" dirty="0"/>
              <a:t>를 형성하고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향후 새로운 인력의 유입이 없다면 발전가능성이 없을 것으로 보임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5314199-362E-4F09-922F-EB0ECB2720B9}"/>
              </a:ext>
            </a:extLst>
          </p:cNvPr>
          <p:cNvSpPr/>
          <p:nvPr/>
        </p:nvSpPr>
        <p:spPr>
          <a:xfrm>
            <a:off x="339116" y="5967071"/>
            <a:ext cx="387277" cy="3995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6920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4130</Words>
  <Application>Microsoft Office PowerPoint</Application>
  <PresentationFormat>와이드스크린</PresentationFormat>
  <Paragraphs>1077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AppleSDGothicNeo-Regular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태범 곽</cp:lastModifiedBy>
  <cp:revision>92</cp:revision>
  <dcterms:created xsi:type="dcterms:W3CDTF">2021-03-29T07:11:29Z</dcterms:created>
  <dcterms:modified xsi:type="dcterms:W3CDTF">2021-05-05T08:51:18Z</dcterms:modified>
</cp:coreProperties>
</file>