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30" r:id="rId2"/>
    <p:sldId id="411" r:id="rId3"/>
    <p:sldId id="412" r:id="rId4"/>
    <p:sldId id="499" r:id="rId5"/>
    <p:sldId id="501" r:id="rId6"/>
    <p:sldId id="502" r:id="rId7"/>
    <p:sldId id="553" r:id="rId8"/>
    <p:sldId id="597" r:id="rId9"/>
    <p:sldId id="576" r:id="rId10"/>
    <p:sldId id="503" r:id="rId11"/>
    <p:sldId id="504" r:id="rId12"/>
    <p:sldId id="577" r:id="rId13"/>
    <p:sldId id="554" r:id="rId14"/>
    <p:sldId id="557" r:id="rId15"/>
    <p:sldId id="556" r:id="rId16"/>
    <p:sldId id="558" r:id="rId17"/>
    <p:sldId id="559" r:id="rId18"/>
    <p:sldId id="560" r:id="rId19"/>
    <p:sldId id="561" r:id="rId20"/>
    <p:sldId id="505" r:id="rId21"/>
    <p:sldId id="562" r:id="rId22"/>
    <p:sldId id="563" r:id="rId23"/>
    <p:sldId id="578" r:id="rId24"/>
    <p:sldId id="579" r:id="rId25"/>
    <p:sldId id="580" r:id="rId26"/>
    <p:sldId id="581" r:id="rId27"/>
    <p:sldId id="582" r:id="rId28"/>
    <p:sldId id="583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42" r:id="rId37"/>
    <p:sldId id="545" r:id="rId38"/>
    <p:sldId id="547" r:id="rId39"/>
    <p:sldId id="548" r:id="rId40"/>
    <p:sldId id="467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FF"/>
    <a:srgbClr val="FF0000"/>
    <a:srgbClr val="CCEC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84" y="10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86C64-E1D6-45A6-9A3C-FBF10495BA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784D68AD-6645-4854-9971-D11DF7EAEB3E}">
      <dgm:prSet phldrT="[텍스트]"/>
      <dgm:spPr/>
      <dgm:t>
        <a:bodyPr/>
        <a:lstStyle/>
        <a:p>
          <a:pPr latinLnBrk="1"/>
          <a:r>
            <a:rPr lang="ko-KR" altLang="en-US" dirty="0" smtClean="0"/>
            <a:t>네임 </a:t>
          </a:r>
          <a:r>
            <a:rPr lang="ko-KR" altLang="en-US" dirty="0" err="1" smtClean="0"/>
            <a:t>노드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마스터</a:t>
          </a:r>
          <a:r>
            <a:rPr lang="en-US" altLang="ko-KR" dirty="0" smtClean="0"/>
            <a:t> </a:t>
          </a:r>
          <a:r>
            <a:rPr lang="ko-KR" altLang="en-US" dirty="0" err="1" smtClean="0"/>
            <a:t>노드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556B6057-08EE-4A44-AD95-46D95C4530A6}" type="parTrans" cxnId="{938A0409-7802-45D6-8482-F6AC31F6976E}">
      <dgm:prSet/>
      <dgm:spPr/>
      <dgm:t>
        <a:bodyPr/>
        <a:lstStyle/>
        <a:p>
          <a:pPr latinLnBrk="1"/>
          <a:endParaRPr lang="ko-KR" altLang="en-US"/>
        </a:p>
      </dgm:t>
    </dgm:pt>
    <dgm:pt modelId="{5C52DF7D-3342-4C34-BF40-EF8DF9DB3061}" type="sibTrans" cxnId="{938A0409-7802-45D6-8482-F6AC31F6976E}">
      <dgm:prSet/>
      <dgm:spPr/>
      <dgm:t>
        <a:bodyPr/>
        <a:lstStyle/>
        <a:p>
          <a:pPr latinLnBrk="1"/>
          <a:endParaRPr lang="ko-KR" altLang="en-US"/>
        </a:p>
      </dgm:t>
    </dgm:pt>
    <dgm:pt modelId="{CD6A5F23-8847-4E86-9D1E-596625A1AEB2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</a:t>
          </a:r>
          <a:r>
            <a:rPr lang="ko-KR" altLang="en-US" dirty="0" err="1" smtClean="0"/>
            <a:t>노드</a:t>
          </a:r>
          <a:r>
            <a:rPr lang="en-US" altLang="ko-KR" dirty="0" smtClean="0"/>
            <a:t>1</a:t>
          </a:r>
          <a:endParaRPr lang="ko-KR" altLang="en-US" dirty="0"/>
        </a:p>
      </dgm:t>
    </dgm:pt>
    <dgm:pt modelId="{179A656D-C5FC-4585-ADFE-386D16CDF3E3}" type="parTrans" cxnId="{02D0BECC-2A6F-400D-A643-79DD36844FDC}">
      <dgm:prSet/>
      <dgm:spPr/>
      <dgm:t>
        <a:bodyPr/>
        <a:lstStyle/>
        <a:p>
          <a:pPr latinLnBrk="1"/>
          <a:endParaRPr lang="ko-KR" altLang="en-US"/>
        </a:p>
      </dgm:t>
    </dgm:pt>
    <dgm:pt modelId="{ADA587EA-16CA-4E6B-8A38-9FFDFEB1C656}" type="sibTrans" cxnId="{02D0BECC-2A6F-400D-A643-79DD36844FDC}">
      <dgm:prSet/>
      <dgm:spPr/>
      <dgm:t>
        <a:bodyPr/>
        <a:lstStyle/>
        <a:p>
          <a:pPr latinLnBrk="1"/>
          <a:endParaRPr lang="ko-KR" altLang="en-US"/>
        </a:p>
      </dgm:t>
    </dgm:pt>
    <dgm:pt modelId="{7CE9C3AA-C2F1-489D-A78A-24BDB8683EA7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</a:t>
          </a:r>
          <a:r>
            <a:rPr lang="ko-KR" altLang="en-US" dirty="0" err="1" smtClean="0"/>
            <a:t>노드</a:t>
          </a:r>
          <a:r>
            <a:rPr lang="en-US" altLang="ko-KR" dirty="0" smtClean="0"/>
            <a:t>2</a:t>
          </a:r>
          <a:endParaRPr lang="ko-KR" altLang="en-US" dirty="0"/>
        </a:p>
      </dgm:t>
    </dgm:pt>
    <dgm:pt modelId="{FC3ECF0D-1FB2-4B15-991C-390333782BF9}" type="parTrans" cxnId="{F0930C74-1DA3-476D-AC46-88797BCF758D}">
      <dgm:prSet/>
      <dgm:spPr/>
      <dgm:t>
        <a:bodyPr/>
        <a:lstStyle/>
        <a:p>
          <a:pPr latinLnBrk="1"/>
          <a:endParaRPr lang="ko-KR" altLang="en-US"/>
        </a:p>
      </dgm:t>
    </dgm:pt>
    <dgm:pt modelId="{C8026679-EE8B-4BF9-B3E3-8C085190C202}" type="sibTrans" cxnId="{F0930C74-1DA3-476D-AC46-88797BCF758D}">
      <dgm:prSet/>
      <dgm:spPr/>
      <dgm:t>
        <a:bodyPr/>
        <a:lstStyle/>
        <a:p>
          <a:pPr latinLnBrk="1"/>
          <a:endParaRPr lang="ko-KR" altLang="en-US"/>
        </a:p>
      </dgm:t>
    </dgm:pt>
    <dgm:pt modelId="{A8259595-4BE5-495C-8489-41CB64BB8B75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</a:t>
          </a:r>
          <a:r>
            <a:rPr lang="ko-KR" altLang="en-US" dirty="0" err="1" smtClean="0"/>
            <a:t>노드</a:t>
          </a:r>
          <a:r>
            <a:rPr lang="en-US" altLang="ko-KR" dirty="0" smtClean="0"/>
            <a:t>n</a:t>
          </a:r>
          <a:endParaRPr lang="ko-KR" altLang="en-US" dirty="0"/>
        </a:p>
      </dgm:t>
    </dgm:pt>
    <dgm:pt modelId="{C76EF403-B63A-43A1-A6FD-E47211F77547}" type="parTrans" cxnId="{F9EF7B3E-1BE5-499F-AC82-830BA30D470F}">
      <dgm:prSet/>
      <dgm:spPr/>
      <dgm:t>
        <a:bodyPr/>
        <a:lstStyle/>
        <a:p>
          <a:pPr latinLnBrk="1"/>
          <a:endParaRPr lang="ko-KR" altLang="en-US"/>
        </a:p>
      </dgm:t>
    </dgm:pt>
    <dgm:pt modelId="{A754928C-94A2-466A-BAF1-18466429E477}" type="sibTrans" cxnId="{F9EF7B3E-1BE5-499F-AC82-830BA30D470F}">
      <dgm:prSet/>
      <dgm:spPr/>
      <dgm:t>
        <a:bodyPr/>
        <a:lstStyle/>
        <a:p>
          <a:pPr latinLnBrk="1"/>
          <a:endParaRPr lang="ko-KR" altLang="en-US"/>
        </a:p>
      </dgm:t>
    </dgm:pt>
    <dgm:pt modelId="{2D3579FF-5376-428D-A468-5B783E26CC06}">
      <dgm:prSet phldrT="[텍스트]"/>
      <dgm:spPr/>
      <dgm:t>
        <a:bodyPr/>
        <a:lstStyle/>
        <a:p>
          <a:pPr latinLnBrk="1"/>
          <a:r>
            <a:rPr lang="en-US" altLang="ko-KR" dirty="0" smtClean="0"/>
            <a:t>…..</a:t>
          </a:r>
          <a:endParaRPr lang="ko-KR" altLang="en-US" dirty="0"/>
        </a:p>
      </dgm:t>
    </dgm:pt>
    <dgm:pt modelId="{31AFE6B1-3ACA-4B03-917D-FD0030FE7321}" type="parTrans" cxnId="{454B1534-850F-4EBF-AF04-575178EA3AE6}">
      <dgm:prSet/>
      <dgm:spPr/>
      <dgm:t>
        <a:bodyPr/>
        <a:lstStyle/>
        <a:p>
          <a:pPr latinLnBrk="1"/>
          <a:endParaRPr lang="ko-KR" altLang="en-US"/>
        </a:p>
      </dgm:t>
    </dgm:pt>
    <dgm:pt modelId="{755B7D0A-EAFD-4804-9A29-1B7B8456C478}" type="sibTrans" cxnId="{454B1534-850F-4EBF-AF04-575178EA3AE6}">
      <dgm:prSet/>
      <dgm:spPr/>
      <dgm:t>
        <a:bodyPr/>
        <a:lstStyle/>
        <a:p>
          <a:pPr latinLnBrk="1"/>
          <a:endParaRPr lang="ko-KR" altLang="en-US"/>
        </a:p>
      </dgm:t>
    </dgm:pt>
    <dgm:pt modelId="{D2F06679-F2A6-4F77-A715-1CCC7402F05E}" type="pres">
      <dgm:prSet presAssocID="{34186C64-E1D6-45A6-9A3C-FBF10495BA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73FF17-88A0-46AA-B3E6-D969E5621B5A}" type="pres">
      <dgm:prSet presAssocID="{34186C64-E1D6-45A6-9A3C-FBF10495BA97}" presName="hierFlow" presStyleCnt="0"/>
      <dgm:spPr/>
    </dgm:pt>
    <dgm:pt modelId="{B276E4F3-2854-46B5-B472-204B8B8CBB7B}" type="pres">
      <dgm:prSet presAssocID="{34186C64-E1D6-45A6-9A3C-FBF10495BA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E8AC7C5-98D5-4A02-826D-37497DB3B6AE}" type="pres">
      <dgm:prSet presAssocID="{784D68AD-6645-4854-9971-D11DF7EAEB3E}" presName="Name14" presStyleCnt="0"/>
      <dgm:spPr/>
    </dgm:pt>
    <dgm:pt modelId="{838F6E05-67C6-4EB0-9C74-73290D5D1CB3}" type="pres">
      <dgm:prSet presAssocID="{784D68AD-6645-4854-9971-D11DF7EAEB3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712CF6-9952-4F3A-93AC-893C042AA6D3}" type="pres">
      <dgm:prSet presAssocID="{784D68AD-6645-4854-9971-D11DF7EAEB3E}" presName="hierChild2" presStyleCnt="0"/>
      <dgm:spPr/>
    </dgm:pt>
    <dgm:pt modelId="{4B16D324-9806-4A41-A1B9-C73CB3DF907B}" type="pres">
      <dgm:prSet presAssocID="{179A656D-C5FC-4585-ADFE-386D16CDF3E3}" presName="Name1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7E8373A-C55B-471C-855D-42D128EA410D}" type="pres">
      <dgm:prSet presAssocID="{CD6A5F23-8847-4E86-9D1E-596625A1AEB2}" presName="Name21" presStyleCnt="0"/>
      <dgm:spPr/>
    </dgm:pt>
    <dgm:pt modelId="{11D624F4-B5A1-4D38-B339-32FE10D6833A}" type="pres">
      <dgm:prSet presAssocID="{CD6A5F23-8847-4E86-9D1E-596625A1AEB2}" presName="level2Shape" presStyleLbl="node2" presStyleIdx="0" presStyleCnt="4" custScaleY="67854"/>
      <dgm:spPr/>
      <dgm:t>
        <a:bodyPr/>
        <a:lstStyle/>
        <a:p>
          <a:pPr latinLnBrk="1"/>
          <a:endParaRPr lang="ko-KR" altLang="en-US"/>
        </a:p>
      </dgm:t>
    </dgm:pt>
    <dgm:pt modelId="{40B7C2A1-F1D8-4522-83F4-7FDA7597BF03}" type="pres">
      <dgm:prSet presAssocID="{CD6A5F23-8847-4E86-9D1E-596625A1AEB2}" presName="hierChild3" presStyleCnt="0"/>
      <dgm:spPr/>
    </dgm:pt>
    <dgm:pt modelId="{6EA3E938-EFA9-45E4-B1C8-FD57BD70AAA0}" type="pres">
      <dgm:prSet presAssocID="{FC3ECF0D-1FB2-4B15-991C-390333782BF9}" presName="Name1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B6F0EBA-D2E8-4870-A2EE-C2DFE486D84D}" type="pres">
      <dgm:prSet presAssocID="{7CE9C3AA-C2F1-489D-A78A-24BDB8683EA7}" presName="Name21" presStyleCnt="0"/>
      <dgm:spPr/>
    </dgm:pt>
    <dgm:pt modelId="{7C427029-C375-407D-9185-D51AC22669AC}" type="pres">
      <dgm:prSet presAssocID="{7CE9C3AA-C2F1-489D-A78A-24BDB8683EA7}" presName="level2Shape" presStyleLbl="node2" presStyleIdx="1" presStyleCnt="4" custScaleY="67854"/>
      <dgm:spPr/>
      <dgm:t>
        <a:bodyPr/>
        <a:lstStyle/>
        <a:p>
          <a:pPr latinLnBrk="1"/>
          <a:endParaRPr lang="ko-KR" altLang="en-US"/>
        </a:p>
      </dgm:t>
    </dgm:pt>
    <dgm:pt modelId="{C85EE3BE-1336-4C58-9AA6-3D83926346A5}" type="pres">
      <dgm:prSet presAssocID="{7CE9C3AA-C2F1-489D-A78A-24BDB8683EA7}" presName="hierChild3" presStyleCnt="0"/>
      <dgm:spPr/>
    </dgm:pt>
    <dgm:pt modelId="{C0B297E2-304E-43C4-9891-F31FD512FF78}" type="pres">
      <dgm:prSet presAssocID="{31AFE6B1-3ACA-4B03-917D-FD0030FE7321}" presName="Name1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C478B58-56FD-456F-964B-AA1A600521E1}" type="pres">
      <dgm:prSet presAssocID="{2D3579FF-5376-428D-A468-5B783E26CC06}" presName="Name21" presStyleCnt="0"/>
      <dgm:spPr/>
    </dgm:pt>
    <dgm:pt modelId="{0B378431-8716-4842-8EB1-8EF48AA185C3}" type="pres">
      <dgm:prSet presAssocID="{2D3579FF-5376-428D-A468-5B783E26CC06}" presName="level2Shape" presStyleLbl="node2" presStyleIdx="2" presStyleCnt="4" custScaleY="67854"/>
      <dgm:spPr/>
      <dgm:t>
        <a:bodyPr/>
        <a:lstStyle/>
        <a:p>
          <a:pPr latinLnBrk="1"/>
          <a:endParaRPr lang="ko-KR" altLang="en-US"/>
        </a:p>
      </dgm:t>
    </dgm:pt>
    <dgm:pt modelId="{F13E370E-504C-4D80-9B0A-39698F7A5B5C}" type="pres">
      <dgm:prSet presAssocID="{2D3579FF-5376-428D-A468-5B783E26CC06}" presName="hierChild3" presStyleCnt="0"/>
      <dgm:spPr/>
    </dgm:pt>
    <dgm:pt modelId="{09B7C7F5-8EF1-4FFB-840F-7867E2F87C70}" type="pres">
      <dgm:prSet presAssocID="{C76EF403-B63A-43A1-A6FD-E47211F77547}" presName="Name1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0E800B9-F354-4351-AECA-9FCC8067E25D}" type="pres">
      <dgm:prSet presAssocID="{A8259595-4BE5-495C-8489-41CB64BB8B75}" presName="Name21" presStyleCnt="0"/>
      <dgm:spPr/>
    </dgm:pt>
    <dgm:pt modelId="{7BD07887-3986-46F8-8E08-CC120B3A2F2D}" type="pres">
      <dgm:prSet presAssocID="{A8259595-4BE5-495C-8489-41CB64BB8B75}" presName="level2Shape" presStyleLbl="node2" presStyleIdx="3" presStyleCnt="4" custScaleY="67854"/>
      <dgm:spPr/>
      <dgm:t>
        <a:bodyPr/>
        <a:lstStyle/>
        <a:p>
          <a:pPr latinLnBrk="1"/>
          <a:endParaRPr lang="ko-KR" altLang="en-US"/>
        </a:p>
      </dgm:t>
    </dgm:pt>
    <dgm:pt modelId="{2397CF2F-4B74-4D06-A6C7-515ECE20A21B}" type="pres">
      <dgm:prSet presAssocID="{A8259595-4BE5-495C-8489-41CB64BB8B75}" presName="hierChild3" presStyleCnt="0"/>
      <dgm:spPr/>
    </dgm:pt>
    <dgm:pt modelId="{FEEC5327-6BDE-4167-B174-BC0E33761FA2}" type="pres">
      <dgm:prSet presAssocID="{34186C64-E1D6-45A6-9A3C-FBF10495BA97}" presName="bgShapesFlow" presStyleCnt="0"/>
      <dgm:spPr/>
    </dgm:pt>
  </dgm:ptLst>
  <dgm:cxnLst>
    <dgm:cxn modelId="{51A8816B-2128-48F8-BCB7-1E332CDC033D}" type="presOf" srcId="{FC3ECF0D-1FB2-4B15-991C-390333782BF9}" destId="{6EA3E938-EFA9-45E4-B1C8-FD57BD70AAA0}" srcOrd="0" destOrd="0" presId="urn:microsoft.com/office/officeart/2005/8/layout/hierarchy6"/>
    <dgm:cxn modelId="{4E21AD1B-6BA8-4303-BCD8-449E3F08B171}" type="presOf" srcId="{CD6A5F23-8847-4E86-9D1E-596625A1AEB2}" destId="{11D624F4-B5A1-4D38-B339-32FE10D6833A}" srcOrd="0" destOrd="0" presId="urn:microsoft.com/office/officeart/2005/8/layout/hierarchy6"/>
    <dgm:cxn modelId="{A3BDA2BF-39EF-46A4-9D3A-0A4196E8EF45}" type="presOf" srcId="{784D68AD-6645-4854-9971-D11DF7EAEB3E}" destId="{838F6E05-67C6-4EB0-9C74-73290D5D1CB3}" srcOrd="0" destOrd="0" presId="urn:microsoft.com/office/officeart/2005/8/layout/hierarchy6"/>
    <dgm:cxn modelId="{F0930C74-1DA3-476D-AC46-88797BCF758D}" srcId="{784D68AD-6645-4854-9971-D11DF7EAEB3E}" destId="{7CE9C3AA-C2F1-489D-A78A-24BDB8683EA7}" srcOrd="1" destOrd="0" parTransId="{FC3ECF0D-1FB2-4B15-991C-390333782BF9}" sibTransId="{C8026679-EE8B-4BF9-B3E3-8C085190C202}"/>
    <dgm:cxn modelId="{E6229677-B9A0-4D26-A80D-9EA39BCB4943}" type="presOf" srcId="{179A656D-C5FC-4585-ADFE-386D16CDF3E3}" destId="{4B16D324-9806-4A41-A1B9-C73CB3DF907B}" srcOrd="0" destOrd="0" presId="urn:microsoft.com/office/officeart/2005/8/layout/hierarchy6"/>
    <dgm:cxn modelId="{6DD79614-D738-48F5-A148-0CAFC30853A5}" type="presOf" srcId="{2D3579FF-5376-428D-A468-5B783E26CC06}" destId="{0B378431-8716-4842-8EB1-8EF48AA185C3}" srcOrd="0" destOrd="0" presId="urn:microsoft.com/office/officeart/2005/8/layout/hierarchy6"/>
    <dgm:cxn modelId="{74F16708-E257-4178-BBB4-F2A2B270F723}" type="presOf" srcId="{34186C64-E1D6-45A6-9A3C-FBF10495BA97}" destId="{D2F06679-F2A6-4F77-A715-1CCC7402F05E}" srcOrd="0" destOrd="0" presId="urn:microsoft.com/office/officeart/2005/8/layout/hierarchy6"/>
    <dgm:cxn modelId="{454B1534-850F-4EBF-AF04-575178EA3AE6}" srcId="{784D68AD-6645-4854-9971-D11DF7EAEB3E}" destId="{2D3579FF-5376-428D-A468-5B783E26CC06}" srcOrd="2" destOrd="0" parTransId="{31AFE6B1-3ACA-4B03-917D-FD0030FE7321}" sibTransId="{755B7D0A-EAFD-4804-9A29-1B7B8456C478}"/>
    <dgm:cxn modelId="{938A0409-7802-45D6-8482-F6AC31F6976E}" srcId="{34186C64-E1D6-45A6-9A3C-FBF10495BA97}" destId="{784D68AD-6645-4854-9971-D11DF7EAEB3E}" srcOrd="0" destOrd="0" parTransId="{556B6057-08EE-4A44-AD95-46D95C4530A6}" sibTransId="{5C52DF7D-3342-4C34-BF40-EF8DF9DB3061}"/>
    <dgm:cxn modelId="{EE9DCB4B-C49F-4CA7-A0DC-2D1DD1422537}" type="presOf" srcId="{7CE9C3AA-C2F1-489D-A78A-24BDB8683EA7}" destId="{7C427029-C375-407D-9185-D51AC22669AC}" srcOrd="0" destOrd="0" presId="urn:microsoft.com/office/officeart/2005/8/layout/hierarchy6"/>
    <dgm:cxn modelId="{F9EF7B3E-1BE5-499F-AC82-830BA30D470F}" srcId="{784D68AD-6645-4854-9971-D11DF7EAEB3E}" destId="{A8259595-4BE5-495C-8489-41CB64BB8B75}" srcOrd="3" destOrd="0" parTransId="{C76EF403-B63A-43A1-A6FD-E47211F77547}" sibTransId="{A754928C-94A2-466A-BAF1-18466429E477}"/>
    <dgm:cxn modelId="{3B63E75F-EA62-46CB-8C01-57017BDE51AB}" type="presOf" srcId="{31AFE6B1-3ACA-4B03-917D-FD0030FE7321}" destId="{C0B297E2-304E-43C4-9891-F31FD512FF78}" srcOrd="0" destOrd="0" presId="urn:microsoft.com/office/officeart/2005/8/layout/hierarchy6"/>
    <dgm:cxn modelId="{ADD0D6EE-236F-464C-A4FD-221A2ACB650B}" type="presOf" srcId="{A8259595-4BE5-495C-8489-41CB64BB8B75}" destId="{7BD07887-3986-46F8-8E08-CC120B3A2F2D}" srcOrd="0" destOrd="0" presId="urn:microsoft.com/office/officeart/2005/8/layout/hierarchy6"/>
    <dgm:cxn modelId="{02D0BECC-2A6F-400D-A643-79DD36844FDC}" srcId="{784D68AD-6645-4854-9971-D11DF7EAEB3E}" destId="{CD6A5F23-8847-4E86-9D1E-596625A1AEB2}" srcOrd="0" destOrd="0" parTransId="{179A656D-C5FC-4585-ADFE-386D16CDF3E3}" sibTransId="{ADA587EA-16CA-4E6B-8A38-9FFDFEB1C656}"/>
    <dgm:cxn modelId="{88F6494B-3453-4BE1-9691-3092CC8B9849}" type="presOf" srcId="{C76EF403-B63A-43A1-A6FD-E47211F77547}" destId="{09B7C7F5-8EF1-4FFB-840F-7867E2F87C70}" srcOrd="0" destOrd="0" presId="urn:microsoft.com/office/officeart/2005/8/layout/hierarchy6"/>
    <dgm:cxn modelId="{41FCFB5D-F62B-4B38-9C80-F4DBD4041E6D}" type="presParOf" srcId="{D2F06679-F2A6-4F77-A715-1CCC7402F05E}" destId="{F173FF17-88A0-46AA-B3E6-D969E5621B5A}" srcOrd="0" destOrd="0" presId="urn:microsoft.com/office/officeart/2005/8/layout/hierarchy6"/>
    <dgm:cxn modelId="{E593E512-FFD7-42C0-9408-108BFB988ABB}" type="presParOf" srcId="{F173FF17-88A0-46AA-B3E6-D969E5621B5A}" destId="{B276E4F3-2854-46B5-B472-204B8B8CBB7B}" srcOrd="0" destOrd="0" presId="urn:microsoft.com/office/officeart/2005/8/layout/hierarchy6"/>
    <dgm:cxn modelId="{D89A4FBC-4D84-429C-91EF-D717AFABF379}" type="presParOf" srcId="{B276E4F3-2854-46B5-B472-204B8B8CBB7B}" destId="{1E8AC7C5-98D5-4A02-826D-37497DB3B6AE}" srcOrd="0" destOrd="0" presId="urn:microsoft.com/office/officeart/2005/8/layout/hierarchy6"/>
    <dgm:cxn modelId="{9EBC9A49-B401-48CC-B4E6-EF66408B5210}" type="presParOf" srcId="{1E8AC7C5-98D5-4A02-826D-37497DB3B6AE}" destId="{838F6E05-67C6-4EB0-9C74-73290D5D1CB3}" srcOrd="0" destOrd="0" presId="urn:microsoft.com/office/officeart/2005/8/layout/hierarchy6"/>
    <dgm:cxn modelId="{6AC82BC2-96D8-406D-B781-2D9C6D557672}" type="presParOf" srcId="{1E8AC7C5-98D5-4A02-826D-37497DB3B6AE}" destId="{C0712CF6-9952-4F3A-93AC-893C042AA6D3}" srcOrd="1" destOrd="0" presId="urn:microsoft.com/office/officeart/2005/8/layout/hierarchy6"/>
    <dgm:cxn modelId="{614D77A1-89AE-4EDB-B996-2A5B5A1FFD30}" type="presParOf" srcId="{C0712CF6-9952-4F3A-93AC-893C042AA6D3}" destId="{4B16D324-9806-4A41-A1B9-C73CB3DF907B}" srcOrd="0" destOrd="0" presId="urn:microsoft.com/office/officeart/2005/8/layout/hierarchy6"/>
    <dgm:cxn modelId="{AEB8693C-486A-476F-AEDB-A61C4A7A7CA8}" type="presParOf" srcId="{C0712CF6-9952-4F3A-93AC-893C042AA6D3}" destId="{57E8373A-C55B-471C-855D-42D128EA410D}" srcOrd="1" destOrd="0" presId="urn:microsoft.com/office/officeart/2005/8/layout/hierarchy6"/>
    <dgm:cxn modelId="{062B53C0-D71A-48AF-818B-8746F7D30856}" type="presParOf" srcId="{57E8373A-C55B-471C-855D-42D128EA410D}" destId="{11D624F4-B5A1-4D38-B339-32FE10D6833A}" srcOrd="0" destOrd="0" presId="urn:microsoft.com/office/officeart/2005/8/layout/hierarchy6"/>
    <dgm:cxn modelId="{42CDD14C-A04B-4C8B-B942-E7B1BA883101}" type="presParOf" srcId="{57E8373A-C55B-471C-855D-42D128EA410D}" destId="{40B7C2A1-F1D8-4522-83F4-7FDA7597BF03}" srcOrd="1" destOrd="0" presId="urn:microsoft.com/office/officeart/2005/8/layout/hierarchy6"/>
    <dgm:cxn modelId="{937A1542-74F3-468D-A141-367561C9116B}" type="presParOf" srcId="{C0712CF6-9952-4F3A-93AC-893C042AA6D3}" destId="{6EA3E938-EFA9-45E4-B1C8-FD57BD70AAA0}" srcOrd="2" destOrd="0" presId="urn:microsoft.com/office/officeart/2005/8/layout/hierarchy6"/>
    <dgm:cxn modelId="{04AA7D04-21BA-45DD-A627-FEB36F30CE9C}" type="presParOf" srcId="{C0712CF6-9952-4F3A-93AC-893C042AA6D3}" destId="{5B6F0EBA-D2E8-4870-A2EE-C2DFE486D84D}" srcOrd="3" destOrd="0" presId="urn:microsoft.com/office/officeart/2005/8/layout/hierarchy6"/>
    <dgm:cxn modelId="{88B8F66B-14E0-4DB0-AFA0-F97913ADE101}" type="presParOf" srcId="{5B6F0EBA-D2E8-4870-A2EE-C2DFE486D84D}" destId="{7C427029-C375-407D-9185-D51AC22669AC}" srcOrd="0" destOrd="0" presId="urn:microsoft.com/office/officeart/2005/8/layout/hierarchy6"/>
    <dgm:cxn modelId="{AF5CE4A7-50E7-49F7-9C05-225439BF3A93}" type="presParOf" srcId="{5B6F0EBA-D2E8-4870-A2EE-C2DFE486D84D}" destId="{C85EE3BE-1336-4C58-9AA6-3D83926346A5}" srcOrd="1" destOrd="0" presId="urn:microsoft.com/office/officeart/2005/8/layout/hierarchy6"/>
    <dgm:cxn modelId="{D33B407E-70D4-4CC2-8933-7D135D23091E}" type="presParOf" srcId="{C0712CF6-9952-4F3A-93AC-893C042AA6D3}" destId="{C0B297E2-304E-43C4-9891-F31FD512FF78}" srcOrd="4" destOrd="0" presId="urn:microsoft.com/office/officeart/2005/8/layout/hierarchy6"/>
    <dgm:cxn modelId="{381E022C-4C9F-4787-8DF3-2CA592C5D41A}" type="presParOf" srcId="{C0712CF6-9952-4F3A-93AC-893C042AA6D3}" destId="{8C478B58-56FD-456F-964B-AA1A600521E1}" srcOrd="5" destOrd="0" presId="urn:microsoft.com/office/officeart/2005/8/layout/hierarchy6"/>
    <dgm:cxn modelId="{B3A0A41C-270D-4ABE-B194-A7D393101E06}" type="presParOf" srcId="{8C478B58-56FD-456F-964B-AA1A600521E1}" destId="{0B378431-8716-4842-8EB1-8EF48AA185C3}" srcOrd="0" destOrd="0" presId="urn:microsoft.com/office/officeart/2005/8/layout/hierarchy6"/>
    <dgm:cxn modelId="{3EEA1EA0-64C0-4636-A153-2D7DE8998EEE}" type="presParOf" srcId="{8C478B58-56FD-456F-964B-AA1A600521E1}" destId="{F13E370E-504C-4D80-9B0A-39698F7A5B5C}" srcOrd="1" destOrd="0" presId="urn:microsoft.com/office/officeart/2005/8/layout/hierarchy6"/>
    <dgm:cxn modelId="{463059EF-5382-4B5C-A3B7-7AC5DE626F74}" type="presParOf" srcId="{C0712CF6-9952-4F3A-93AC-893C042AA6D3}" destId="{09B7C7F5-8EF1-4FFB-840F-7867E2F87C70}" srcOrd="6" destOrd="0" presId="urn:microsoft.com/office/officeart/2005/8/layout/hierarchy6"/>
    <dgm:cxn modelId="{DEB90809-F583-40BB-BEDA-D2A9A282C52C}" type="presParOf" srcId="{C0712CF6-9952-4F3A-93AC-893C042AA6D3}" destId="{40E800B9-F354-4351-AECA-9FCC8067E25D}" srcOrd="7" destOrd="0" presId="urn:microsoft.com/office/officeart/2005/8/layout/hierarchy6"/>
    <dgm:cxn modelId="{8E24AC75-A4B9-4AC7-88DD-819BFD8418F9}" type="presParOf" srcId="{40E800B9-F354-4351-AECA-9FCC8067E25D}" destId="{7BD07887-3986-46F8-8E08-CC120B3A2F2D}" srcOrd="0" destOrd="0" presId="urn:microsoft.com/office/officeart/2005/8/layout/hierarchy6"/>
    <dgm:cxn modelId="{7405D03E-56C2-450E-A479-6E06A7303686}" type="presParOf" srcId="{40E800B9-F354-4351-AECA-9FCC8067E25D}" destId="{2397CF2F-4B74-4D06-A6C7-515ECE20A21B}" srcOrd="1" destOrd="0" presId="urn:microsoft.com/office/officeart/2005/8/layout/hierarchy6"/>
    <dgm:cxn modelId="{3B0F3709-CFA4-4E23-9B63-8BAF57D4B3BB}" type="presParOf" srcId="{D2F06679-F2A6-4F77-A715-1CCC7402F05E}" destId="{FEEC5327-6BDE-4167-B174-BC0E33761FA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3200E477-04AD-46B7-ABB6-6F9EE2166A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2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A11908E-91F5-4244-A271-BB68E314E3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676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394A0B-DCE4-43AD-AD68-5722E8893F3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1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1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3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9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0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54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94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47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309045" y="6613525"/>
            <a:ext cx="34176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BED3AD7-F6C2-4459-9A77-C0C920362905}" type="slidenum">
              <a:rPr lang="en-US" altLang="ko-KR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 dirty="0" smtClean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6000" dirty="0" smtClean="0"/>
              <a:t>01</a:t>
            </a:r>
            <a:r>
              <a:rPr lang="en-US" altLang="en-US" dirty="0" smtClean="0"/>
              <a:t> 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개요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빅데이터 컴퓨팅 과정</a:t>
            </a:r>
            <a:endParaRPr lang="en-US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367686" y="4596212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kern="0" dirty="0"/>
              <a:t>그림 </a:t>
            </a:r>
            <a:r>
              <a:rPr lang="en-US" altLang="ko-KR" kern="0" dirty="0" smtClean="0"/>
              <a:t>1.1 </a:t>
            </a:r>
            <a:r>
              <a:rPr lang="ko-KR" altLang="en-US" dirty="0"/>
              <a:t>빅데이터 컴퓨팅 과정</a:t>
            </a:r>
            <a:endParaRPr lang="en-US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0" y="2164065"/>
            <a:ext cx="8369760" cy="23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컴퓨팅 과정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빅데이터 수집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검색하여 수집하고</a:t>
            </a:r>
            <a:r>
              <a:rPr lang="en-US" altLang="ko-KR" dirty="0"/>
              <a:t>, </a:t>
            </a:r>
            <a:r>
              <a:rPr lang="ko-KR" altLang="en-US" dirty="0"/>
              <a:t>변환 과정을 통한 잘 정리된 데이터를 확보하는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정형 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반정형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비정형 데이터</a:t>
            </a:r>
            <a:endParaRPr lang="en-US" altLang="ko-KR" dirty="0" smtClean="0"/>
          </a:p>
          <a:p>
            <a:r>
              <a:rPr lang="ko-KR" altLang="en-US" dirty="0"/>
              <a:t>빅데이터 저장</a:t>
            </a:r>
            <a:r>
              <a:rPr lang="en-US" altLang="ko-KR" dirty="0"/>
              <a:t>/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/>
              <a:t>빅데이터를 효율적으로 저장하고 관리하는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r>
              <a:rPr lang="ko-KR" altLang="en-US" dirty="0"/>
              <a:t>빅데이터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/>
              <a:t>기계 학습</a:t>
            </a:r>
            <a:r>
              <a:rPr lang="en-US" altLang="ko-KR" dirty="0"/>
              <a:t>, </a:t>
            </a:r>
            <a:r>
              <a:rPr lang="ko-KR" altLang="en-US" dirty="0"/>
              <a:t>자연 언어 처리</a:t>
            </a:r>
            <a:r>
              <a:rPr lang="en-US" altLang="ko-KR" dirty="0"/>
              <a:t>, </a:t>
            </a:r>
            <a:r>
              <a:rPr lang="ko-KR" altLang="en-US" dirty="0"/>
              <a:t>패턴 인식 등을 </a:t>
            </a:r>
            <a:r>
              <a:rPr lang="ko-KR" altLang="en-US" dirty="0" smtClean="0"/>
              <a:t>사용하여 의미 있는 정보를 획득</a:t>
            </a:r>
            <a:endParaRPr lang="en-US" altLang="ko-KR" dirty="0" smtClean="0"/>
          </a:p>
          <a:p>
            <a:r>
              <a:rPr lang="ko-KR" altLang="en-US" dirty="0"/>
              <a:t>빅데이터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의사결정에 필요한 보고서 생성 및 시각화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005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25781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dirty="0" smtClean="0">
                <a:solidFill>
                  <a:srgbClr val="C00000"/>
                </a:solidFill>
              </a:rPr>
              <a:t> 수집</a:t>
            </a:r>
            <a:endParaRPr lang="en-US" altLang="ko-KR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수집의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자체의 형식을 </a:t>
            </a:r>
            <a:r>
              <a:rPr lang="ko-KR" altLang="en-US" dirty="0"/>
              <a:t>결정하는 특징과 데이터의 </a:t>
            </a:r>
            <a:r>
              <a:rPr lang="ko-KR" altLang="en-US" dirty="0" smtClean="0"/>
              <a:t>활용 목적에 </a:t>
            </a:r>
            <a:r>
              <a:rPr lang="ko-KR" altLang="en-US" dirty="0"/>
              <a:t>따른 </a:t>
            </a:r>
            <a:r>
              <a:rPr lang="ko-KR" altLang="en-US" dirty="0" smtClean="0"/>
              <a:t>특징을 알아야 함</a:t>
            </a:r>
            <a:endParaRPr lang="en-US" altLang="ko-KR" dirty="0" smtClean="0"/>
          </a:p>
          <a:p>
            <a:r>
              <a:rPr lang="ko-KR" altLang="en-US" dirty="0" smtClean="0"/>
              <a:t>서비스 </a:t>
            </a:r>
            <a:r>
              <a:rPr lang="ko-KR" altLang="en-US" dirty="0"/>
              <a:t>활용에 필요한 데이터를 시스템의 내부 혹은 외부에서 주기적으로 필요한 형태로 수집하는 </a:t>
            </a:r>
            <a:r>
              <a:rPr lang="ko-KR" altLang="en-US" dirty="0" smtClean="0"/>
              <a:t>활동</a:t>
            </a:r>
            <a:endParaRPr lang="en-US" altLang="ko-KR" dirty="0" smtClean="0"/>
          </a:p>
          <a:p>
            <a:r>
              <a:rPr lang="ko-KR" altLang="en-US" dirty="0"/>
              <a:t>데이터를 탐색하는 과정에서 고려해야 할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수집의 난이도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endParaRPr lang="en-US" altLang="ko-KR" dirty="0" smtClean="0"/>
          </a:p>
          <a:p>
            <a:r>
              <a:rPr lang="ko-KR" altLang="en-US" dirty="0"/>
              <a:t>데이터 수집의 </a:t>
            </a:r>
            <a:r>
              <a:rPr lang="ko-KR" altLang="en-US" dirty="0" smtClean="0"/>
              <a:t>주기</a:t>
            </a:r>
            <a:endParaRPr lang="en-US" altLang="ko-KR" dirty="0" smtClean="0"/>
          </a:p>
          <a:p>
            <a:pPr lvl="1"/>
            <a:r>
              <a:rPr lang="ko-KR" altLang="en-US" dirty="0"/>
              <a:t> 배치</a:t>
            </a:r>
            <a:r>
              <a:rPr lang="en-US" altLang="ko-KR" dirty="0"/>
              <a:t>(batch, </a:t>
            </a:r>
            <a:r>
              <a:rPr lang="ko-KR" altLang="en-US" dirty="0"/>
              <a:t>일괄</a:t>
            </a:r>
            <a:r>
              <a:rPr lang="en-US" altLang="ko-KR" dirty="0"/>
              <a:t>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처리</a:t>
            </a:r>
            <a:endParaRPr lang="en-US" altLang="ko-KR" dirty="0" smtClean="0"/>
          </a:p>
          <a:p>
            <a:r>
              <a:rPr lang="ko-KR" altLang="en-US" dirty="0" smtClean="0"/>
              <a:t>데이터 저장 형태 고려</a:t>
            </a:r>
            <a:endParaRPr lang="en-US" altLang="ko-KR" dirty="0" smtClean="0"/>
          </a:p>
          <a:p>
            <a:pPr lvl="1"/>
            <a:r>
              <a:rPr lang="ko-KR" altLang="en-US" dirty="0"/>
              <a:t>파일시스템</a:t>
            </a:r>
            <a:r>
              <a:rPr lang="en-US" altLang="ko-KR" dirty="0"/>
              <a:t>, </a:t>
            </a:r>
            <a:r>
              <a:rPr lang="ko-KR" altLang="en-US" dirty="0"/>
              <a:t>관계형 데이터베이스</a:t>
            </a:r>
            <a:r>
              <a:rPr lang="en-US" altLang="ko-KR" dirty="0"/>
              <a:t>, </a:t>
            </a:r>
            <a:r>
              <a:rPr lang="ko-KR" altLang="en-US" dirty="0"/>
              <a:t>분산처리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75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빅데이터의 종류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</a:t>
            </a:r>
            <a:r>
              <a:rPr lang="ko-KR" altLang="en-US" dirty="0" err="1"/>
              <a:t>저장ㆍ관리되는</a:t>
            </a:r>
            <a:r>
              <a:rPr lang="ko-KR" altLang="en-US" dirty="0"/>
              <a:t> </a:t>
            </a:r>
            <a:r>
              <a:rPr lang="ko-KR" altLang="en-US" dirty="0" smtClean="0"/>
              <a:t>형태에 따라</a:t>
            </a:r>
            <a:endParaRPr lang="en-US" altLang="ko-KR" dirty="0" smtClean="0"/>
          </a:p>
          <a:p>
            <a:pPr lvl="1"/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 err="1"/>
              <a:t>반정형</a:t>
            </a:r>
            <a:r>
              <a:rPr lang="en-US" altLang="ko-KR" dirty="0"/>
              <a:t>, </a:t>
            </a:r>
            <a:r>
              <a:rPr lang="ko-KR" altLang="en-US" dirty="0"/>
              <a:t>비정형 데이터로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r>
              <a:rPr lang="ko-KR" altLang="en-US" dirty="0" smtClean="0"/>
              <a:t>데이터의 </a:t>
            </a:r>
            <a:r>
              <a:rPr lang="ko-KR" altLang="en-US" dirty="0"/>
              <a:t>저장 </a:t>
            </a:r>
            <a:r>
              <a:rPr lang="ko-KR" altLang="en-US" dirty="0" smtClean="0"/>
              <a:t>위치 또는 주체에 따라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데이터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19920"/>
              </p:ext>
            </p:extLst>
          </p:nvPr>
        </p:nvGraphicFramePr>
        <p:xfrm>
          <a:off x="0" y="3141296"/>
          <a:ext cx="9089629" cy="18691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85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44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09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9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유형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765" marR="86765" marT="43382" marB="4338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종류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765" marR="86765" marT="43382" marB="4338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수집기술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765" marR="86765" marT="43382" marB="433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정형 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765" marR="86765" marT="43382" marB="433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effectLst/>
                        </a:rPr>
                        <a:t>RDB. </a:t>
                      </a:r>
                      <a:r>
                        <a:rPr lang="ko-KR" altLang="en-US" sz="1600" kern="1200" dirty="0" smtClean="0">
                          <a:effectLst/>
                        </a:rPr>
                        <a:t>스프레드 시트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65" marR="86765" marT="43382" marB="433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effectLst/>
                        </a:rPr>
                        <a:t>ETL, FTP, Open API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65" marR="86765" marT="43382" marB="4338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반정형 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765" marR="86765" marT="43382" marB="433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effectLst/>
                        </a:rPr>
                        <a:t>HTML. XML. JSON. </a:t>
                      </a:r>
                      <a:r>
                        <a:rPr lang="ko-KR" altLang="en-US" sz="1600" kern="1200" dirty="0" smtClean="0">
                          <a:effectLst/>
                        </a:rPr>
                        <a:t>웹문서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웹로그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센서 데이터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65" marR="86765" marT="43382" marB="433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effectLst/>
                        </a:rPr>
                        <a:t>Crawling, RSS, Open API, FTP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65" marR="86765" marT="43382" marB="4338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비정형 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6765" marR="86765" marT="43382" marB="433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소셜 데이터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문서</a:t>
                      </a:r>
                      <a:r>
                        <a:rPr lang="en-US" altLang="ko-KR" sz="1600" kern="1200" dirty="0" smtClean="0">
                          <a:effectLst/>
                        </a:rPr>
                        <a:t>(</a:t>
                      </a:r>
                      <a:r>
                        <a:rPr lang="ko-KR" altLang="en-US" sz="1600" kern="1200" dirty="0" smtClean="0">
                          <a:effectLst/>
                        </a:rPr>
                        <a:t>워드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한글</a:t>
                      </a:r>
                      <a:r>
                        <a:rPr lang="en-US" altLang="ko-KR" sz="1600" kern="1200" dirty="0" smtClean="0">
                          <a:effectLst/>
                        </a:rPr>
                        <a:t>). </a:t>
                      </a:r>
                      <a:r>
                        <a:rPr lang="ko-KR" altLang="en-US" sz="1600" kern="1200" dirty="0" smtClean="0">
                          <a:effectLst/>
                        </a:rPr>
                        <a:t>이미지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오디오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비디오</a:t>
                      </a:r>
                      <a:r>
                        <a:rPr lang="en-US" altLang="ko-KR" sz="1600" kern="1200" dirty="0" smtClean="0">
                          <a:effectLst/>
                        </a:rPr>
                        <a:t>. IoT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65" marR="86765" marT="43382" marB="433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effectLst/>
                        </a:rPr>
                        <a:t>Crawling, RSS, Open API, Streaming, FTP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65" marR="86765" marT="43382" marB="43382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67686" y="5230057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kern="0" dirty="0"/>
              <a:t>그림 </a:t>
            </a:r>
            <a:r>
              <a:rPr lang="en-US" altLang="ko-KR" kern="0" dirty="0" smtClean="0"/>
              <a:t>1.2 </a:t>
            </a:r>
            <a:r>
              <a:rPr lang="ko-KR" altLang="en-US" dirty="0" smtClean="0"/>
              <a:t>데이터 형태에</a:t>
            </a:r>
            <a:r>
              <a:rPr lang="en-US" altLang="ko-KR" dirty="0"/>
              <a:t> </a:t>
            </a:r>
            <a:r>
              <a:rPr lang="ko-KR" altLang="en-US" dirty="0" smtClean="0"/>
              <a:t>따른 기술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8811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정형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/>
              <a:t>고정된 칼럼에 저장되는 데이터와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스프레드시트 </a:t>
            </a:r>
            <a:r>
              <a:rPr lang="ko-KR" altLang="en-US" dirty="0"/>
              <a:t>형태의 데이터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89656" y="2589212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정형 데이터의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테이블</a:t>
            </a:r>
            <a:endParaRPr lang="en-US" altLang="en-US" kern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5501"/>
              </p:ext>
            </p:extLst>
          </p:nvPr>
        </p:nvGraphicFramePr>
        <p:xfrm>
          <a:off x="1158240" y="30516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088571"/>
                <a:gridCol w="19594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20181345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김미진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체육학과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20182482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최은정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심리학과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20173344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여진규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컴퓨터과학과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반정형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pPr lvl="1"/>
            <a:r>
              <a:rPr lang="ko-KR" altLang="en-US" dirty="0"/>
              <a:t>데이터 내부에 정형데이터의 스키마에 해당되는 메타데이터를 가지고 있으며 일반적으로 파일 형태로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HTML, XML, JSON, </a:t>
            </a:r>
            <a:r>
              <a:rPr lang="ko-KR" altLang="en-US" dirty="0" err="1" smtClean="0"/>
              <a:t>웹로그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 데이터 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21" y="2605585"/>
            <a:ext cx="5555540" cy="248321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99476" y="5143789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</a:t>
            </a:r>
            <a:r>
              <a:rPr lang="ko-KR" altLang="en-US" dirty="0"/>
              <a:t>데이터의 예</a:t>
            </a:r>
            <a:r>
              <a:rPr lang="en-US" altLang="ko-KR" dirty="0"/>
              <a:t>(XML)</a:t>
            </a:r>
            <a:endParaRPr lang="en-US" altLang="en-US" kern="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06450" y="5646669"/>
            <a:ext cx="8229600" cy="91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ko-KR" altLang="en-US" kern="0" dirty="0" smtClean="0"/>
              <a:t>비정형 데이터</a:t>
            </a:r>
            <a:endParaRPr lang="en-US" altLang="ko-KR" kern="0" dirty="0" smtClean="0"/>
          </a:p>
          <a:p>
            <a:pPr lvl="1"/>
            <a:r>
              <a:rPr lang="ko-KR" altLang="en-US" kern="0" dirty="0"/>
              <a:t>텍스트 데이터나 이미지</a:t>
            </a:r>
            <a:r>
              <a:rPr lang="en-US" altLang="ko-KR" kern="0" dirty="0"/>
              <a:t>, </a:t>
            </a:r>
            <a:r>
              <a:rPr lang="ko-KR" altLang="en-US" kern="0" dirty="0"/>
              <a:t>동영상 같은 멀티미디어 데이터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7693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데이터</a:t>
            </a:r>
            <a:endParaRPr lang="en-US" altLang="ko-KR" dirty="0" smtClean="0"/>
          </a:p>
          <a:p>
            <a:pPr lvl="1"/>
            <a:r>
              <a:rPr lang="ko-KR" altLang="en-US" dirty="0"/>
              <a:t>원천데이터의 데이터 저장소가 내부시스템에 있는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/>
              <a:t>대부분 정형 데이터일 경우가 많고 외부 데이터 수집과 비교하면 수집에 드는 비용이나 난이도 측면에서 </a:t>
            </a:r>
            <a:r>
              <a:rPr lang="ko-KR" altLang="en-US" dirty="0" smtClean="0"/>
              <a:t>유리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외부 데이터</a:t>
            </a:r>
            <a:endParaRPr lang="en-US" altLang="ko-KR" dirty="0" smtClean="0"/>
          </a:p>
          <a:p>
            <a:pPr lvl="1"/>
            <a:r>
              <a:rPr lang="ko-KR" altLang="en-US" dirty="0"/>
              <a:t>원천데이터의 데이터 저장소가 외부 시스템에 있는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/>
              <a:t>데이터 수집을 위해 </a:t>
            </a:r>
            <a:r>
              <a:rPr lang="ko-KR" altLang="en-US" dirty="0" err="1"/>
              <a:t>수집주기</a:t>
            </a:r>
            <a:r>
              <a:rPr lang="ko-KR" altLang="en-US" dirty="0"/>
              <a:t> 및 방법에 관한 분석이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수비집에</a:t>
            </a:r>
            <a:r>
              <a:rPr lang="ko-KR" altLang="en-US" dirty="0" smtClean="0"/>
              <a:t> </a:t>
            </a:r>
            <a:r>
              <a:rPr lang="ko-KR" altLang="en-US" dirty="0"/>
              <a:t>드는 비용이나 난이도가 내부 데이터 </a:t>
            </a:r>
            <a:r>
              <a:rPr lang="ko-KR" altLang="en-US" dirty="0" smtClean="0"/>
              <a:t>수집에 비하여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0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수집 방법 및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364739"/>
          </a:xfrm>
        </p:spPr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분산파일시스템</a:t>
            </a:r>
            <a:r>
              <a:rPr lang="en-US" altLang="ko-KR" dirty="0" smtClean="0"/>
              <a:t>(HDF: Hadoop Distributed File System)</a:t>
            </a:r>
          </a:p>
          <a:p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/>
            <a:r>
              <a:rPr lang="ko-KR" altLang="en-US" dirty="0"/>
              <a:t>외부 데이터를 주로 </a:t>
            </a:r>
            <a:r>
              <a:rPr lang="en-US" altLang="ko-KR" dirty="0"/>
              <a:t>HTTP </a:t>
            </a:r>
            <a:r>
              <a:rPr lang="ko-KR" altLang="en-US" dirty="0"/>
              <a:t>프로토콜로 수집방법 하는 기술</a:t>
            </a:r>
            <a:endParaRPr lang="en-US" altLang="ko-KR" dirty="0" smtClean="0"/>
          </a:p>
          <a:p>
            <a:r>
              <a:rPr lang="en-US" altLang="ko-KR" dirty="0"/>
              <a:t>Open API</a:t>
            </a:r>
          </a:p>
          <a:p>
            <a:pPr lvl="1"/>
            <a:r>
              <a:rPr lang="ko-KR" altLang="en-US" dirty="0" smtClean="0"/>
              <a:t>데이터 생산 주체가 개발자와 </a:t>
            </a:r>
            <a:r>
              <a:rPr lang="ko-KR" altLang="en-US" dirty="0"/>
              <a:t>사용자에게 공개하는 </a:t>
            </a:r>
            <a:r>
              <a:rPr lang="ko-KR" altLang="en-US" dirty="0" smtClean="0"/>
              <a:t>기술</a:t>
            </a:r>
            <a:endParaRPr lang="en-US" altLang="ko-KR" dirty="0"/>
          </a:p>
          <a:p>
            <a:r>
              <a:rPr lang="en-US" altLang="ko-KR" dirty="0" smtClean="0"/>
              <a:t>FTP</a:t>
            </a:r>
            <a:endParaRPr lang="en-US" altLang="ko-KR" dirty="0"/>
          </a:p>
          <a:p>
            <a:pPr lvl="1"/>
            <a:r>
              <a:rPr lang="ko-KR" altLang="en-US" dirty="0" smtClean="0"/>
              <a:t>각종 </a:t>
            </a:r>
            <a:r>
              <a:rPr lang="ko-KR" altLang="en-US" dirty="0"/>
              <a:t>파일들을 송수신하여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r>
              <a:rPr lang="en-US" altLang="ko-KR" dirty="0" smtClean="0"/>
              <a:t>RSS</a:t>
            </a:r>
            <a:endParaRPr lang="en-US" altLang="ko-KR" dirty="0"/>
          </a:p>
          <a:p>
            <a:pPr lvl="1"/>
            <a:r>
              <a:rPr lang="ko-KR" altLang="en-US" dirty="0" err="1"/>
              <a:t>웹기반</a:t>
            </a:r>
            <a:r>
              <a:rPr lang="ko-KR" altLang="en-US" dirty="0"/>
              <a:t> 최신의 정보를 공유하기 위한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r>
              <a:rPr lang="en-US" altLang="ko-KR" dirty="0" smtClean="0"/>
              <a:t>Log </a:t>
            </a:r>
            <a:r>
              <a:rPr lang="en-US" altLang="ko-KR" dirty="0"/>
              <a:t>Aggregator</a:t>
            </a:r>
          </a:p>
          <a:p>
            <a:pPr lvl="1"/>
            <a:r>
              <a:rPr lang="ko-KR" altLang="en-US" dirty="0" smtClean="0"/>
              <a:t>로그 </a:t>
            </a:r>
            <a:r>
              <a:rPr lang="ko-KR" altLang="en-US" dirty="0" err="1" smtClean="0"/>
              <a:t>수집기</a:t>
            </a:r>
            <a:endParaRPr lang="en-US" altLang="ko-KR" dirty="0" smtClean="0"/>
          </a:p>
          <a:p>
            <a:r>
              <a:rPr lang="en-US" altLang="ko-KR" dirty="0" smtClean="0"/>
              <a:t>RDB Aggregator</a:t>
            </a:r>
          </a:p>
          <a:p>
            <a:pPr lvl="1"/>
            <a:r>
              <a:rPr lang="ko-KR" altLang="en-US" dirty="0"/>
              <a:t>관계형 데이터베이스에서 정형 데이터를 수집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69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25781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dirty="0" smtClean="0">
                <a:solidFill>
                  <a:srgbClr val="C00000"/>
                </a:solidFill>
              </a:rPr>
              <a:t> 저장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</a:rPr>
              <a:t>처리</a:t>
            </a:r>
            <a:endParaRPr lang="en-US" altLang="ko-KR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01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개요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처리과정 및 기술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처리의 개요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06585"/>
          </a:xfrm>
        </p:spPr>
        <p:txBody>
          <a:bodyPr/>
          <a:lstStyle/>
          <a:p>
            <a:r>
              <a:rPr lang="ko-KR" altLang="en-US" dirty="0" smtClean="0"/>
              <a:t>필요한 </a:t>
            </a:r>
            <a:r>
              <a:rPr lang="ko-KR" altLang="en-US" dirty="0"/>
              <a:t>정보를 </a:t>
            </a:r>
            <a:r>
              <a:rPr lang="ko-KR" altLang="en-US" dirty="0" err="1" smtClean="0"/>
              <a:t>추출할수</a:t>
            </a:r>
            <a:r>
              <a:rPr lang="ko-KR" altLang="en-US" dirty="0" smtClean="0"/>
              <a:t> </a:t>
            </a:r>
            <a:r>
              <a:rPr lang="ko-KR" altLang="en-US" dirty="0"/>
              <a:t>있도록 빅데이터를 효율적으로 저장하고 관리하는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en-US" altLang="ko-KR" dirty="0"/>
              <a:t>oracle, </a:t>
            </a:r>
            <a:r>
              <a:rPr lang="en-US" altLang="ko-KR" dirty="0" err="1"/>
              <a:t>mssql</a:t>
            </a:r>
            <a:r>
              <a:rPr lang="en-US" altLang="ko-KR" dirty="0"/>
              <a:t>,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NoSQL : MongoDB, </a:t>
            </a:r>
            <a:r>
              <a:rPr lang="en-US" altLang="ko-KR" dirty="0"/>
              <a:t>Cassandra, </a:t>
            </a:r>
            <a:r>
              <a:rPr lang="en-US" altLang="ko-KR" dirty="0" err="1" smtClean="0"/>
              <a:t>HBase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분산 </a:t>
            </a:r>
            <a:r>
              <a:rPr lang="ko-KR" altLang="en-US" dirty="0"/>
              <a:t>파일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: HDFS</a:t>
            </a:r>
          </a:p>
          <a:p>
            <a:r>
              <a:rPr lang="ko-KR" altLang="en-US" dirty="0" smtClean="0"/>
              <a:t>빅데이터 전처리</a:t>
            </a:r>
            <a:endParaRPr lang="en-US" altLang="ko-KR" dirty="0" smtClean="0"/>
          </a:p>
          <a:p>
            <a:pPr lvl="1"/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데이터 유형 변환</a:t>
            </a:r>
            <a:r>
              <a:rPr lang="en-US" altLang="ko-KR" dirty="0"/>
              <a:t>, </a:t>
            </a:r>
            <a:r>
              <a:rPr lang="ko-KR" altLang="en-US" dirty="0"/>
              <a:t>정제 작업</a:t>
            </a:r>
            <a:endParaRPr lang="en-US" altLang="ko-KR" dirty="0" smtClean="0"/>
          </a:p>
          <a:p>
            <a:r>
              <a:rPr lang="ko-KR" altLang="en-US" dirty="0"/>
              <a:t>빅데이터 </a:t>
            </a:r>
            <a:r>
              <a:rPr lang="ko-KR" altLang="en-US" dirty="0" smtClean="0"/>
              <a:t>후처리</a:t>
            </a:r>
            <a:endParaRPr lang="en-US" altLang="ko-KR" dirty="0" smtClean="0"/>
          </a:p>
          <a:p>
            <a:pPr lvl="1"/>
            <a:r>
              <a:rPr lang="ko-KR" altLang="en-US" dirty="0"/>
              <a:t>일관성 있는 형식으로 </a:t>
            </a:r>
            <a:r>
              <a:rPr lang="ko-KR" altLang="en-US" dirty="0" smtClean="0"/>
              <a:t>변환</a:t>
            </a:r>
            <a:endParaRPr lang="en-US" altLang="ko-KR" dirty="0"/>
          </a:p>
          <a:p>
            <a:pPr lvl="1"/>
            <a:r>
              <a:rPr lang="ko-KR" altLang="en-US" dirty="0" err="1" smtClean="0"/>
              <a:t>평활화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</a:t>
            </a:r>
            <a:r>
              <a:rPr lang="ko-KR" altLang="en-US" dirty="0"/>
              <a:t>생성</a:t>
            </a:r>
            <a:endParaRPr lang="en-US" altLang="ko-KR" dirty="0" smtClean="0"/>
          </a:p>
          <a:p>
            <a:r>
              <a:rPr lang="ko-KR" altLang="en-US" dirty="0"/>
              <a:t>데이터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 lvl="1"/>
            <a:r>
              <a:rPr lang="ko-KR" altLang="en-US" dirty="0"/>
              <a:t>여러 곳</a:t>
            </a:r>
            <a:r>
              <a:rPr lang="en-US" altLang="ko-KR" dirty="0"/>
              <a:t>(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에서 수집된 데이터를 관련성이 있는 </a:t>
            </a:r>
            <a:r>
              <a:rPr lang="ko-KR" altLang="en-US" dirty="0" smtClean="0"/>
              <a:t>데이터끼리 결합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3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Not-Only SQL : </a:t>
            </a:r>
            <a:r>
              <a:rPr lang="ko-KR" altLang="en-US" dirty="0" smtClean="0"/>
              <a:t>저장</a:t>
            </a:r>
            <a:r>
              <a:rPr lang="en-US" altLang="ko-KR" dirty="0"/>
              <a:t> </a:t>
            </a:r>
            <a:r>
              <a:rPr lang="ko-KR" altLang="en-US" dirty="0" smtClean="0"/>
              <a:t>및 검색을 위한 저장 기술</a:t>
            </a:r>
            <a:endParaRPr lang="en-US" altLang="ko-KR" dirty="0" smtClean="0"/>
          </a:p>
          <a:p>
            <a:r>
              <a:rPr lang="ko-KR" altLang="en-US" dirty="0"/>
              <a:t>테이블 스키마가 고정되지 않고</a:t>
            </a:r>
            <a:r>
              <a:rPr lang="en-US" altLang="ko-KR" dirty="0"/>
              <a:t>, </a:t>
            </a:r>
            <a:r>
              <a:rPr lang="ko-KR" altLang="en-US" dirty="0"/>
              <a:t>테이블의 조인</a:t>
            </a:r>
            <a:r>
              <a:rPr lang="en-US" altLang="ko-KR" dirty="0"/>
              <a:t>(join) </a:t>
            </a:r>
            <a:r>
              <a:rPr lang="ko-KR" altLang="en-US" dirty="0"/>
              <a:t>연산을 지원하지 않으며</a:t>
            </a:r>
            <a:r>
              <a:rPr lang="en-US" altLang="ko-KR" dirty="0"/>
              <a:t>, </a:t>
            </a:r>
            <a:r>
              <a:rPr lang="ko-KR" altLang="en-US" dirty="0"/>
              <a:t>수평적 확장이 용이하다는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카산드라</a:t>
            </a:r>
            <a:r>
              <a:rPr lang="en-US" altLang="ko-KR" dirty="0"/>
              <a:t>(Cassandra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노드를 추가할 때 성능을 낮추지 않고 용량을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페이스북에서 </a:t>
            </a:r>
            <a:r>
              <a:rPr lang="ko-KR" altLang="en-US" dirty="0"/>
              <a:t>개발되어 사용</a:t>
            </a:r>
            <a:endParaRPr lang="en-US" altLang="ko-KR" dirty="0" smtClean="0"/>
          </a:p>
          <a:p>
            <a:r>
              <a:rPr lang="ko-KR" altLang="en-US" dirty="0" err="1"/>
              <a:t>에이치베이스</a:t>
            </a:r>
            <a:r>
              <a:rPr lang="en-US" altLang="ko-KR" dirty="0"/>
              <a:t>(</a:t>
            </a:r>
            <a:r>
              <a:rPr lang="en-US" altLang="ko-KR" dirty="0" err="1"/>
              <a:t>Hbase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플랫폼을 위한 오픈소스 </a:t>
            </a:r>
            <a:r>
              <a:rPr lang="ko-KR" altLang="en-US" dirty="0" err="1"/>
              <a:t>비관계형</a:t>
            </a:r>
            <a:r>
              <a:rPr lang="ko-KR" altLang="en-US" dirty="0"/>
              <a:t> 분산 데이터베이스</a:t>
            </a:r>
            <a:endParaRPr lang="en-US" altLang="ko-KR" dirty="0" smtClean="0"/>
          </a:p>
          <a:p>
            <a:r>
              <a:rPr lang="ko-KR" altLang="en-US" dirty="0" smtClean="0"/>
              <a:t>몽고</a:t>
            </a:r>
            <a:r>
              <a:rPr lang="en-US" altLang="ko-KR" dirty="0"/>
              <a:t>DB(</a:t>
            </a:r>
            <a:r>
              <a:rPr lang="en-US" altLang="ko-KR" dirty="0" err="1"/>
              <a:t>MongDB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데이터교환시 </a:t>
            </a:r>
            <a:r>
              <a:rPr lang="en-US" altLang="ko-KR" dirty="0"/>
              <a:t>BSON(Binary JSON)</a:t>
            </a:r>
            <a:r>
              <a:rPr lang="ko-KR" altLang="en-US" dirty="0"/>
              <a:t>문서 형태로 저장되며 여러 서버에서 분산 저장 및 확장에 용이</a:t>
            </a:r>
          </a:p>
        </p:txBody>
      </p:sp>
    </p:spTree>
    <p:extLst>
      <p:ext uri="{BB962C8B-B14F-4D97-AF65-F5344CB8AC3E}">
        <p14:creationId xmlns:p14="http://schemas.microsoft.com/office/powerpoint/2010/main" val="343418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분산파일시스템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277" y="1067234"/>
            <a:ext cx="8229600" cy="1530493"/>
          </a:xfrm>
        </p:spPr>
        <p:txBody>
          <a:bodyPr/>
          <a:lstStyle/>
          <a:p>
            <a:r>
              <a:rPr lang="ko-KR" altLang="en-US" dirty="0"/>
              <a:t>분산 파일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/>
              <a:t>기존의 파일시스템</a:t>
            </a:r>
            <a:r>
              <a:rPr lang="en-US" altLang="ko-KR" dirty="0"/>
              <a:t>(NTFS, EXT3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대용량의 파일을 </a:t>
            </a:r>
            <a:r>
              <a:rPr lang="ko-KR" altLang="en-US" dirty="0" smtClean="0"/>
              <a:t>저장할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읽기나 </a:t>
            </a:r>
            <a:r>
              <a:rPr lang="ko-KR" altLang="en-US" dirty="0"/>
              <a:t>쓰기 같은 단순 연산을 지원하는 대규모 데이터 저장소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/>
              <a:t>파일 시스템</a:t>
            </a:r>
            <a:r>
              <a:rPr lang="en-US" altLang="ko-KR" dirty="0"/>
              <a:t>, </a:t>
            </a:r>
            <a:r>
              <a:rPr lang="ko-KR" altLang="en-US" dirty="0" err="1"/>
              <a:t>하둡</a:t>
            </a:r>
            <a:r>
              <a:rPr lang="ko-KR" altLang="en-US" dirty="0"/>
              <a:t> 분산파일 시스템</a:t>
            </a:r>
            <a:r>
              <a:rPr lang="en-US" altLang="ko-KR" dirty="0"/>
              <a:t>,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smtClean="0"/>
              <a:t>스토어</a:t>
            </a:r>
            <a:endParaRPr lang="en-US" altLang="ko-KR" dirty="0" smtClean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43" y="2597728"/>
            <a:ext cx="5580718" cy="345473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2701838" y="6052458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분산파일시스템</a:t>
            </a:r>
            <a:r>
              <a:rPr lang="en-US" altLang="ko-KR" dirty="0" smtClean="0"/>
              <a:t>&gt;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44705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25781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dirty="0" smtClean="0">
                <a:solidFill>
                  <a:srgbClr val="C00000"/>
                </a:solidFill>
              </a:rPr>
              <a:t> 분석</a:t>
            </a:r>
            <a:endParaRPr lang="en-US" altLang="ko-KR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분석의 개요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06585"/>
          </a:xfrm>
        </p:spPr>
        <p:txBody>
          <a:bodyPr/>
          <a:lstStyle/>
          <a:p>
            <a:r>
              <a:rPr lang="ko-KR" altLang="en-US" dirty="0" smtClean="0"/>
              <a:t>빅데이터 분석의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의사결정을 즉시에 할 필요 없음</a:t>
            </a:r>
            <a:endParaRPr lang="ko-KR" altLang="en-US" dirty="0"/>
          </a:p>
          <a:p>
            <a:pPr lvl="1"/>
            <a:r>
              <a:rPr lang="ko-KR" altLang="en-US" dirty="0"/>
              <a:t>장기적이고 전략적이며 때때로 일회성 거래 처리나 행동 분석을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/>
              <a:t>처리의 복잡도가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처리를 보장하지 않음</a:t>
            </a:r>
            <a:endParaRPr lang="en-US" altLang="ko-KR" dirty="0"/>
          </a:p>
          <a:p>
            <a:r>
              <a:rPr lang="ko-KR" altLang="en-US" dirty="0" smtClean="0"/>
              <a:t>새로운 의미 있는 상관관계</a:t>
            </a:r>
            <a:r>
              <a:rPr lang="en-US" altLang="ko-KR" dirty="0"/>
              <a:t>,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추세 등을 발견하는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마이닝</a:t>
            </a:r>
            <a:r>
              <a:rPr lang="en-US" altLang="ko-KR" dirty="0"/>
              <a:t>, </a:t>
            </a:r>
            <a:r>
              <a:rPr lang="ko-KR" altLang="en-US" dirty="0"/>
              <a:t>기계 학습</a:t>
            </a:r>
            <a:r>
              <a:rPr lang="en-US" altLang="ko-KR" dirty="0"/>
              <a:t>, </a:t>
            </a:r>
            <a:r>
              <a:rPr lang="ko-KR" altLang="en-US" dirty="0"/>
              <a:t>자연 언어 처리</a:t>
            </a:r>
            <a:r>
              <a:rPr lang="en-US" altLang="ko-KR" dirty="0"/>
              <a:t>, </a:t>
            </a:r>
            <a:r>
              <a:rPr lang="ko-KR" altLang="en-US" dirty="0"/>
              <a:t>패턴 인식 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764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15357"/>
          </a:xfrm>
        </p:spPr>
        <p:txBody>
          <a:bodyPr/>
          <a:lstStyle/>
          <a:p>
            <a:r>
              <a:rPr lang="ko-KR" altLang="en-US" dirty="0"/>
              <a:t>문자 마이닝</a:t>
            </a:r>
            <a:r>
              <a:rPr lang="en-US" altLang="ko-KR" dirty="0"/>
              <a:t>, </a:t>
            </a:r>
            <a:r>
              <a:rPr lang="ko-KR" altLang="en-US" dirty="0"/>
              <a:t>오피니언 마이닝</a:t>
            </a:r>
            <a:r>
              <a:rPr lang="en-US" altLang="ko-KR" dirty="0"/>
              <a:t>, </a:t>
            </a:r>
            <a:r>
              <a:rPr lang="ko-KR" altLang="en-US" dirty="0"/>
              <a:t>웹 마이닝</a:t>
            </a:r>
            <a:r>
              <a:rPr lang="en-US" altLang="ko-KR" dirty="0"/>
              <a:t>, </a:t>
            </a:r>
            <a:r>
              <a:rPr lang="ko-KR" altLang="en-US" dirty="0"/>
              <a:t>소셜네트워크 </a:t>
            </a:r>
            <a:r>
              <a:rPr lang="ko-KR" altLang="en-US" dirty="0" smtClean="0"/>
              <a:t>마이닝 등을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ko-KR" altLang="en-US" dirty="0"/>
              <a:t>문자 마이닝</a:t>
            </a:r>
            <a:endParaRPr lang="en-US" altLang="ko-KR" dirty="0"/>
          </a:p>
          <a:p>
            <a:pPr lvl="1"/>
            <a:r>
              <a:rPr lang="ko-KR" altLang="en-US" dirty="0"/>
              <a:t>문자 분석</a:t>
            </a:r>
            <a:r>
              <a:rPr lang="en-US" altLang="ko-KR" dirty="0"/>
              <a:t>, </a:t>
            </a:r>
            <a:r>
              <a:rPr lang="ko-KR" altLang="en-US" dirty="0"/>
              <a:t>지식 발견</a:t>
            </a:r>
            <a:r>
              <a:rPr lang="en-US" altLang="ko-KR" dirty="0"/>
              <a:t>, </a:t>
            </a:r>
            <a:r>
              <a:rPr lang="ko-KR" altLang="en-US" dirty="0"/>
              <a:t>문서 마이닝</a:t>
            </a:r>
            <a:endParaRPr lang="en-US" altLang="ko-KR" dirty="0"/>
          </a:p>
          <a:p>
            <a:pPr lvl="1"/>
            <a:r>
              <a:rPr lang="ko-KR" altLang="en-US" dirty="0"/>
              <a:t>형태가 일정하지 않은 비정형 데이터를 분석해야 하므로</a:t>
            </a:r>
            <a:r>
              <a:rPr lang="en-US" altLang="ko-KR" dirty="0"/>
              <a:t> </a:t>
            </a:r>
            <a:r>
              <a:rPr lang="ko-KR" altLang="en-US" dirty="0"/>
              <a:t>자연어 처리 방법을 주로 활용</a:t>
            </a:r>
            <a:endParaRPr lang="en-US" altLang="ko-KR" dirty="0"/>
          </a:p>
          <a:p>
            <a:pPr lvl="1"/>
            <a:r>
              <a:rPr lang="ko-KR" altLang="en-US" dirty="0"/>
              <a:t>문서 분류</a:t>
            </a:r>
            <a:r>
              <a:rPr lang="en-US" altLang="ko-KR" dirty="0"/>
              <a:t>, </a:t>
            </a:r>
            <a:r>
              <a:rPr lang="ko-KR" altLang="en-US" dirty="0"/>
              <a:t>문서 군집</a:t>
            </a:r>
            <a:r>
              <a:rPr lang="en-US" altLang="ko-KR" dirty="0"/>
              <a:t>, </a:t>
            </a:r>
            <a:r>
              <a:rPr lang="ko-KR" altLang="en-US" dirty="0"/>
              <a:t>메타데이터 추출</a:t>
            </a:r>
            <a:r>
              <a:rPr lang="en-US" altLang="ko-KR" dirty="0"/>
              <a:t>, </a:t>
            </a:r>
            <a:r>
              <a:rPr lang="ko-KR" altLang="en-US" dirty="0"/>
              <a:t>정보 추출 등으로 구분</a:t>
            </a:r>
            <a:endParaRPr lang="en-US" altLang="ko-KR" dirty="0"/>
          </a:p>
          <a:p>
            <a:r>
              <a:rPr lang="ko-KR" altLang="en-US" dirty="0"/>
              <a:t>오피니언 마이닝</a:t>
            </a:r>
            <a:endParaRPr lang="en-US" altLang="ko-KR" dirty="0"/>
          </a:p>
          <a:p>
            <a:pPr lvl="1"/>
            <a:r>
              <a:rPr lang="ko-KR" altLang="en-US" dirty="0"/>
              <a:t>소셜미디어에서 정형</a:t>
            </a:r>
            <a:r>
              <a:rPr lang="en-US" altLang="ko-KR" dirty="0"/>
              <a:t>/</a:t>
            </a:r>
            <a:r>
              <a:rPr lang="ko-KR" altLang="en-US" dirty="0"/>
              <a:t>비정형 문자의 긍정</a:t>
            </a:r>
            <a:r>
              <a:rPr lang="en-US" altLang="ko-KR" dirty="0"/>
              <a:t>, </a:t>
            </a:r>
            <a:r>
              <a:rPr lang="ko-KR" altLang="en-US" dirty="0"/>
              <a:t>부정</a:t>
            </a:r>
            <a:r>
              <a:rPr lang="en-US" altLang="ko-KR" dirty="0"/>
              <a:t>, </a:t>
            </a:r>
            <a:r>
              <a:rPr lang="ko-KR" altLang="en-US" dirty="0"/>
              <a:t>중립의 선호도를 판별</a:t>
            </a:r>
            <a:endParaRPr lang="en-US" altLang="ko-KR" dirty="0"/>
          </a:p>
          <a:p>
            <a:pPr lvl="1"/>
            <a:r>
              <a:rPr lang="ko-KR" altLang="en-US" dirty="0"/>
              <a:t>특정 주제에 대한 사람들의 의견을 모아 문장을 분석</a:t>
            </a:r>
            <a:endParaRPr lang="en-US" altLang="ko-KR" dirty="0"/>
          </a:p>
          <a:p>
            <a:pPr lvl="1"/>
            <a:r>
              <a:rPr lang="ko-KR" altLang="en-US" dirty="0"/>
              <a:t>브랜드 모니터링</a:t>
            </a:r>
            <a:r>
              <a:rPr lang="en-US" altLang="ko-KR" dirty="0"/>
              <a:t>, </a:t>
            </a:r>
            <a:r>
              <a:rPr lang="ko-KR" altLang="en-US" dirty="0" err="1"/>
              <a:t>버즈</a:t>
            </a:r>
            <a:r>
              <a:rPr lang="ko-KR" altLang="en-US" dirty="0"/>
              <a:t> 모니터링</a:t>
            </a:r>
            <a:r>
              <a:rPr lang="en-US" altLang="ko-KR" dirty="0"/>
              <a:t>, </a:t>
            </a:r>
            <a:r>
              <a:rPr lang="ko-KR" altLang="en-US" dirty="0"/>
              <a:t>온라인 인류학</a:t>
            </a:r>
            <a:r>
              <a:rPr lang="en-US" altLang="ko-KR" dirty="0"/>
              <a:t>, </a:t>
            </a:r>
            <a:r>
              <a:rPr lang="ko-KR" altLang="en-US" dirty="0"/>
              <a:t>시장 영향력 분석</a:t>
            </a:r>
            <a:r>
              <a:rPr lang="en-US" altLang="ko-KR" dirty="0"/>
              <a:t>, </a:t>
            </a:r>
            <a:r>
              <a:rPr lang="ko-KR" altLang="en-US" dirty="0"/>
              <a:t>대화 모니터링</a:t>
            </a:r>
            <a:r>
              <a:rPr lang="en-US" altLang="ko-KR" dirty="0"/>
              <a:t>, </a:t>
            </a:r>
            <a:r>
              <a:rPr lang="ko-KR" altLang="en-US" dirty="0"/>
              <a:t>온라인 소비자 이해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소셜네트워크 마이닝</a:t>
            </a:r>
            <a:endParaRPr lang="en-US" altLang="ko-KR" dirty="0" smtClean="0"/>
          </a:p>
          <a:p>
            <a:pPr lvl="1"/>
            <a:r>
              <a:rPr lang="ko-KR" altLang="en-US" dirty="0"/>
              <a:t>영향력 있는 사람을 파악하든지</a:t>
            </a:r>
            <a:r>
              <a:rPr lang="en-US" altLang="ko-KR" dirty="0"/>
              <a:t>, </a:t>
            </a:r>
            <a:r>
              <a:rPr lang="ko-KR" altLang="en-US" dirty="0"/>
              <a:t>어떤 주제가 관심을 받는지 등을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SNS </a:t>
            </a:r>
            <a:r>
              <a:rPr lang="ko-KR" altLang="en-US" dirty="0" smtClean="0"/>
              <a:t>마케팅에 활용됨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21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마이닝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234424"/>
          </a:xfrm>
        </p:spPr>
        <p:txBody>
          <a:bodyPr/>
          <a:lstStyle/>
          <a:p>
            <a:r>
              <a:rPr lang="ko-KR" altLang="en-US" dirty="0" smtClean="0"/>
              <a:t>웹 마이닝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로그 정보나 검색어로부터 필요한 </a:t>
            </a:r>
            <a:r>
              <a:rPr lang="ko-KR" altLang="en-US" dirty="0" smtClean="0"/>
              <a:t>정보를 추출</a:t>
            </a:r>
            <a:endParaRPr lang="en-US" altLang="ko-KR" dirty="0" smtClean="0"/>
          </a:p>
          <a:p>
            <a:pPr lvl="1"/>
            <a:r>
              <a:rPr lang="ko-KR" altLang="en-US" dirty="0"/>
              <a:t>웹 구조 </a:t>
            </a:r>
            <a:r>
              <a:rPr lang="ko-KR" altLang="en-US" dirty="0" smtClean="0"/>
              <a:t>마이닝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사이트의 노드와 연결 구조를 분석하는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하이퍼링크에서 </a:t>
            </a:r>
            <a:r>
              <a:rPr lang="ko-KR" altLang="en-US" dirty="0"/>
              <a:t>패턴을 </a:t>
            </a:r>
            <a:r>
              <a:rPr lang="ko-KR" altLang="en-US" dirty="0" smtClean="0"/>
              <a:t>찾아냄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사용 </a:t>
            </a:r>
            <a:r>
              <a:rPr lang="ko-KR" altLang="en-US" dirty="0" smtClean="0"/>
              <a:t>마이닝</a:t>
            </a:r>
            <a:endParaRPr lang="en-US" altLang="ko-KR" dirty="0"/>
          </a:p>
          <a:p>
            <a:pPr lvl="2"/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ko-KR" altLang="en-US" dirty="0"/>
              <a:t>로그 파일 분석을 통해 웹 </a:t>
            </a:r>
            <a:r>
              <a:rPr lang="ko-KR" altLang="en-US" dirty="0" smtClean="0"/>
              <a:t>사이트 개선이나 </a:t>
            </a:r>
            <a:r>
              <a:rPr lang="ko-KR" altLang="en-US" dirty="0"/>
              <a:t>고객 특성을 반영한 맞춤형 서비스를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콘텐츠 </a:t>
            </a:r>
            <a:r>
              <a:rPr lang="ko-KR" altLang="en-US" dirty="0" smtClean="0"/>
              <a:t>마이닝</a:t>
            </a:r>
            <a:endParaRPr lang="en-US" altLang="ko-KR" dirty="0"/>
          </a:p>
          <a:p>
            <a:pPr lvl="2"/>
            <a:r>
              <a:rPr lang="ko-KR" altLang="en-US" dirty="0" err="1" smtClean="0"/>
              <a:t>콘텐츠에서</a:t>
            </a:r>
            <a:r>
              <a:rPr lang="ko-KR" altLang="en-US" dirty="0" smtClean="0"/>
              <a:t> </a:t>
            </a:r>
            <a:r>
              <a:rPr lang="ko-KR" altLang="en-US" dirty="0"/>
              <a:t>사용자가 원하는 정보를 빠르게 </a:t>
            </a:r>
            <a:r>
              <a:rPr lang="ko-KR" altLang="en-US" dirty="0" smtClean="0"/>
              <a:t>찾는 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페이지에서 </a:t>
            </a:r>
            <a:r>
              <a:rPr lang="ko-KR" altLang="en-US" dirty="0"/>
              <a:t>특정 상품의 설명이나 독자의 </a:t>
            </a:r>
            <a:r>
              <a:rPr lang="ko-KR" altLang="en-US" dirty="0" err="1"/>
              <a:t>상품평과</a:t>
            </a:r>
            <a:r>
              <a:rPr lang="ko-KR" altLang="en-US" dirty="0"/>
              <a:t> 같은 필요한 정보를 추출하는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/>
              <a:t>웹 </a:t>
            </a:r>
            <a:r>
              <a:rPr lang="ko-KR" altLang="en-US" dirty="0" err="1" smtClean="0"/>
              <a:t>크롤러</a:t>
            </a:r>
            <a:endParaRPr lang="en-US" altLang="ko-KR" dirty="0"/>
          </a:p>
          <a:p>
            <a:pPr lvl="2"/>
            <a:r>
              <a:rPr lang="ko-KR" altLang="en-US" dirty="0" err="1" smtClean="0"/>
              <a:t>스파이더</a:t>
            </a:r>
            <a:r>
              <a:rPr lang="en-US" altLang="ko-KR" dirty="0"/>
              <a:t>, </a:t>
            </a:r>
            <a:r>
              <a:rPr lang="ko-KR" altLang="en-US" dirty="0" err="1"/>
              <a:t>웜</a:t>
            </a:r>
            <a:r>
              <a:rPr lang="en-US" altLang="ko-KR" dirty="0"/>
              <a:t>, </a:t>
            </a:r>
            <a:r>
              <a:rPr lang="ko-KR" altLang="en-US" dirty="0"/>
              <a:t>로봇</a:t>
            </a:r>
            <a:r>
              <a:rPr lang="en-US" altLang="ko-KR" dirty="0"/>
              <a:t>, </a:t>
            </a:r>
            <a:r>
              <a:rPr lang="ko-KR" altLang="en-US" dirty="0" err="1" smtClean="0"/>
              <a:t>봇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포커스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토픽 </a:t>
            </a:r>
            <a:r>
              <a:rPr lang="ko-KR" altLang="en-US" dirty="0" err="1" smtClean="0"/>
              <a:t>클롤러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693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연관 </a:t>
            </a:r>
            <a:r>
              <a:rPr lang="ko-KR" altLang="en-US" dirty="0" smtClean="0"/>
              <a:t>관계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219267"/>
          </a:xfrm>
        </p:spPr>
        <p:txBody>
          <a:bodyPr/>
          <a:lstStyle/>
          <a:p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일정한 </a:t>
            </a:r>
            <a:r>
              <a:rPr lang="ko-KR" altLang="en-US" dirty="0"/>
              <a:t>빅데이터에서 특별히 정한 기준에 따라 데이터를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다른 </a:t>
            </a:r>
            <a:r>
              <a:rPr lang="ko-KR" altLang="en-US" dirty="0"/>
              <a:t>그룹으로 이동한 </a:t>
            </a:r>
            <a:r>
              <a:rPr lang="ko-KR" altLang="en-US" dirty="0" smtClean="0"/>
              <a:t>구성원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매주 토요일에 </a:t>
            </a:r>
            <a:r>
              <a:rPr lang="ko-KR" altLang="en-US" dirty="0"/>
              <a:t>정해진 물건을 구입하는 </a:t>
            </a:r>
            <a:r>
              <a:rPr lang="ko-KR" altLang="en-US" dirty="0" smtClean="0"/>
              <a:t>사람</a:t>
            </a:r>
            <a:endParaRPr lang="en-US" altLang="ko-KR" dirty="0"/>
          </a:p>
          <a:p>
            <a:r>
              <a:rPr lang="ko-KR" altLang="en-US" dirty="0" smtClean="0"/>
              <a:t>군집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정해진 특성을 공유하는 데이터 그룹을 </a:t>
            </a:r>
            <a:r>
              <a:rPr lang="ko-KR" altLang="en-US" dirty="0" smtClean="0"/>
              <a:t>찾는 것</a:t>
            </a:r>
            <a:endParaRPr lang="en-US" altLang="ko-KR" dirty="0"/>
          </a:p>
          <a:p>
            <a:pPr lvl="1"/>
            <a:r>
              <a:rPr lang="ko-KR" altLang="en-US" dirty="0" smtClean="0"/>
              <a:t>미리 정한 기준 없이 유사한 </a:t>
            </a:r>
            <a:r>
              <a:rPr lang="ko-KR" altLang="en-US" dirty="0"/>
              <a:t>특성을 공유하는 데이터 끼리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일찍 등</a:t>
            </a:r>
            <a:r>
              <a:rPr lang="ko-KR" altLang="en-US" dirty="0"/>
              <a:t>교</a:t>
            </a:r>
            <a:r>
              <a:rPr lang="ko-KR" altLang="en-US" dirty="0" smtClean="0"/>
              <a:t>하는 학생과 매일 </a:t>
            </a:r>
            <a:r>
              <a:rPr lang="ko-KR" altLang="en-US" dirty="0"/>
              <a:t>지각하는 </a:t>
            </a:r>
            <a:r>
              <a:rPr lang="ko-KR" altLang="en-US" dirty="0" smtClean="0"/>
              <a:t>학생으로 그룹화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 군집 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사이의 </a:t>
            </a:r>
            <a:r>
              <a:rPr lang="ko-KR" altLang="en-US" dirty="0" err="1"/>
              <a:t>유클리드</a:t>
            </a:r>
            <a:r>
              <a:rPr lang="ko-KR" altLang="en-US" dirty="0"/>
              <a:t> 거리를 계산하고 유사도로 </a:t>
            </a:r>
            <a:r>
              <a:rPr lang="ko-KR" altLang="en-US" dirty="0" smtClean="0"/>
              <a:t>군집화</a:t>
            </a:r>
            <a:endParaRPr lang="en-US" altLang="ko-KR" dirty="0" smtClean="0"/>
          </a:p>
          <a:p>
            <a:pPr lvl="1"/>
            <a:r>
              <a:rPr lang="en-US" altLang="ko-KR" dirty="0"/>
              <a:t>K-mean </a:t>
            </a:r>
            <a:r>
              <a:rPr lang="ko-KR" altLang="en-US" dirty="0" smtClean="0"/>
              <a:t>군집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2"/>
            <a:r>
              <a:rPr lang="ko-KR" altLang="en-US" dirty="0" smtClean="0"/>
              <a:t>유클리드 </a:t>
            </a:r>
            <a:r>
              <a:rPr lang="ko-KR" altLang="en-US" dirty="0"/>
              <a:t>거리를 구하고 그 평균에 있는 데이터와 각 데이터 사이의 거리를 구하여 </a:t>
            </a:r>
            <a:r>
              <a:rPr lang="ko-KR" altLang="en-US" dirty="0" smtClean="0"/>
              <a:t>군집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71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연관 관계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 관계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항목 </a:t>
            </a:r>
            <a:r>
              <a:rPr lang="ko-KR" altLang="en-US" dirty="0"/>
              <a:t>사이의 종속 </a:t>
            </a:r>
            <a:r>
              <a:rPr lang="ko-KR" altLang="en-US" dirty="0" smtClean="0"/>
              <a:t>관계를 찾아냄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ex) </a:t>
            </a:r>
          </a:p>
          <a:p>
            <a:pPr lvl="2"/>
            <a:r>
              <a:rPr lang="ko-KR" altLang="en-US" dirty="0" smtClean="0"/>
              <a:t>등산화를 </a:t>
            </a:r>
            <a:r>
              <a:rPr lang="ko-KR" altLang="en-US" dirty="0"/>
              <a:t>팔면 배낭도 같이 </a:t>
            </a:r>
            <a:r>
              <a:rPr lang="ko-KR" altLang="en-US" dirty="0" smtClean="0"/>
              <a:t>팔리는가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A </a:t>
            </a:r>
            <a:r>
              <a:rPr lang="ko-KR" altLang="en-US" dirty="0"/>
              <a:t>제품을 </a:t>
            </a:r>
            <a:r>
              <a:rPr lang="ko-KR" altLang="en-US" dirty="0" smtClean="0"/>
              <a:t>구입한 </a:t>
            </a:r>
            <a:r>
              <a:rPr lang="ko-KR" altLang="en-US" dirty="0"/>
              <a:t>고객에게 어떤 제품을 함께 팔 수 </a:t>
            </a:r>
            <a:r>
              <a:rPr lang="ko-KR" altLang="en-US" dirty="0" smtClean="0"/>
              <a:t>있을지를 추축가능</a:t>
            </a:r>
            <a:endParaRPr lang="en-US" altLang="ko-KR" dirty="0"/>
          </a:p>
          <a:p>
            <a:pPr lvl="2"/>
            <a:r>
              <a:rPr lang="ko-KR" altLang="en-US" dirty="0" smtClean="0"/>
              <a:t>카드 </a:t>
            </a:r>
            <a:r>
              <a:rPr lang="ko-KR" altLang="en-US" dirty="0"/>
              <a:t>구매 유형 간에는 어떤 관계가 있는지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r>
              <a:rPr lang="ko-KR" altLang="en-US" dirty="0" smtClean="0"/>
              <a:t>‘</a:t>
            </a:r>
            <a:r>
              <a:rPr lang="ko-KR" altLang="en-US" dirty="0"/>
              <a:t>항목 </a:t>
            </a:r>
            <a:r>
              <a:rPr lang="en-US" altLang="ko-KR" dirty="0"/>
              <a:t>A</a:t>
            </a:r>
            <a:r>
              <a:rPr lang="ko-KR" altLang="en-US" dirty="0"/>
              <a:t>는 항목 </a:t>
            </a:r>
            <a:r>
              <a:rPr lang="en-US" altLang="ko-KR" dirty="0"/>
              <a:t>B</a:t>
            </a:r>
            <a:r>
              <a:rPr lang="ko-KR" altLang="en-US" dirty="0"/>
              <a:t>이다’ 혹은 ‘항목 </a:t>
            </a:r>
            <a:r>
              <a:rPr lang="en-US" altLang="ko-KR" dirty="0"/>
              <a:t>A </a:t>
            </a:r>
            <a:r>
              <a:rPr lang="ko-KR" altLang="en-US" dirty="0" smtClean="0"/>
              <a:t>그리고 </a:t>
            </a:r>
            <a:r>
              <a:rPr lang="ko-KR" altLang="en-US" dirty="0"/>
              <a:t>항목 </a:t>
            </a:r>
            <a:r>
              <a:rPr lang="en-US" altLang="ko-KR" dirty="0"/>
              <a:t>B</a:t>
            </a:r>
            <a:r>
              <a:rPr lang="ko-KR" altLang="en-US" dirty="0"/>
              <a:t>는 곧 항목 </a:t>
            </a:r>
            <a:r>
              <a:rPr lang="en-US" altLang="ko-KR" dirty="0"/>
              <a:t>C’</a:t>
            </a:r>
            <a:r>
              <a:rPr lang="ko-KR" altLang="en-US" dirty="0"/>
              <a:t>라는 형식의 연관규칙을 만들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그러므로 </a:t>
            </a:r>
            <a:r>
              <a:rPr lang="ko-KR" altLang="en-US" dirty="0"/>
              <a:t>등산화를 </a:t>
            </a:r>
            <a:r>
              <a:rPr lang="ko-KR" altLang="en-US" dirty="0" smtClean="0"/>
              <a:t>구입하는 소비자는 </a:t>
            </a:r>
            <a:r>
              <a:rPr lang="ko-KR" altLang="en-US" dirty="0"/>
              <a:t>반드시 배낭을 구입할 확률이 </a:t>
            </a:r>
            <a:r>
              <a:rPr lang="en-US" altLang="ko-KR" dirty="0" smtClean="0"/>
              <a:t>98</a:t>
            </a:r>
            <a:r>
              <a:rPr lang="en-US" altLang="ko-KR" dirty="0"/>
              <a:t>%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매장에서는 등산화 옆에 배낭을 </a:t>
            </a:r>
            <a:r>
              <a:rPr lang="ko-KR" altLang="en-US" dirty="0" smtClean="0"/>
              <a:t>전시</a:t>
            </a:r>
            <a:endParaRPr lang="ko-KR" altLang="en-US" dirty="0"/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/>
              <a:t>국가’라는 단어가 나타나면</a:t>
            </a:r>
            <a:r>
              <a:rPr lang="en-US" altLang="ko-KR" dirty="0"/>
              <a:t>, ‘</a:t>
            </a:r>
            <a:r>
              <a:rPr lang="ko-KR" altLang="en-US" dirty="0"/>
              <a:t>국경’</a:t>
            </a:r>
            <a:r>
              <a:rPr lang="en-US" altLang="ko-KR" dirty="0"/>
              <a:t>, ‘</a:t>
            </a:r>
            <a:r>
              <a:rPr lang="ko-KR" altLang="en-US" dirty="0"/>
              <a:t>국민’</a:t>
            </a:r>
            <a:r>
              <a:rPr lang="en-US" altLang="ko-KR" dirty="0"/>
              <a:t>, ‘</a:t>
            </a:r>
            <a:r>
              <a:rPr lang="ko-KR" altLang="en-US" dirty="0"/>
              <a:t>애국심’이라는 단어가 </a:t>
            </a:r>
            <a:r>
              <a:rPr lang="ko-KR" altLang="en-US" dirty="0" smtClean="0"/>
              <a:t>나올 </a:t>
            </a:r>
            <a:r>
              <a:rPr lang="ko-KR" altLang="en-US" dirty="0"/>
              <a:t>확률도 </a:t>
            </a:r>
            <a:r>
              <a:rPr lang="ko-KR" altLang="en-US" dirty="0" smtClean="0"/>
              <a:t>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10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 및 수학적 기술뿐만 아니라 패턴인식 기술들을 이용하여 데이터 저장소에 저장된 대용량의 데이터를 조사함으로써 의미 있는 새로운 상관관계</a:t>
            </a:r>
            <a:r>
              <a:rPr lang="en-US" altLang="ko-KR" dirty="0"/>
              <a:t>,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추세 등을 발견하는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텍스트 마이닝</a:t>
            </a:r>
            <a:endParaRPr lang="en-US" altLang="ko-KR" dirty="0" smtClean="0"/>
          </a:p>
          <a:p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군집</a:t>
            </a:r>
            <a:r>
              <a:rPr lang="en-US" altLang="ko-KR" dirty="0"/>
              <a:t>, </a:t>
            </a:r>
            <a:r>
              <a:rPr lang="ko-KR" altLang="en-US" dirty="0"/>
              <a:t>연관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r>
              <a:rPr lang="ko-KR" altLang="en-US" dirty="0" smtClean="0"/>
              <a:t>스트리밍 데이터 마이닝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31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ko-KR" altLang="en-US" smtClean="0"/>
              <a:t>이장의 목적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빅데이터란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</a:t>
            </a:r>
            <a:endParaRPr lang="en-US" altLang="en-US" dirty="0" smtClean="0"/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활용 분야</a:t>
            </a:r>
            <a:endParaRPr lang="en-US" altLang="en-US" dirty="0" smtClean="0"/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컴퓨팅 절차는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방법은</a:t>
            </a:r>
            <a:r>
              <a:rPr lang="en-US" altLang="ko-KR" dirty="0" smtClean="0"/>
              <a:t>?</a:t>
            </a:r>
            <a:endParaRPr lang="en-US" altLang="en-US" dirty="0" smtClean="0"/>
          </a:p>
          <a:p>
            <a:r>
              <a:rPr lang="ko-KR" altLang="en-US" dirty="0" err="1" smtClean="0"/>
              <a:t>빅데이터를</a:t>
            </a:r>
            <a:r>
              <a:rPr lang="ko-KR" altLang="en-US" dirty="0" smtClean="0"/>
              <a:t> 시각화하는 방법은</a:t>
            </a:r>
            <a:r>
              <a:rPr lang="en-US" altLang="ko-KR" dirty="0" smtClean="0"/>
              <a:t>?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25781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dirty="0" err="1" smtClean="0">
                <a:solidFill>
                  <a:srgbClr val="C00000"/>
                </a:solidFill>
              </a:rPr>
              <a:t>하둡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&amp; </a:t>
            </a:r>
            <a:r>
              <a:rPr lang="ko-KR" altLang="en-US" dirty="0" err="1" smtClean="0">
                <a:solidFill>
                  <a:srgbClr val="C00000"/>
                </a:solidFill>
              </a:rPr>
              <a:t>맵리듀스</a:t>
            </a:r>
            <a:r>
              <a:rPr lang="ko-KR" altLang="en-US" dirty="0" smtClean="0">
                <a:solidFill>
                  <a:srgbClr val="C00000"/>
                </a:solidFill>
              </a:rPr>
              <a:t> 활용</a:t>
            </a:r>
            <a:endParaRPr lang="en-US" altLang="ko-KR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분산파일시스템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36139"/>
          </a:xfrm>
        </p:spPr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en-US" altLang="ko-KR" dirty="0" smtClean="0"/>
              <a:t>(Hadoop) </a:t>
            </a:r>
            <a:r>
              <a:rPr lang="ko-KR" altLang="en-US" dirty="0" smtClean="0"/>
              <a:t>분산파일시스템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빅데이터를 </a:t>
            </a:r>
            <a:r>
              <a:rPr lang="ko-KR" altLang="en-US" dirty="0"/>
              <a:t>저장하는 분산 파일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/>
              <a:t>하나의 마스터 노드와 여러 개의 </a:t>
            </a:r>
            <a:r>
              <a:rPr lang="ko-KR" altLang="en-US" dirty="0" err="1"/>
              <a:t>슬레이브</a:t>
            </a:r>
            <a:r>
              <a:rPr lang="ko-KR" altLang="en-US" dirty="0"/>
              <a:t> 노드를 클러스터로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마스터 노드는 네임 노드로 구성되며 분산 파일 시스템에서 사용하는 모든 </a:t>
            </a:r>
            <a:r>
              <a:rPr lang="ko-KR" altLang="en-US" dirty="0" err="1"/>
              <a:t>슬레이브</a:t>
            </a:r>
            <a:r>
              <a:rPr lang="ko-KR" altLang="en-US" dirty="0"/>
              <a:t> 노드를 관리</a:t>
            </a:r>
            <a:endParaRPr lang="en-US" altLang="ko-KR" dirty="0"/>
          </a:p>
          <a:p>
            <a:pPr lvl="1"/>
            <a:r>
              <a:rPr lang="ko-KR" altLang="en-US" dirty="0"/>
              <a:t>네임 노드는 파일 시스템의 네임 스페이스를 관리하는 서버</a:t>
            </a:r>
            <a:endParaRPr lang="en-US" altLang="ko-KR" dirty="0"/>
          </a:p>
          <a:p>
            <a:pPr lvl="2"/>
            <a:r>
              <a:rPr lang="ko-KR" altLang="en-US" dirty="0"/>
              <a:t>파일 시스템의 트리</a:t>
            </a:r>
            <a:r>
              <a:rPr lang="en-US" altLang="ko-KR" dirty="0"/>
              <a:t>, </a:t>
            </a:r>
            <a:r>
              <a:rPr lang="ko-KR" altLang="en-US" dirty="0"/>
              <a:t>모든 파일과 디렉터리 구조</a:t>
            </a:r>
            <a:r>
              <a:rPr lang="en-US" altLang="ko-KR" dirty="0"/>
              <a:t>, </a:t>
            </a:r>
            <a:r>
              <a:rPr lang="ko-KR" altLang="en-US" dirty="0"/>
              <a:t>액세스 권한 등의 메타 데이터를 관리하고 블록에 대한 배치 정보를 관리</a:t>
            </a:r>
            <a:endParaRPr lang="en-US" altLang="ko-KR" dirty="0"/>
          </a:p>
          <a:p>
            <a:pPr lvl="1"/>
            <a:r>
              <a:rPr lang="ko-KR" altLang="en-US" dirty="0"/>
              <a:t>데이터 노드는 특정 파일을 분할하여 블록으로 저장하며</a:t>
            </a:r>
            <a:endParaRPr lang="en-US" altLang="ko-KR" dirty="0"/>
          </a:p>
          <a:p>
            <a:pPr lvl="1"/>
            <a:r>
              <a:rPr lang="ko-KR" altLang="en-US" dirty="0"/>
              <a:t>데이터 노드 사이에 데이터 복제를 통해 데이터를 신뢰성을 유지</a:t>
            </a:r>
            <a:endParaRPr lang="en-US" altLang="ko-KR" dirty="0"/>
          </a:p>
          <a:p>
            <a:pPr lvl="1"/>
            <a:r>
              <a:rPr lang="ko-KR" altLang="en-US" dirty="0"/>
              <a:t>보조 네임 노드는 네임 노드에서 관리하는 파일시스템의 이미지 정보를 백업하고 네임스페이스 이미지와 주기적으로 병합하는 기능</a:t>
            </a:r>
          </a:p>
        </p:txBody>
      </p:sp>
    </p:spTree>
    <p:extLst>
      <p:ext uri="{BB962C8B-B14F-4D97-AF65-F5344CB8AC3E}">
        <p14:creationId xmlns:p14="http://schemas.microsoft.com/office/powerpoint/2010/main" val="1035465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분산파일시스템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8800" y="4544389"/>
            <a:ext cx="8128000" cy="75361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대형 파일은 여러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블록으로 분리되어 보관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558800" y="1550555"/>
          <a:ext cx="8128000" cy="382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7601" y="2308666"/>
            <a:ext cx="2791149" cy="52322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파일시스템 관리</a:t>
            </a:r>
            <a:endParaRPr lang="en-US" altLang="ko-KR" sz="1400" dirty="0" smtClean="0"/>
          </a:p>
          <a:p>
            <a:r>
              <a:rPr lang="ko-KR" altLang="en-US" sz="1400" dirty="0" smtClean="0"/>
              <a:t>파일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블록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데이터노드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매핑</a:t>
            </a:r>
            <a:r>
              <a:rPr lang="ko-KR" altLang="en-US" sz="1400" dirty="0" smtClean="0"/>
              <a:t> 정보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2000" y="2118781"/>
            <a:ext cx="1600200" cy="790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74900" y="2503055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9200" y="2185555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메타데이터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getFileInfo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>
            <a:off x="1562100" y="2909454"/>
            <a:ext cx="1640597" cy="67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75703" y="2964720"/>
            <a:ext cx="1429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(read, write)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81148" y="5782171"/>
            <a:ext cx="4581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kern="0" dirty="0"/>
              <a:t>그림 </a:t>
            </a:r>
            <a:r>
              <a:rPr lang="en-US" altLang="ko-KR" kern="0" dirty="0" smtClean="0"/>
              <a:t>1.3 </a:t>
            </a:r>
            <a:r>
              <a:rPr lang="ko-KR" altLang="en-US" kern="0" dirty="0" err="1" smtClean="0"/>
              <a:t>하둡</a:t>
            </a:r>
            <a:r>
              <a:rPr lang="ko-KR" altLang="en-US" kern="0" dirty="0" smtClean="0"/>
              <a:t> </a:t>
            </a:r>
            <a:r>
              <a:rPr lang="ko-KR" altLang="en-US" dirty="0" smtClean="0"/>
              <a:t>분산파일시스템 구성 요소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84796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병렬분산처리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36139"/>
          </a:xfrm>
        </p:spPr>
        <p:txBody>
          <a:bodyPr/>
          <a:lstStyle/>
          <a:p>
            <a:r>
              <a:rPr lang="ko-KR" altLang="en-US" dirty="0" smtClean="0"/>
              <a:t>병렬분산처리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작업을 여러 개의 작은 작업으로 나누어 여러 개의 분산 시스템에서 처리한 후 각각의 결과를 </a:t>
            </a:r>
            <a:r>
              <a:rPr lang="ko-KR" altLang="en-US" dirty="0" smtClean="0"/>
              <a:t>취합</a:t>
            </a:r>
            <a:endParaRPr lang="en-US" altLang="ko-KR" dirty="0" smtClean="0"/>
          </a:p>
          <a:p>
            <a:r>
              <a:rPr lang="ko-KR" altLang="en-US" dirty="0" smtClean="0"/>
              <a:t>분산 </a:t>
            </a:r>
            <a:r>
              <a:rPr lang="ko-KR" altLang="en-US" dirty="0"/>
              <a:t>병렬 처리를 수행하는 </a:t>
            </a:r>
            <a:r>
              <a:rPr lang="ko-KR" altLang="en-US" dirty="0" err="1" smtClean="0"/>
              <a:t>맵리듀스</a:t>
            </a:r>
            <a:endParaRPr lang="en-US" altLang="ko-KR" dirty="0"/>
          </a:p>
          <a:p>
            <a:pPr lvl="1"/>
            <a:r>
              <a:rPr lang="ko-KR" altLang="en-US" dirty="0" smtClean="0"/>
              <a:t>구글 </a:t>
            </a:r>
            <a:r>
              <a:rPr lang="ko-KR" altLang="en-US" dirty="0"/>
              <a:t>분산 파일 시스템에서 빅데이터를 간단하게 처리할 수 있는 소프트웨어</a:t>
            </a:r>
            <a:endParaRPr lang="en-US" altLang="ko-KR" dirty="0"/>
          </a:p>
          <a:p>
            <a:pPr lvl="1"/>
            <a:r>
              <a:rPr lang="ko-KR" altLang="en-US" dirty="0" smtClean="0"/>
              <a:t>구글 </a:t>
            </a:r>
            <a:r>
              <a:rPr lang="ko-KR" altLang="en-US" dirty="0"/>
              <a:t>파일 시스템과 유사한 웹 </a:t>
            </a:r>
            <a:r>
              <a:rPr lang="ko-KR" altLang="en-US" dirty="0" err="1"/>
              <a:t>크롤링과</a:t>
            </a:r>
            <a:r>
              <a:rPr lang="ko-KR" altLang="en-US" dirty="0"/>
              <a:t> 색인 과정에서 </a:t>
            </a:r>
            <a:r>
              <a:rPr lang="ko-KR" altLang="en-US" dirty="0" smtClean="0"/>
              <a:t>생성되는 </a:t>
            </a:r>
            <a:r>
              <a:rPr lang="ko-KR" altLang="en-US" dirty="0"/>
              <a:t>큰 파일 처리에 알맞은 </a:t>
            </a:r>
            <a:r>
              <a:rPr lang="ko-KR" altLang="en-US" dirty="0" smtClean="0"/>
              <a:t>구조를 갖춤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처리하는 기본 단위는 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맵</a:t>
            </a:r>
            <a:r>
              <a:rPr lang="en-US" altLang="ko-KR" dirty="0" smtClean="0"/>
              <a:t>(Map)</a:t>
            </a:r>
          </a:p>
          <a:p>
            <a:pPr lvl="2"/>
            <a:r>
              <a:rPr lang="ko-KR" altLang="en-US" dirty="0"/>
              <a:t>분산된 데이터를 키와 값 형태로 연관성이 있는 데이터로 묶는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리듀스</a:t>
            </a:r>
            <a:r>
              <a:rPr lang="en-US" altLang="ko-KR" dirty="0" smtClean="0"/>
              <a:t>(Reduce)</a:t>
            </a:r>
          </a:p>
          <a:p>
            <a:pPr lvl="2"/>
            <a:r>
              <a:rPr lang="ko-KR" altLang="en-US" dirty="0"/>
              <a:t>중복 데이터를 제거한 후 원하는 데이터를 추출하는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0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병렬분산처리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12668" y="6048300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kern="0" dirty="0"/>
              <a:t>그림 </a:t>
            </a:r>
            <a:r>
              <a:rPr lang="en-US" altLang="ko-KR" kern="0" dirty="0" smtClean="0"/>
              <a:t>1.4 </a:t>
            </a:r>
            <a:r>
              <a:rPr lang="ko-KR" altLang="en-US" kern="0" dirty="0" err="1"/>
              <a:t>맵리듀스의</a:t>
            </a:r>
            <a:r>
              <a:rPr lang="ko-KR" altLang="en-US" kern="0" dirty="0"/>
              <a:t> 예 </a:t>
            </a:r>
            <a:r>
              <a:rPr lang="en-US" altLang="ko-KR" kern="0" dirty="0"/>
              <a:t>: </a:t>
            </a:r>
            <a:r>
              <a:rPr lang="ko-KR" altLang="en-US" kern="0" dirty="0"/>
              <a:t>단어 수 세기</a:t>
            </a:r>
            <a:endParaRPr lang="en-US" altLang="en-US" kern="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0838" y="854075"/>
            <a:ext cx="7772400" cy="5092086"/>
            <a:chOff x="1581150" y="927714"/>
            <a:chExt cx="7772400" cy="5092086"/>
          </a:xfrm>
        </p:grpSpPr>
        <p:sp>
          <p:nvSpPr>
            <p:cNvPr id="14" name="Rectangle 4"/>
            <p:cNvSpPr/>
            <p:nvPr/>
          </p:nvSpPr>
          <p:spPr>
            <a:xfrm>
              <a:off x="1581150" y="3011268"/>
              <a:ext cx="1600200" cy="262753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Arial" pitchFamily="34" charset="0"/>
                </a:rPr>
                <a:t>The crew of the space shuttle Endeavor recently returned to Earth as ambassadors, harbingers of a new era of space exploration. Scientists at NASA are saying that the recent assembly of the 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Arial" pitchFamily="34" charset="0"/>
                </a:rPr>
                <a:t>Dextre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Arial" pitchFamily="34" charset="0"/>
                </a:rPr>
                <a:t> bot is the first step in a long-term space-based man/</a:t>
              </a: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Arial" pitchFamily="34" charset="0"/>
                </a:rPr>
                <a:t>mache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Arial" pitchFamily="34" charset="0"/>
                </a:rPr>
                <a:t> partnership. '"The work we're doing now -- the robotics we're doing -- is what we're going to need ……………………..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1150" y="563879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ko-KR" altLang="en-US" dirty="0" smtClean="0">
                  <a:latin typeface="Arial" pitchFamily="34" charset="0"/>
                  <a:cs typeface="Arial" pitchFamily="34" charset="0"/>
                </a:rPr>
                <a:t>대용량 파일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46"/>
            <p:cNvSpPr/>
            <p:nvPr/>
          </p:nvSpPr>
          <p:spPr>
            <a:xfrm>
              <a:off x="3531354" y="3011269"/>
              <a:ext cx="1600200" cy="2590800"/>
            </a:xfrm>
            <a:prstGeom prst="rect">
              <a:avLst/>
            </a:prstGeom>
            <a:noFill/>
            <a:ln w="19050" cap="flat" cmpd="sng" algn="ctr">
              <a:solidFill>
                <a:srgbClr val="60B5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(The,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(crew,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(of,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(the,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(space,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(shuttle,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(Endeavor,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(recently,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….</a:t>
              </a:r>
            </a:p>
          </p:txBody>
        </p:sp>
        <p:sp>
          <p:nvSpPr>
            <p:cNvPr id="17" name="Rectangle 50"/>
            <p:cNvSpPr/>
            <p:nvPr/>
          </p:nvSpPr>
          <p:spPr>
            <a:xfrm>
              <a:off x="5512554" y="3011269"/>
              <a:ext cx="1600200" cy="2590800"/>
            </a:xfrm>
            <a:prstGeom prst="rect">
              <a:avLst/>
            </a:prstGeom>
            <a:noFill/>
            <a:ln w="19050" cap="flat" cmpd="sng" algn="ctr">
              <a:solidFill>
                <a:srgbClr val="F0AD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(crew,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(crew,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(space,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(the,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(the,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(the,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(shuttle,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(recently,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Rectangle 53"/>
            <p:cNvSpPr/>
            <p:nvPr/>
          </p:nvSpPr>
          <p:spPr>
            <a:xfrm>
              <a:off x="7493754" y="3011269"/>
              <a:ext cx="1600200" cy="2590800"/>
            </a:xfrm>
            <a:prstGeom prst="rect">
              <a:avLst/>
            </a:prstGeom>
            <a:noFill/>
            <a:ln w="19050" cap="flat" cmpd="sng" algn="ctr">
              <a:solidFill>
                <a:srgbClr val="6BB76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(crew, 2)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(space,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(the, 3)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(shuttle,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(recently, 1)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9" name="Rectangle 54"/>
            <p:cNvSpPr/>
            <p:nvPr/>
          </p:nvSpPr>
          <p:spPr>
            <a:xfrm>
              <a:off x="3531354" y="1600200"/>
              <a:ext cx="1600200" cy="1143000"/>
            </a:xfrm>
            <a:prstGeom prst="rect">
              <a:avLst/>
            </a:prstGeom>
            <a:noFill/>
            <a:ln w="19050" cap="flat" cmpd="sng" algn="ctr">
              <a:solidFill>
                <a:srgbClr val="60B5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latin typeface="Corbel"/>
                </a:rPr>
                <a:t>맵</a:t>
              </a: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0" dirty="0" smtClean="0">
                  <a:latin typeface="Corbel"/>
                </a:rPr>
                <a:t>문장을 입력 받아 </a:t>
              </a:r>
              <a:r>
                <a:rPr lang="en-US" altLang="ko-KR" sz="1400" kern="0" dirty="0" smtClean="0">
                  <a:latin typeface="Corbel"/>
                </a:rPr>
                <a:t>(key, value)</a:t>
              </a:r>
              <a:r>
                <a:rPr lang="ko-KR" altLang="en-US" sz="1400" kern="0" dirty="0" smtClean="0">
                  <a:latin typeface="Corbel"/>
                </a:rPr>
                <a:t>를 생성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/>
              </a:endParaRPr>
            </a:p>
          </p:txBody>
        </p:sp>
        <p:sp>
          <p:nvSpPr>
            <p:cNvPr id="20" name="Rectangle 55"/>
            <p:cNvSpPr/>
            <p:nvPr/>
          </p:nvSpPr>
          <p:spPr>
            <a:xfrm>
              <a:off x="5512554" y="1600200"/>
              <a:ext cx="1600200" cy="1143000"/>
            </a:xfrm>
            <a:prstGeom prst="rect">
              <a:avLst/>
            </a:prstGeom>
            <a:noFill/>
            <a:ln w="19050" cap="flat" cmpd="sng" algn="ctr">
              <a:solidFill>
                <a:srgbClr val="F0AD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키값으로</a:t>
              </a:r>
              <a:r>
                <a:rPr kumimoji="0" lang="ko-KR" altLang="en-US" sz="1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 그룹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1" name="Rectangle 56"/>
            <p:cNvSpPr/>
            <p:nvPr/>
          </p:nvSpPr>
          <p:spPr>
            <a:xfrm>
              <a:off x="7493754" y="1600200"/>
              <a:ext cx="1600200" cy="1143000"/>
            </a:xfrm>
            <a:prstGeom prst="rect">
              <a:avLst/>
            </a:prstGeom>
            <a:noFill/>
            <a:ln w="19050" cap="flat" cmpd="sng" algn="ctr">
              <a:solidFill>
                <a:srgbClr val="6BB76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리듀스</a:t>
              </a: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rbel"/>
                  <a:ea typeface="+mn-ea"/>
                  <a:cs typeface="+mn-cs"/>
                </a:rPr>
                <a:t>모든 값들을 취합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4750" y="5650468"/>
              <a:ext cx="13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dirty="0" smtClean="0">
                  <a:latin typeface="Arial" pitchFamily="34" charset="0"/>
                  <a:cs typeface="Arial" pitchFamily="34" charset="0"/>
                </a:rPr>
                <a:t>(key, value)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2285" y="92771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맵 함수 프로그래밍</a:t>
              </a:r>
              <a:endPara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19950" y="953869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리듀스 함수 프로그래밍</a:t>
              </a:r>
              <a:endPara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05457" y="5650468"/>
              <a:ext cx="13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dirty="0" smtClean="0">
                  <a:latin typeface="Arial" pitchFamily="34" charset="0"/>
                  <a:cs typeface="Arial" pitchFamily="34" charset="0"/>
                </a:rPr>
                <a:t>(key, value)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5950" y="5650468"/>
              <a:ext cx="13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en-US" dirty="0" smtClean="0">
                  <a:latin typeface="Arial" pitchFamily="34" charset="0"/>
                  <a:cs typeface="Arial" pitchFamily="34" charset="0"/>
                </a:rPr>
                <a:t>(key, value)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76"/>
            <p:cNvGrpSpPr/>
            <p:nvPr/>
          </p:nvGrpSpPr>
          <p:grpSpPr>
            <a:xfrm>
              <a:off x="3531354" y="3599086"/>
              <a:ext cx="1600261" cy="1107659"/>
              <a:chOff x="255698" y="4370559"/>
              <a:chExt cx="1600261" cy="1107659"/>
            </a:xfrm>
          </p:grpSpPr>
          <p:cxnSp>
            <p:nvCxnSpPr>
              <p:cNvPr id="40" name="Straight Connector 77"/>
              <p:cNvCxnSpPr/>
              <p:nvPr/>
            </p:nvCxnSpPr>
            <p:spPr>
              <a:xfrm flipV="1">
                <a:off x="255698" y="5475159"/>
                <a:ext cx="1600261" cy="3059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Straight Connector 78"/>
              <p:cNvCxnSpPr/>
              <p:nvPr/>
            </p:nvCxnSpPr>
            <p:spPr>
              <a:xfrm>
                <a:off x="255698" y="4938583"/>
                <a:ext cx="16002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" name="Straight Connector 79"/>
              <p:cNvCxnSpPr/>
              <p:nvPr/>
            </p:nvCxnSpPr>
            <p:spPr>
              <a:xfrm>
                <a:off x="255698" y="4370559"/>
                <a:ext cx="16002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" name="Group 80"/>
            <p:cNvGrpSpPr/>
            <p:nvPr/>
          </p:nvGrpSpPr>
          <p:grpSpPr>
            <a:xfrm>
              <a:off x="5512554" y="3612430"/>
              <a:ext cx="1614469" cy="1083394"/>
              <a:chOff x="224763" y="4325389"/>
              <a:chExt cx="1614469" cy="1083394"/>
            </a:xfrm>
          </p:grpSpPr>
          <p:cxnSp>
            <p:nvCxnSpPr>
              <p:cNvPr id="38" name="Straight Connector 81"/>
              <p:cNvCxnSpPr/>
              <p:nvPr/>
            </p:nvCxnSpPr>
            <p:spPr>
              <a:xfrm>
                <a:off x="224763" y="5408783"/>
                <a:ext cx="16002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9" name="Straight Connector 83"/>
              <p:cNvCxnSpPr/>
              <p:nvPr/>
            </p:nvCxnSpPr>
            <p:spPr>
              <a:xfrm>
                <a:off x="224763" y="4325389"/>
                <a:ext cx="1614469" cy="24756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9" name="Group 84"/>
            <p:cNvGrpSpPr/>
            <p:nvPr/>
          </p:nvGrpSpPr>
          <p:grpSpPr>
            <a:xfrm>
              <a:off x="1581150" y="3599086"/>
              <a:ext cx="1600200" cy="1107659"/>
              <a:chOff x="255759" y="4367500"/>
              <a:chExt cx="1600200" cy="1107659"/>
            </a:xfrm>
          </p:grpSpPr>
          <p:cxnSp>
            <p:nvCxnSpPr>
              <p:cNvPr id="35" name="Straight Connector 85"/>
              <p:cNvCxnSpPr/>
              <p:nvPr/>
            </p:nvCxnSpPr>
            <p:spPr>
              <a:xfrm>
                <a:off x="255759" y="5464238"/>
                <a:ext cx="1600200" cy="10921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6" name="Straight Connector 86"/>
              <p:cNvCxnSpPr/>
              <p:nvPr/>
            </p:nvCxnSpPr>
            <p:spPr>
              <a:xfrm flipV="1">
                <a:off x="255759" y="4935524"/>
                <a:ext cx="1595309" cy="1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7" name="Straight Connector 87"/>
              <p:cNvCxnSpPr/>
              <p:nvPr/>
            </p:nvCxnSpPr>
            <p:spPr>
              <a:xfrm>
                <a:off x="255759" y="4367500"/>
                <a:ext cx="159530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C64847"/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0" name="Group 97"/>
            <p:cNvGrpSpPr/>
            <p:nvPr/>
          </p:nvGrpSpPr>
          <p:grpSpPr>
            <a:xfrm>
              <a:off x="5162550" y="3429000"/>
              <a:ext cx="228600" cy="1600200"/>
              <a:chOff x="3810000" y="4114800"/>
              <a:chExt cx="228600" cy="1600200"/>
            </a:xfrm>
          </p:grpSpPr>
          <p:cxnSp>
            <p:nvCxnSpPr>
              <p:cNvPr id="31" name="Straight Connector 89"/>
              <p:cNvCxnSpPr/>
              <p:nvPr/>
            </p:nvCxnSpPr>
            <p:spPr>
              <a:xfrm rot="16200000" flipH="1">
                <a:off x="3619500" y="4381500"/>
                <a:ext cx="685800" cy="1524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5000" dist="25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2" name="Straight Connector 91"/>
              <p:cNvCxnSpPr/>
              <p:nvPr/>
            </p:nvCxnSpPr>
            <p:spPr>
              <a:xfrm rot="5400000" flipH="1" flipV="1">
                <a:off x="3505200" y="5181600"/>
                <a:ext cx="914400" cy="1524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5000" dist="25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3" name="Straight Connector 93"/>
              <p:cNvCxnSpPr/>
              <p:nvPr/>
            </p:nvCxnSpPr>
            <p:spPr>
              <a:xfrm rot="5400000" flipH="1" flipV="1">
                <a:off x="3657600" y="4953000"/>
                <a:ext cx="533400" cy="228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5000" dist="25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4" name="Straight Connector 95"/>
              <p:cNvCxnSpPr/>
              <p:nvPr/>
            </p:nvCxnSpPr>
            <p:spPr>
              <a:xfrm rot="16200000" flipH="1">
                <a:off x="3733800" y="4495800"/>
                <a:ext cx="381000" cy="228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5000" dist="25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43" name="Straight Connector 83"/>
          <p:cNvCxnSpPr/>
          <p:nvPr/>
        </p:nvCxnSpPr>
        <p:spPr>
          <a:xfrm>
            <a:off x="4742242" y="3838282"/>
            <a:ext cx="1614469" cy="24756"/>
          </a:xfrm>
          <a:prstGeom prst="line">
            <a:avLst/>
          </a:prstGeom>
          <a:noFill/>
          <a:ln w="19050" cap="flat" cmpd="sng" algn="ctr">
            <a:solidFill>
              <a:srgbClr val="C64847"/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07249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하둡의</a:t>
            </a:r>
            <a:r>
              <a:rPr lang="ko-KR" altLang="en-US" dirty="0" smtClean="0"/>
              <a:t> 기능을 보완하는 서브 오픈 소스 소프트웨어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에코시스템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678785"/>
            <a:ext cx="8203474" cy="44648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21638" y="614362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에코시스템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아파치 재단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247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25781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dirty="0" smtClean="0">
                <a:solidFill>
                  <a:srgbClr val="C00000"/>
                </a:solidFill>
              </a:rPr>
              <a:t> 시각화</a:t>
            </a:r>
            <a:endParaRPr lang="en-US" altLang="ko-KR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데이터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09679" y="5624095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단어 </a:t>
            </a:r>
            <a:r>
              <a:rPr lang="ko-KR" altLang="en-US" dirty="0"/>
              <a:t>빈도 수 차트</a:t>
            </a:r>
            <a:endParaRPr lang="en-US" altLang="en-US" kern="0" dirty="0"/>
          </a:p>
        </p:txBody>
      </p:sp>
      <p:pic>
        <p:nvPicPr>
          <p:cNvPr id="6" name="_x330652000" descr="EMB000027d400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79" y="854075"/>
            <a:ext cx="4247275" cy="46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5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데이터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35064" y="5579547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워드 </a:t>
            </a:r>
            <a:r>
              <a:rPr lang="ko-KR" altLang="en-US" dirty="0" err="1"/>
              <a:t>클라우드의</a:t>
            </a:r>
            <a:r>
              <a:rPr lang="ko-KR" altLang="en-US" dirty="0"/>
              <a:t> 예 </a:t>
            </a:r>
            <a:r>
              <a:rPr lang="en-US" altLang="ko-KR" dirty="0"/>
              <a:t>: </a:t>
            </a:r>
            <a:r>
              <a:rPr lang="ko-KR" altLang="en-US" dirty="0"/>
              <a:t>단어 빈도수</a:t>
            </a:r>
            <a:endParaRPr lang="en-US" altLang="en-US" kern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64" y="1233488"/>
            <a:ext cx="4293414" cy="42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8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지리 데이터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35064" y="5579547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데이터를 </a:t>
            </a:r>
            <a:r>
              <a:rPr lang="ko-KR" altLang="en-US" dirty="0"/>
              <a:t>지도에 시각화</a:t>
            </a:r>
            <a:endParaRPr lang="en-US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1" y="2122659"/>
            <a:ext cx="5953834" cy="31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25781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dirty="0" smtClean="0">
                <a:solidFill>
                  <a:srgbClr val="C00000"/>
                </a:solidFill>
              </a:rPr>
              <a:t>1.1 </a:t>
            </a:r>
            <a:r>
              <a:rPr lang="ko-KR" altLang="en-US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dirty="0" smtClean="0">
                <a:solidFill>
                  <a:srgbClr val="C00000"/>
                </a:solidFill>
              </a:rPr>
              <a:t> 개념</a:t>
            </a:r>
            <a:endParaRPr lang="en-US" altLang="ko-KR" kern="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1850" y="3103563"/>
            <a:ext cx="7772400" cy="727075"/>
          </a:xfrm>
        </p:spPr>
        <p:txBody>
          <a:bodyPr/>
          <a:lstStyle/>
          <a:p>
            <a:pPr eaLnBrk="1" hangingPunct="1"/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빅데이터</a:t>
            </a:r>
            <a:r>
              <a:rPr lang="ko-KR" altLang="en-US" dirty="0" smtClean="0"/>
              <a:t> 개념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IoT </a:t>
            </a:r>
            <a:r>
              <a:rPr lang="ko-KR" altLang="en-US" dirty="0" smtClean="0"/>
              <a:t>장치 및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스마트폰 및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 등의 확산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데이터의 양이 폭발적으로 증가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데이터 형태도 다양화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데이터의 양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메가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기가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테라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페타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제타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데이터의 형태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정형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비정형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ko-KR" altLang="en-US" dirty="0" smtClean="0"/>
              <a:t>이러한 양과 형태의 데이터를 </a:t>
            </a:r>
            <a:r>
              <a:rPr lang="ko-KR" altLang="en-US" b="1" dirty="0" err="1" smtClean="0"/>
              <a:t>빅데이터</a:t>
            </a:r>
            <a:r>
              <a:rPr lang="ko-KR" altLang="en-US" dirty="0" err="1" smtClean="0"/>
              <a:t>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b="1" dirty="0" smtClean="0"/>
              <a:t>빅데이터 컴퓨팅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빅데이터를 처리하기 위한 </a:t>
            </a:r>
            <a:r>
              <a:rPr lang="en-US" altLang="ko-KR" dirty="0" smtClean="0"/>
              <a:t>HW/SW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빅데이터 분석을 통한 효과적인 의사 결정을 수행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20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빅데이터</a:t>
            </a:r>
            <a:r>
              <a:rPr lang="ko-KR" altLang="en-US" dirty="0" smtClean="0"/>
              <a:t> 개념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빅데이터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데이터베이스 관리 시스템에서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분석할 수 있는 대량의 정형 또는 비정형 자료의 모음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빅데이터 컴퓨팅</a:t>
            </a:r>
            <a:endParaRPr lang="en-US" altLang="ko-KR" dirty="0" smtClean="0"/>
          </a:p>
          <a:p>
            <a:pPr lvl="1"/>
            <a:r>
              <a:rPr lang="ko-KR" altLang="en-US" dirty="0"/>
              <a:t>대용량의 데이터를 모아 저장하고 분석하는 </a:t>
            </a:r>
            <a:r>
              <a:rPr lang="ko-KR" altLang="en-US" dirty="0" smtClean="0"/>
              <a:t>컴퓨터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빅데이터에서 </a:t>
            </a:r>
            <a:r>
              <a:rPr lang="ko-KR" altLang="en-US" dirty="0"/>
              <a:t>가치를 추출하고</a:t>
            </a:r>
            <a:r>
              <a:rPr lang="en-US" altLang="ko-KR" dirty="0"/>
              <a:t>, </a:t>
            </a:r>
            <a:r>
              <a:rPr lang="ko-KR" altLang="en-US" dirty="0" smtClean="0"/>
              <a:t>결과를 </a:t>
            </a:r>
            <a:r>
              <a:rPr lang="ko-KR" altLang="en-US" dirty="0"/>
              <a:t>분석하는 작업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빅데이터 컴퓨팅 활용 예</a:t>
            </a:r>
            <a:endParaRPr lang="en-US" altLang="ko-KR" dirty="0" smtClean="0"/>
          </a:p>
          <a:p>
            <a:pPr lvl="1"/>
            <a:r>
              <a:rPr lang="ko-KR" altLang="en-US" dirty="0"/>
              <a:t>카드 회사에서는 소셜 빅데이터와 카드 결제 정보를 분석하여 소비 유형과 특성 등 </a:t>
            </a:r>
            <a:r>
              <a:rPr lang="ko-KR" altLang="en-US" dirty="0" smtClean="0"/>
              <a:t>다양한 데이터를 </a:t>
            </a:r>
            <a:r>
              <a:rPr lang="ko-KR" altLang="en-US" dirty="0"/>
              <a:t>추출하고 연계하여 금융 분야의 타겟 마케팅에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맞춤 광고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추천시스템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6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빅데이터의 특징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규모</a:t>
            </a:r>
            <a:r>
              <a:rPr lang="en-US" altLang="ko-KR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olume)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ko-KR" altLang="en-US" dirty="0"/>
              <a:t>기존 데이터베이스보다 규모가 매우 크고 일정 기준으로 구분되지 않으나</a:t>
            </a:r>
            <a:r>
              <a:rPr lang="en-US" altLang="ko-KR" dirty="0"/>
              <a:t>, </a:t>
            </a:r>
            <a:r>
              <a:rPr lang="ko-KR" altLang="en-US" dirty="0"/>
              <a:t>일반적으로 수십 </a:t>
            </a:r>
            <a:r>
              <a:rPr lang="ko-KR" altLang="en-US" dirty="0" err="1"/>
              <a:t>테라바이트</a:t>
            </a:r>
            <a:r>
              <a:rPr lang="en-US" altLang="ko-KR" dirty="0"/>
              <a:t>(terabyte) </a:t>
            </a:r>
            <a:r>
              <a:rPr lang="ko-KR" altLang="en-US" dirty="0"/>
              <a:t>혹은 수십 </a:t>
            </a:r>
            <a:r>
              <a:rPr lang="ko-KR" altLang="en-US" dirty="0" err="1"/>
              <a:t>페타바이트</a:t>
            </a:r>
            <a:r>
              <a:rPr lang="en-US" altLang="ko-KR" dirty="0"/>
              <a:t>(petabyte)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/>
              <a:t>속도</a:t>
            </a:r>
            <a:r>
              <a:rPr lang="en-US" altLang="ko-KR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elocity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실시간으로 정보가 </a:t>
            </a:r>
            <a:r>
              <a:rPr lang="ko-KR" altLang="en-US" dirty="0"/>
              <a:t>생성되고 이동</a:t>
            </a:r>
            <a:r>
              <a:rPr lang="en-US" altLang="ko-KR" dirty="0"/>
              <a:t>(</a:t>
            </a:r>
            <a:r>
              <a:rPr lang="ko-KR" altLang="en-US" dirty="0"/>
              <a:t>전달</a:t>
            </a:r>
            <a:r>
              <a:rPr lang="en-US" altLang="ko-KR" dirty="0"/>
              <a:t>) </a:t>
            </a:r>
            <a:r>
              <a:rPr lang="ko-KR" altLang="en-US" dirty="0"/>
              <a:t>속도가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/>
              <a:t>다양성</a:t>
            </a:r>
            <a:r>
              <a:rPr lang="en-US" altLang="ko-KR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ariety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텍스트 </a:t>
            </a:r>
            <a:r>
              <a:rPr lang="ko-KR" altLang="en-US" dirty="0"/>
              <a:t>이외의 동영상과 같은 멀티미디어 등 다양한 비정형 데이터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err="1"/>
              <a:t>가치성</a:t>
            </a:r>
            <a:r>
              <a:rPr lang="en-US" altLang="ko-KR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alue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데이터 분석을 통하여 가치를 </a:t>
            </a:r>
            <a:r>
              <a:rPr lang="ko-KR" altLang="en-US" dirty="0" smtClean="0"/>
              <a:t>재 창출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/>
              <a:t>복잡성</a:t>
            </a:r>
            <a:r>
              <a:rPr lang="en-US" altLang="ko-KR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omplexity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/>
              <a:t>비구조화된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/>
              <a:t>데이터의 </a:t>
            </a:r>
            <a:r>
              <a:rPr lang="ko-KR" altLang="en-US" dirty="0" err="1"/>
              <a:t>저장방식</a:t>
            </a:r>
            <a:r>
              <a:rPr lang="ko-KR" altLang="en-US" dirty="0"/>
              <a:t> 차이</a:t>
            </a:r>
            <a:r>
              <a:rPr lang="en-US" altLang="ko-KR" dirty="0"/>
              <a:t>, </a:t>
            </a:r>
            <a:r>
              <a:rPr lang="ko-KR" altLang="en-US" dirty="0" err="1"/>
              <a:t>중복저장</a:t>
            </a:r>
            <a:r>
              <a:rPr lang="ko-KR" altLang="en-US" dirty="0"/>
              <a:t> 처리 등의 문제가 증가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빅데이터의</a:t>
            </a:r>
            <a:r>
              <a:rPr lang="ko-KR" altLang="en-US" dirty="0" smtClean="0"/>
              <a:t> 활용 사례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정렬을 통해 부분합을 구할 필드 그룹화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금융분야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온라인 게임 분야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제조분야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국외 활용 사례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err="1" smtClean="0"/>
              <a:t>구글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아마존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DHL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5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25781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dirty="0" smtClean="0">
                <a:solidFill>
                  <a:srgbClr val="C00000"/>
                </a:solidFill>
              </a:rPr>
              <a:t>1.2 </a:t>
            </a:r>
            <a:r>
              <a:rPr lang="ko-KR" altLang="en-US" dirty="0" err="1" smtClean="0">
                <a:solidFill>
                  <a:srgbClr val="C00000"/>
                </a:solidFill>
              </a:rPr>
              <a:t>빅데이터</a:t>
            </a:r>
            <a:r>
              <a:rPr lang="ko-KR" altLang="en-US" dirty="0" smtClean="0">
                <a:solidFill>
                  <a:srgbClr val="C00000"/>
                </a:solidFill>
              </a:rPr>
              <a:t> 처리과정 및 기술</a:t>
            </a:r>
            <a:endParaRPr lang="en-US" altLang="ko-KR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14659</TotalTime>
  <Words>1858</Words>
  <Application>Microsoft Office PowerPoint</Application>
  <PresentationFormat>화면 슬라이드 쇼(4:3)</PresentationFormat>
  <Paragraphs>331</Paragraphs>
  <Slides>40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Monotype Sorts</vt:lpstr>
      <vt:lpstr>MS PGothic</vt:lpstr>
      <vt:lpstr>MS PGothic</vt:lpstr>
      <vt:lpstr>Arial</vt:lpstr>
      <vt:lpstr>Arial Narrow</vt:lpstr>
      <vt:lpstr>Corbel</vt:lpstr>
      <vt:lpstr>Helvetica</vt:lpstr>
      <vt:lpstr>Times New Roman</vt:lpstr>
      <vt:lpstr>Verdana</vt:lpstr>
      <vt:lpstr>Webdings</vt:lpstr>
      <vt:lpstr>Wingdings</vt:lpstr>
      <vt:lpstr>os-8</vt:lpstr>
      <vt:lpstr>01  빅데이터 개요</vt:lpstr>
      <vt:lpstr>01 빅데이터 개요</vt:lpstr>
      <vt:lpstr>이장의 목적</vt:lpstr>
      <vt:lpstr>PowerPoint 프레젠테이션</vt:lpstr>
      <vt:lpstr>빅데이터 개념</vt:lpstr>
      <vt:lpstr>빅데이터 개념</vt:lpstr>
      <vt:lpstr>빅데이터의 특징</vt:lpstr>
      <vt:lpstr>빅데이터의 활용 사례</vt:lpstr>
      <vt:lpstr>PowerPoint 프레젠테이션</vt:lpstr>
      <vt:lpstr>빅데이터 컴퓨팅 과정</vt:lpstr>
      <vt:lpstr>빅데이터 컴퓨팅 과정</vt:lpstr>
      <vt:lpstr>PowerPoint 프레젠테이션</vt:lpstr>
      <vt:lpstr>빅데이터 수집의 개요</vt:lpstr>
      <vt:lpstr>빅데이터의 종류</vt:lpstr>
      <vt:lpstr>빅데이터의 종류</vt:lpstr>
      <vt:lpstr>빅데이터의 종류</vt:lpstr>
      <vt:lpstr>빅데이터의 종류</vt:lpstr>
      <vt:lpstr>빅데이터 수집 방법 및 기술</vt:lpstr>
      <vt:lpstr>PowerPoint 프레젠테이션</vt:lpstr>
      <vt:lpstr>빅데이터 저장/처리의 개요</vt:lpstr>
      <vt:lpstr>NoSQL</vt:lpstr>
      <vt:lpstr>분산파일시스템</vt:lpstr>
      <vt:lpstr>PowerPoint 프레젠테이션</vt:lpstr>
      <vt:lpstr>빅데이터 분석의 개요</vt:lpstr>
      <vt:lpstr>빅데이터 마이닝</vt:lpstr>
      <vt:lpstr>빅데이터 마이닝</vt:lpstr>
      <vt:lpstr>분류, 군집, 연관 관계 분석</vt:lpstr>
      <vt:lpstr>분류, 군집, 연관 관계 분석</vt:lpstr>
      <vt:lpstr>빅데이터 마이닝</vt:lpstr>
      <vt:lpstr>PowerPoint 프레젠테이션</vt:lpstr>
      <vt:lpstr>하둡 분산파일시스템</vt:lpstr>
      <vt:lpstr>하둡 분산파일시스템</vt:lpstr>
      <vt:lpstr>빅데이터 병렬분산처리</vt:lpstr>
      <vt:lpstr>빅데이터 병렬분산처리</vt:lpstr>
      <vt:lpstr>하둡 에코시스템</vt:lpstr>
      <vt:lpstr>PowerPoint 프레젠테이션</vt:lpstr>
      <vt:lpstr>문자 데이터 시각화</vt:lpstr>
      <vt:lpstr>문자 데이터 시각화</vt:lpstr>
      <vt:lpstr>지리 데이터 시각화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13장:  빅데이터 컴퓨팅</dc:title>
  <dc:creator>Administrator</dc:creator>
  <cp:lastModifiedBy>SONG</cp:lastModifiedBy>
  <cp:revision>470</cp:revision>
  <cp:lastPrinted>2013-10-02T18:16:40Z</cp:lastPrinted>
  <dcterms:created xsi:type="dcterms:W3CDTF">2011-01-13T23:43:38Z</dcterms:created>
  <dcterms:modified xsi:type="dcterms:W3CDTF">2019-02-28T07:24:07Z</dcterms:modified>
</cp:coreProperties>
</file>