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3"/>
  </p:notesMasterIdLst>
  <p:handoutMasterIdLst>
    <p:handoutMasterId r:id="rId24"/>
  </p:handoutMasterIdLst>
  <p:sldIdLst>
    <p:sldId id="302" r:id="rId2"/>
    <p:sldId id="258" r:id="rId3"/>
    <p:sldId id="399" r:id="rId4"/>
    <p:sldId id="590" r:id="rId5"/>
    <p:sldId id="584" r:id="rId6"/>
    <p:sldId id="585" r:id="rId7"/>
    <p:sldId id="591" r:id="rId8"/>
    <p:sldId id="592" r:id="rId9"/>
    <p:sldId id="593" r:id="rId10"/>
    <p:sldId id="586" r:id="rId11"/>
    <p:sldId id="587" r:id="rId12"/>
    <p:sldId id="588" r:id="rId13"/>
    <p:sldId id="589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330" r:id="rId22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9857" autoAdjust="0"/>
  </p:normalViewPr>
  <p:slideViewPr>
    <p:cSldViewPr showGuides="1">
      <p:cViewPr>
        <p:scale>
          <a:sx n="75" d="100"/>
          <a:sy n="75" d="100"/>
        </p:scale>
        <p:origin x="-2844" y="-864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8109424-9B36-46C3-9AD7-E60826B288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435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60CB9FF-4B03-4985-8A51-8986B211B0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28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1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baseline="0" dirty="0" smtClean="0">
                <a:solidFill>
                  <a:srgbClr val="0066CC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1pPr>
            <a:lvl2pPr marL="534988" indent="-265113">
              <a:buClr>
                <a:srgbClr val="FF0000"/>
              </a:buClr>
              <a:buFont typeface="Wingdings" pitchFamily="2" charset="2"/>
              <a:buChar char="§"/>
              <a:defRPr lang="ko-KR" altLang="en-US" sz="21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717550" indent="-177800">
              <a:buClr>
                <a:schemeClr val="accent3"/>
              </a:buClr>
              <a:buFont typeface="Arial" pitchFamily="34" charset="0"/>
              <a:buChar char="•"/>
              <a:defRPr lang="en-US" altLang="ko-KR" sz="18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2663" indent="-180975">
              <a:buFont typeface="Wingdings" pitchFamily="2" charset="2"/>
              <a:buChar char="§"/>
              <a:defRPr sz="1600" baseline="0">
                <a:latin typeface="Times New Roman" pitchFamily="18" charset="0"/>
                <a:ea typeface="맑은 고딕" pitchFamily="50" charset="-127"/>
              </a:defRPr>
            </a:lvl5pPr>
            <a:lvl6pPr>
              <a:buNone/>
              <a:defRPr/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 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 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넷 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363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 baseline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2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EF9C974-4D08-4A44-914C-9312496638C6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/21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Tx/>
              <a:buFont typeface="Wingdings" pitchFamily="2" charset="2"/>
              <a:buChar char="v"/>
            </a:pPr>
            <a:r>
              <a:rPr lang="ko-KR" altLang="en-US" dirty="0" smtClean="0"/>
              <a:t>첫 번째 수준</a:t>
            </a:r>
            <a:endParaRPr lang="en-US" altLang="ko-KR" dirty="0" smtClean="0"/>
          </a:p>
          <a:p>
            <a:pPr marL="534988" lvl="1" indent="-265113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  <a:tabLst>
                <a:tab pos="269875" algn="l"/>
                <a:tab pos="1698625" algn="l"/>
              </a:tabLst>
            </a:pPr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marL="717550" lvl="2" indent="-1778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tabLst>
                <a:tab pos="269875" algn="l"/>
                <a:tab pos="1698625" algn="l"/>
              </a:tabLst>
            </a:pPr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marL="982663" lvl="4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269875" algn="l"/>
                <a:tab pos="1698625" algn="l"/>
              </a:tabLst>
            </a:pPr>
            <a:r>
              <a:rPr lang="ko-KR" altLang="en-US" dirty="0" smtClean="0"/>
              <a:t>네 번째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7" r:id="rId2"/>
    <p:sldLayoutId id="2147483858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baseline="0" dirty="0" smtClean="0">
          <a:solidFill>
            <a:srgbClr val="0066CC"/>
          </a:solidFill>
          <a:latin typeface="Times New Roman" pitchFamily="18" charset="0"/>
          <a:ea typeface="맑은 고딕" pitchFamily="50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  <a:tab pos="1698625" algn="l"/>
        </a:tabLst>
        <a:defRPr lang="en-US" altLang="ko-KR" sz="2100" kern="1200" baseline="0" dirty="0" smtClean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2pPr>
      <a:lvl3pPr marL="882650" indent="-342900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tabLst>
          <a:tab pos="269875" algn="l"/>
          <a:tab pos="1698625" algn="l"/>
        </a:tabLst>
        <a:defRPr lang="en-US" altLang="ko-KR" sz="1800" kern="1200" baseline="0" dirty="0" smtClean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3pPr>
      <a:lvl4pPr marL="882650" indent="-3429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ko-KR" altLang="en-US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87438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tabLst>
          <a:tab pos="269875" algn="l"/>
          <a:tab pos="1698625" algn="l"/>
        </a:tabLst>
        <a:defRPr lang="ko-KR" altLang="en-US" sz="1600" kern="1200" baseline="0" dirty="0" smtClean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149080"/>
            <a:ext cx="5929313" cy="922983"/>
          </a:xfrm>
        </p:spPr>
        <p:txBody>
          <a:bodyPr/>
          <a:lstStyle/>
          <a:p>
            <a:r>
              <a:rPr lang="ko-KR" altLang="en-US" dirty="0"/>
              <a:t>성공적인 </a:t>
            </a:r>
            <a:r>
              <a:rPr lang="ko-KR" altLang="en-US" dirty="0" err="1"/>
              <a:t>모바일</a:t>
            </a:r>
            <a:r>
              <a:rPr lang="ko-KR" altLang="en-US" dirty="0"/>
              <a:t> 웹 사이트</a:t>
            </a:r>
            <a:br>
              <a:rPr lang="ko-KR" altLang="en-US" dirty="0"/>
            </a:br>
            <a:r>
              <a:rPr lang="ko-KR" altLang="en-US" dirty="0"/>
              <a:t>기획을 위해 알아야 할 것들</a:t>
            </a:r>
            <a:endParaRPr lang="ko-KR" altLang="en-US" dirty="0" smtClean="0"/>
          </a:p>
        </p:txBody>
      </p:sp>
      <p:sp>
        <p:nvSpPr>
          <p:cNvPr id="3075" name="내용 개체 틀 8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  <a:endParaRPr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15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모바일</a:t>
            </a:r>
            <a:r>
              <a:rPr lang="ko-KR" altLang="en-US" dirty="0"/>
              <a:t> 사용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모바일</a:t>
            </a:r>
            <a:r>
              <a:rPr lang="ko-KR" altLang="en-US" dirty="0"/>
              <a:t> 사용 환경</a:t>
            </a:r>
            <a:endParaRPr lang="en-US" altLang="ko-KR" dirty="0"/>
          </a:p>
          <a:p>
            <a:pPr lvl="1"/>
            <a:r>
              <a:rPr lang="ko-KR" altLang="en-US" dirty="0"/>
              <a:t>사용 환경의 사회적 </a:t>
            </a:r>
            <a:r>
              <a:rPr lang="ko-KR" altLang="en-US" dirty="0" smtClean="0"/>
              <a:t>측면</a:t>
            </a:r>
            <a:endParaRPr lang="en-US" altLang="ko-KR" dirty="0" smtClean="0"/>
          </a:p>
          <a:p>
            <a:pPr lvl="4"/>
            <a:r>
              <a:rPr lang="ko-KR" altLang="en-US" dirty="0"/>
              <a:t>사용자들은 왜 우리의 웹 서비스를 사용할 것인가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smtClean="0"/>
              <a:t>사용자들은 </a:t>
            </a:r>
            <a:r>
              <a:rPr lang="ko-KR" altLang="en-US" dirty="0"/>
              <a:t>어떤 가치를 얻게 될 것인가</a:t>
            </a:r>
            <a:r>
              <a:rPr lang="en-US" altLang="ko-KR" dirty="0" smtClean="0"/>
              <a:t>?</a:t>
            </a:r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행동에 대한 사람들의 사고방식인 사회적 </a:t>
            </a:r>
            <a:r>
              <a:rPr lang="ko-KR" altLang="en-US" dirty="0" err="1"/>
              <a:t>수용도는</a:t>
            </a:r>
            <a:r>
              <a:rPr lang="ko-KR" altLang="en-US" dirty="0"/>
              <a:t> 우리의 행동과 사고방식에 커다란 영향을 </a:t>
            </a:r>
            <a:r>
              <a:rPr lang="ko-KR" altLang="en-US" dirty="0" smtClean="0"/>
              <a:t>미친다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사용되리라고 예상되는 지역의 문화 속에서 특정 기술이 지각되는 방식이나 이를 </a:t>
            </a:r>
            <a:r>
              <a:rPr lang="ko-KR" altLang="en-US" dirty="0" smtClean="0"/>
              <a:t>사용하는 </a:t>
            </a:r>
            <a:r>
              <a:rPr lang="ko-KR" altLang="en-US" dirty="0"/>
              <a:t>것과 연계된 사회적 규칙에는 무엇이 있는지 반드시 알고 있어야 한다</a:t>
            </a:r>
          </a:p>
        </p:txBody>
      </p:sp>
    </p:spTree>
    <p:extLst>
      <p:ext uri="{BB962C8B-B14F-4D97-AF65-F5344CB8AC3E}">
        <p14:creationId xmlns:p14="http://schemas.microsoft.com/office/powerpoint/2010/main" val="2050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기획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(Mobile Web)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웹은 이동 단말기에서 일반 웹에 접속할 수 있는 </a:t>
            </a:r>
            <a:r>
              <a:rPr lang="ko-KR" altLang="en-US" dirty="0" err="1"/>
              <a:t>브라우징</a:t>
            </a:r>
            <a:r>
              <a:rPr lang="ko-KR" altLang="en-US" dirty="0"/>
              <a:t> 기술이다</a:t>
            </a:r>
            <a:r>
              <a:rPr lang="en-US" altLang="ko-KR" dirty="0"/>
              <a:t>. </a:t>
            </a:r>
            <a:r>
              <a:rPr lang="ko-KR" altLang="en-US" dirty="0"/>
              <a:t>이동 통신</a:t>
            </a:r>
            <a:r>
              <a:rPr lang="en-US" altLang="ko-KR" dirty="0"/>
              <a:t>, </a:t>
            </a:r>
            <a:r>
              <a:rPr lang="ko-KR" altLang="en-US" dirty="0" err="1"/>
              <a:t>텔레마틱스</a:t>
            </a:r>
            <a:r>
              <a:rPr lang="en-US" altLang="ko-KR" dirty="0"/>
              <a:t>, </a:t>
            </a:r>
            <a:r>
              <a:rPr lang="ko-KR" altLang="en-US" dirty="0"/>
              <a:t>홈 네트워크 </a:t>
            </a:r>
            <a:r>
              <a:rPr lang="ko-KR" altLang="en-US" dirty="0" smtClean="0"/>
              <a:t>등에 </a:t>
            </a:r>
            <a:r>
              <a:rPr lang="ko-KR" altLang="en-US" dirty="0"/>
              <a:t>사용되는 각종 단말기에서 유선 웹 사이트에 접속할 수 있는 기술로</a:t>
            </a:r>
            <a:r>
              <a:rPr lang="en-US" altLang="ko-KR" dirty="0"/>
              <a:t>, </a:t>
            </a:r>
            <a:r>
              <a:rPr lang="ko-KR" altLang="en-US" dirty="0"/>
              <a:t>월드 </a:t>
            </a:r>
            <a:r>
              <a:rPr lang="ko-KR" altLang="en-US" dirty="0" err="1"/>
              <a:t>와이드</a:t>
            </a:r>
            <a:r>
              <a:rPr lang="ko-KR" altLang="en-US" dirty="0"/>
              <a:t> 웹 컨소시엄</a:t>
            </a:r>
            <a:r>
              <a:rPr lang="en-US" altLang="ko-KR" dirty="0"/>
              <a:t>(W3C)</a:t>
            </a:r>
            <a:r>
              <a:rPr lang="ko-KR" altLang="en-US" dirty="0"/>
              <a:t>에서 </a:t>
            </a:r>
            <a:r>
              <a:rPr lang="ko-KR" altLang="en-US" dirty="0" smtClean="0"/>
              <a:t>표준화를 </a:t>
            </a:r>
            <a:r>
              <a:rPr lang="ko-KR" altLang="en-US" dirty="0"/>
              <a:t>진행 중이다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sz="500" dirty="0" smtClean="0"/>
          </a:p>
          <a:p>
            <a:pPr lvl="1"/>
            <a:r>
              <a:rPr lang="ko-KR" altLang="en-US" dirty="0" smtClean="0"/>
              <a:t>웹 사이트 개발 프로세스와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사이트 개발 프로세스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8326" y="3356992"/>
            <a:ext cx="6373994" cy="1563638"/>
            <a:chOff x="1078326" y="3356992"/>
            <a:chExt cx="6373994" cy="1563638"/>
          </a:xfrm>
        </p:grpSpPr>
        <p:pic>
          <p:nvPicPr>
            <p:cNvPr id="1026" name="Picture 2" descr="C:\Users\Hiya\Desktop\Task\001_한빛_강의교안\ch15\ch15-02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326" y="3356992"/>
              <a:ext cx="6373994" cy="1255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87624" y="4612853"/>
              <a:ext cx="619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[</a:t>
              </a:r>
              <a:r>
                <a:rPr lang="ko-KR" altLang="en-US" sz="1400" dirty="0"/>
                <a:t>그림 </a:t>
              </a:r>
              <a:r>
                <a:rPr lang="en-US" altLang="ko-KR" sz="1400" dirty="0"/>
                <a:t>15-2] </a:t>
              </a:r>
              <a:r>
                <a:rPr lang="ko-KR" altLang="en-US" sz="1400" dirty="0"/>
                <a:t>웹 사이트의 개발 프로세스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29744" y="5108233"/>
            <a:ext cx="6394584" cy="1561127"/>
            <a:chOff x="1078326" y="5013176"/>
            <a:chExt cx="6394584" cy="1561127"/>
          </a:xfrm>
        </p:grpSpPr>
        <p:pic>
          <p:nvPicPr>
            <p:cNvPr id="1027" name="Picture 3" descr="C:\Users\Hiya\Desktop\Task\001_한빛_강의교안\ch15\ch15-03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326" y="5013176"/>
              <a:ext cx="6394584" cy="1247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187624" y="6266526"/>
              <a:ext cx="619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[</a:t>
              </a:r>
              <a:r>
                <a:rPr lang="ko-KR" altLang="en-US" sz="1400" dirty="0"/>
                <a:t>그림 </a:t>
              </a:r>
              <a:r>
                <a:rPr lang="en-US" altLang="ko-KR" sz="1400" dirty="0"/>
                <a:t>15-3] </a:t>
              </a:r>
              <a:r>
                <a:rPr lang="ko-KR" altLang="en-US" sz="1400" dirty="0" err="1"/>
                <a:t>모바일</a:t>
              </a:r>
              <a:r>
                <a:rPr lang="ko-KR" altLang="en-US" sz="1400" dirty="0"/>
                <a:t> 웹 사이트의 개발 프로세스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모바일</a:t>
            </a:r>
            <a:r>
              <a:rPr lang="ko-KR" altLang="en-US" dirty="0"/>
              <a:t> 웹 기획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웹 사이트 개발 프로세스</a:t>
            </a:r>
            <a:endParaRPr lang="en-US" altLang="ko-KR" dirty="0" smtClean="0"/>
          </a:p>
          <a:p>
            <a:pPr lvl="1"/>
            <a:r>
              <a:rPr lang="en-US" altLang="ko-KR" b="1" dirty="0"/>
              <a:t>Step 1. </a:t>
            </a:r>
            <a:r>
              <a:rPr lang="ko-KR" altLang="en-US" dirty="0"/>
              <a:t>호환 단말 범위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/>
              <a:t>단말기에 따라 해상도</a:t>
            </a:r>
            <a:r>
              <a:rPr lang="en-US" altLang="ko-KR" dirty="0"/>
              <a:t>, </a:t>
            </a:r>
            <a:r>
              <a:rPr lang="ko-KR" altLang="en-US" dirty="0"/>
              <a:t>지원 브라우저 등이 다르므로 단말기의 지원 범위를 정해야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모든 </a:t>
            </a:r>
            <a:r>
              <a:rPr lang="ko-KR" altLang="en-US" dirty="0" smtClean="0"/>
              <a:t>단말기를 </a:t>
            </a:r>
            <a:r>
              <a:rPr lang="ko-KR" altLang="en-US" dirty="0"/>
              <a:t>지원할 수 있다고 생각하지 않는 것이 좋다</a:t>
            </a:r>
            <a:r>
              <a:rPr lang="en-US" altLang="ko-KR" dirty="0"/>
              <a:t>. </a:t>
            </a:r>
            <a:r>
              <a:rPr lang="ko-KR" altLang="en-US" dirty="0"/>
              <a:t>제작에 들어가기 전 지원할 단말기의 우선순위를 </a:t>
            </a:r>
            <a:r>
              <a:rPr lang="ko-KR" altLang="en-US" dirty="0" smtClean="0"/>
              <a:t>정하여 </a:t>
            </a:r>
            <a:r>
              <a:rPr lang="ko-KR" altLang="en-US" dirty="0"/>
              <a:t>호환 단말 범위를 지정한다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Step 2. </a:t>
            </a:r>
            <a:r>
              <a:rPr lang="ko-KR" altLang="en-US" dirty="0"/>
              <a:t>호환 웹 브라우저 범위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/>
              <a:t>각각의 웹 브라우저에 적용된 웹 표준 준수 </a:t>
            </a:r>
            <a:r>
              <a:rPr lang="ko-KR" altLang="en-US" dirty="0" smtClean="0"/>
              <a:t>수준</a:t>
            </a:r>
            <a:r>
              <a:rPr lang="en-US" altLang="ko-KR" dirty="0"/>
              <a:t>, </a:t>
            </a:r>
            <a:r>
              <a:rPr lang="ko-KR" altLang="en-US" dirty="0"/>
              <a:t>신기술 수준이 모두 다르므로 웹 브라우저의 지원 범위를 정해야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모든 웹 브라우저를 </a:t>
            </a:r>
            <a:r>
              <a:rPr lang="ko-KR" altLang="en-US" dirty="0" smtClean="0"/>
              <a:t>지원할 </a:t>
            </a:r>
            <a:r>
              <a:rPr lang="ko-KR" altLang="en-US" dirty="0"/>
              <a:t>수 있다고 생각하는 것보다 지정한 호환 단말에서 사용 빈도가 높은 호환 웹 브라우저의 범위를 </a:t>
            </a:r>
            <a:r>
              <a:rPr lang="ko-KR" altLang="en-US" dirty="0" smtClean="0"/>
              <a:t>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모바일</a:t>
            </a:r>
            <a:r>
              <a:rPr lang="ko-KR" altLang="en-US" dirty="0"/>
              <a:t> 웹 기획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1" dirty="0"/>
              <a:t>Step 3.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2"/>
            <a:r>
              <a:rPr lang="ko-KR" altLang="en-US" dirty="0"/>
              <a:t>단말기의 특성상 데스크톱보다는 좁은 사용자 인터페이스와 제한된 공간에서 효율적으로 정보를 </a:t>
            </a:r>
            <a:r>
              <a:rPr lang="ko-KR" altLang="en-US" dirty="0" smtClean="0"/>
              <a:t>탐색할 </a:t>
            </a:r>
            <a:r>
              <a:rPr lang="ko-KR" altLang="en-US" dirty="0"/>
              <a:t>수 있게 도와주는 효과적인 </a:t>
            </a:r>
            <a:r>
              <a:rPr lang="ko-KR" altLang="en-US" dirty="0" err="1"/>
              <a:t>내비게이션</a:t>
            </a:r>
            <a:r>
              <a:rPr lang="ko-KR" altLang="en-US" dirty="0"/>
              <a:t> 설계가 중요하다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사용자가 과업을 쉽게 완수할 </a:t>
            </a:r>
            <a:r>
              <a:rPr lang="ko-KR" altLang="en-US" dirty="0" smtClean="0"/>
              <a:t>수 있도록 </a:t>
            </a:r>
            <a:r>
              <a:rPr lang="ko-KR" altLang="en-US" dirty="0"/>
              <a:t>설계한다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Step 4.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기기 사용 환경에서는 데스크톱보다 네트워크 속도가 느리다</a:t>
            </a:r>
            <a:r>
              <a:rPr lang="en-US" altLang="ko-KR" dirty="0"/>
              <a:t>. </a:t>
            </a:r>
            <a:r>
              <a:rPr lang="ko-KR" altLang="en-US" dirty="0"/>
              <a:t>따라서 페이지 제작 시 </a:t>
            </a:r>
            <a:r>
              <a:rPr lang="ko-KR" altLang="en-US" dirty="0" smtClean="0"/>
              <a:t>이미지 사용을 </a:t>
            </a:r>
            <a:r>
              <a:rPr lang="ko-KR" altLang="en-US" dirty="0"/>
              <a:t>최소화하여 페이지 용량을 가볍게 해야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Step 5.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2"/>
            <a:r>
              <a:rPr lang="ko-KR" altLang="en-US" dirty="0"/>
              <a:t>웹 표준을 준수하고 다수의 웹 브라우저 호환에 따른 개발 기간</a:t>
            </a:r>
            <a:r>
              <a:rPr lang="en-US" altLang="ko-KR" dirty="0"/>
              <a:t>, </a:t>
            </a:r>
            <a:r>
              <a:rPr lang="ko-KR" altLang="en-US" dirty="0"/>
              <a:t>스크립트 제약 등을 고려하여 웹 </a:t>
            </a:r>
            <a:r>
              <a:rPr lang="ko-KR" altLang="en-US" dirty="0" smtClean="0"/>
              <a:t>사이트를 </a:t>
            </a:r>
            <a:r>
              <a:rPr lang="ko-KR" altLang="en-US" dirty="0"/>
              <a:t>설계한다</a:t>
            </a:r>
            <a:r>
              <a:rPr lang="en-US" altLang="ko-KR" dirty="0"/>
              <a:t>. </a:t>
            </a:r>
            <a:r>
              <a:rPr lang="ko-KR" altLang="en-US" dirty="0"/>
              <a:t>그리고 이에 따른 개발 기간을 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모바일</a:t>
            </a:r>
            <a:r>
              <a:rPr lang="ko-KR" altLang="en-US" dirty="0"/>
              <a:t> 웹 기획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1" dirty="0"/>
              <a:t>Step 6.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2"/>
            <a:r>
              <a:rPr lang="ko-KR" altLang="en-US" dirty="0"/>
              <a:t>초기에 정의한 단말기 및 웹 브라우저로 테스트를 엄격하게 진행한다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Step 7. </a:t>
            </a:r>
            <a:r>
              <a:rPr lang="ko-KR" altLang="en-US" dirty="0" err="1" smtClean="0"/>
              <a:t>론칭</a:t>
            </a:r>
            <a:endParaRPr lang="en-US" altLang="ko-KR" dirty="0" smtClean="0"/>
          </a:p>
          <a:p>
            <a:pPr lvl="2"/>
            <a:r>
              <a:rPr lang="ko-KR" altLang="en-US" dirty="0"/>
              <a:t>사용자의 단말기에 따라 모바일 웹과 데스크톱용 웹으로 이동</a:t>
            </a:r>
            <a:r>
              <a:rPr lang="en-US" altLang="ko-KR" dirty="0"/>
              <a:t>, </a:t>
            </a:r>
            <a:r>
              <a:rPr lang="ko-KR" altLang="en-US" dirty="0"/>
              <a:t>배포한다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모바일</a:t>
            </a:r>
            <a:r>
              <a:rPr lang="ko-KR" altLang="en-US" dirty="0"/>
              <a:t> 웹 기획 </a:t>
            </a:r>
            <a:r>
              <a:rPr lang="ko-KR" altLang="en-US" dirty="0" smtClean="0"/>
              <a:t>가이드라인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모바일 웹 페이지 제작을 도울 수 있는 가이드 라인과 기획 시 고려해야 </a:t>
            </a:r>
            <a:r>
              <a:rPr lang="ko-KR" altLang="en-US" b="0" dirty="0" smtClean="0"/>
              <a:t>할 점</a:t>
            </a:r>
            <a:endParaRPr lang="en-US" altLang="ko-KR" b="0" dirty="0" smtClean="0"/>
          </a:p>
          <a:p>
            <a:pPr lvl="1"/>
            <a:r>
              <a:rPr lang="ko-KR" altLang="en-US" dirty="0"/>
              <a:t>작은 디스플레이에 따른 해상도를 고려하여 레이아웃을 </a:t>
            </a:r>
            <a:r>
              <a:rPr lang="ko-KR" altLang="en-US" dirty="0" smtClean="0"/>
              <a:t>설계하라</a:t>
            </a:r>
            <a:endParaRPr lang="en-US" altLang="ko-KR" dirty="0" smtClean="0"/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웹 사이트 제작이 데스크톱용 웹 사이트 제작과 가장 다른 점은 해상도에 따른 </a:t>
            </a:r>
            <a:r>
              <a:rPr lang="ko-KR" altLang="en-US" dirty="0" smtClean="0"/>
              <a:t>레이아웃이다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기기는 노트북</a:t>
            </a:r>
            <a:r>
              <a:rPr lang="en-US" altLang="ko-KR" dirty="0"/>
              <a:t>, </a:t>
            </a:r>
            <a:r>
              <a:rPr lang="ko-KR" altLang="en-US" dirty="0"/>
              <a:t>데스크톱보다 디스플레이의 크기가 작기 때문에 이 점을 고려한 </a:t>
            </a:r>
            <a:r>
              <a:rPr lang="ko-KR" altLang="en-US" dirty="0" smtClean="0"/>
              <a:t>웹 사이트의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 err="1"/>
              <a:t>퍼블리싱이</a:t>
            </a:r>
            <a:r>
              <a:rPr lang="ko-KR" altLang="en-US" dirty="0"/>
              <a:t> 필요하다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웹 사이트 제작은 전체 </a:t>
            </a:r>
            <a:r>
              <a:rPr lang="ko-KR" altLang="en-US" dirty="0" err="1"/>
              <a:t>모바일</a:t>
            </a:r>
            <a:r>
              <a:rPr lang="ko-KR" altLang="en-US" dirty="0"/>
              <a:t> 단말기의 해상도를 </a:t>
            </a:r>
            <a:r>
              <a:rPr lang="ko-KR" altLang="en-US" dirty="0" smtClean="0"/>
              <a:t>고려하기보다는 최근 </a:t>
            </a:r>
            <a:r>
              <a:rPr lang="ko-KR" altLang="en-US" dirty="0"/>
              <a:t>출시된 </a:t>
            </a:r>
            <a:r>
              <a:rPr lang="ko-KR" altLang="en-US" dirty="0" err="1"/>
              <a:t>스마트폰을</a:t>
            </a:r>
            <a:r>
              <a:rPr lang="ko-KR" altLang="en-US" dirty="0"/>
              <a:t> 기준으로 기획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검수하는 사례가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C:\Users\Hiya\Desktop\Task\001_한빛_강의교안\ch15\ch15-T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2"/>
            <a:ext cx="7070280" cy="21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모바일</a:t>
            </a:r>
            <a:r>
              <a:rPr lang="ko-KR" altLang="en-US" dirty="0"/>
              <a:t> 웹 기획 </a:t>
            </a:r>
            <a:r>
              <a:rPr lang="ko-KR" altLang="en-US" dirty="0" smtClean="0"/>
              <a:t>가이드라인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모바일 액정 화면에 맞는 디자인을 </a:t>
            </a:r>
            <a:r>
              <a:rPr lang="ko-KR" altLang="en-US" dirty="0" smtClean="0"/>
              <a:t>설계하라</a:t>
            </a:r>
            <a:endParaRPr lang="en-US" altLang="ko-KR" dirty="0" smtClean="0"/>
          </a:p>
          <a:p>
            <a:pPr lvl="2"/>
            <a:r>
              <a:rPr lang="ko-KR" altLang="en-US" dirty="0"/>
              <a:t>레이아웃은 기획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디자인 </a:t>
            </a:r>
            <a:r>
              <a:rPr lang="ko-KR" altLang="en-US" dirty="0" smtClean="0"/>
              <a:t>모든 영역에서 </a:t>
            </a:r>
            <a:r>
              <a:rPr lang="ko-KR" altLang="en-US" dirty="0"/>
              <a:t>함께 고려해야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기획적인 측면에서도 </a:t>
            </a:r>
            <a:r>
              <a:rPr lang="ko-KR" altLang="en-US" dirty="0" err="1"/>
              <a:t>모바일</a:t>
            </a:r>
            <a:r>
              <a:rPr lang="ko-KR" altLang="en-US" dirty="0"/>
              <a:t> 기기의 가로 길이가 가변적이고 사용자마다 조금씩 차이가 날 수 </a:t>
            </a:r>
            <a:r>
              <a:rPr lang="ko-KR" altLang="en-US" dirty="0" smtClean="0"/>
              <a:t>있다는 </a:t>
            </a:r>
            <a:r>
              <a:rPr lang="ko-KR" altLang="en-US" dirty="0"/>
              <a:t>사용자 경험을 인지해야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기기의 액정 화면이 작기 때문에 모든 요소를 작게 만들어야 한다고 생각하기 </a:t>
            </a:r>
            <a:r>
              <a:rPr lang="ko-KR" altLang="en-US" dirty="0" smtClean="0"/>
              <a:t>쉽지만 요소들을 </a:t>
            </a:r>
            <a:r>
              <a:rPr lang="ko-KR" altLang="en-US" dirty="0"/>
              <a:t>작게 만들기보다는 한 화면에 보여지는 </a:t>
            </a:r>
            <a:r>
              <a:rPr lang="ko-KR" altLang="en-US" dirty="0" err="1"/>
              <a:t>콘텐츠의</a:t>
            </a:r>
            <a:r>
              <a:rPr lang="ko-KR" altLang="en-US" dirty="0"/>
              <a:t> 양을 적게 하는 것이 바람직하다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디자인은 단순하게</a:t>
            </a:r>
            <a:r>
              <a:rPr lang="en-US" altLang="ko-KR" dirty="0"/>
              <a:t>, </a:t>
            </a:r>
            <a:r>
              <a:rPr lang="ko-KR" altLang="en-US" dirty="0"/>
              <a:t>레이아웃은 세로로 </a:t>
            </a:r>
            <a:r>
              <a:rPr lang="ko-KR" altLang="en-US" dirty="0" smtClean="0"/>
              <a:t>구성하라</a:t>
            </a:r>
            <a:endParaRPr lang="en-US" altLang="ko-KR" dirty="0" smtClean="0"/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기기는 다양한 모양과 크기로 출시된다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기획 </a:t>
            </a:r>
            <a:r>
              <a:rPr lang="ko-KR" altLang="en-US" dirty="0"/>
              <a:t>단계에서 지원하고자 </a:t>
            </a:r>
            <a:r>
              <a:rPr lang="ko-KR" altLang="en-US" dirty="0" smtClean="0"/>
              <a:t>하는 호환 </a:t>
            </a:r>
            <a:r>
              <a:rPr lang="ko-KR" altLang="en-US" dirty="0"/>
              <a:t>단말기의 범위와 </a:t>
            </a:r>
            <a:r>
              <a:rPr lang="ko-KR" altLang="en-US" dirty="0" err="1"/>
              <a:t>콘텐츠에</a:t>
            </a:r>
            <a:r>
              <a:rPr lang="ko-KR" altLang="en-US" dirty="0"/>
              <a:t> </a:t>
            </a:r>
            <a:r>
              <a:rPr lang="ko-KR" altLang="en-US" dirty="0" smtClean="0"/>
              <a:t>따라 레이아웃이 </a:t>
            </a:r>
            <a:r>
              <a:rPr lang="ko-KR" altLang="en-US" dirty="0"/>
              <a:t>결정되는 것이기는 하지만</a:t>
            </a:r>
            <a:r>
              <a:rPr lang="en-US" altLang="ko-KR" dirty="0"/>
              <a:t>, </a:t>
            </a:r>
            <a:r>
              <a:rPr lang="ko-KR" altLang="en-US" dirty="0"/>
              <a:t>대다수의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smtClean="0"/>
              <a:t>기기는 </a:t>
            </a:r>
            <a:r>
              <a:rPr lang="ko-KR" altLang="en-US" dirty="0"/>
              <a:t>세로 방향이다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모바일</a:t>
            </a:r>
            <a:r>
              <a:rPr lang="ko-KR" altLang="en-US" dirty="0"/>
              <a:t> 웹 기획 </a:t>
            </a:r>
            <a:r>
              <a:rPr lang="ko-KR" altLang="en-US" dirty="0" smtClean="0"/>
              <a:t>가이드라인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스마트폰 사용자를 위한 사용자 인터페이스로 구성하여 터치 오류를 </a:t>
            </a:r>
            <a:r>
              <a:rPr lang="ko-KR" altLang="en-US" dirty="0" smtClean="0"/>
              <a:t>줄여라</a:t>
            </a:r>
            <a:endParaRPr lang="en-US" altLang="ko-KR" dirty="0" smtClean="0"/>
          </a:p>
          <a:p>
            <a:pPr lvl="2"/>
            <a:r>
              <a:rPr lang="ko-KR" altLang="en-US" dirty="0"/>
              <a:t>대부분의 스마트폰은 터치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ko-KR" altLang="en-US" dirty="0"/>
              <a:t>손가락으로 터치하기 편하게 아이콘의 크기를 </a:t>
            </a:r>
            <a:r>
              <a:rPr lang="ko-KR" altLang="en-US" dirty="0" smtClean="0"/>
              <a:t>조절하고 배치해야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터치하는 영역은 </a:t>
            </a:r>
            <a:r>
              <a:rPr lang="en-US" altLang="ko-KR" dirty="0"/>
              <a:t>44×44px</a:t>
            </a:r>
            <a:r>
              <a:rPr lang="ko-KR" altLang="en-US" dirty="0"/>
              <a:t>를 기준으로 한다</a:t>
            </a:r>
            <a:r>
              <a:rPr lang="en-US" altLang="ko-KR" dirty="0"/>
              <a:t>. </a:t>
            </a:r>
            <a:r>
              <a:rPr lang="ko-KR" altLang="en-US" dirty="0"/>
              <a:t>손가락으로 터치하는 </a:t>
            </a:r>
            <a:r>
              <a:rPr lang="ko-KR" altLang="en-US" dirty="0" smtClean="0"/>
              <a:t>면적이 </a:t>
            </a:r>
            <a:r>
              <a:rPr lang="ko-KR" altLang="en-US" dirty="0"/>
              <a:t>최소 이 정도 크기는 확보되어야 터치 시 잘못 눌러지는 것을 줄일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를 활용하여 이미지 사이즈를 </a:t>
            </a:r>
            <a:r>
              <a:rPr lang="ko-KR" altLang="en-US" dirty="0" smtClean="0"/>
              <a:t>최소화하라</a:t>
            </a:r>
            <a:endParaRPr lang="en-US" altLang="ko-KR" dirty="0" smtClean="0"/>
          </a:p>
          <a:p>
            <a:pPr lvl="2"/>
            <a:r>
              <a:rPr lang="en-US" altLang="ko-KR" dirty="0"/>
              <a:t>CSS3</a:t>
            </a:r>
            <a:r>
              <a:rPr lang="ko-KR" altLang="en-US" dirty="0"/>
              <a:t>를 잘 활용하면 그라디언트 효과나 그림자 효과 등을 만들어낼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CSS3</a:t>
            </a:r>
            <a:r>
              <a:rPr lang="ko-KR" altLang="en-US" dirty="0"/>
              <a:t>를 지원하는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기기에만 </a:t>
            </a:r>
            <a:r>
              <a:rPr lang="ko-KR" altLang="en-US" dirty="0"/>
              <a:t>사용할 수 있으므로</a:t>
            </a:r>
            <a:r>
              <a:rPr lang="en-US" altLang="ko-KR" dirty="0"/>
              <a:t>, </a:t>
            </a:r>
            <a:r>
              <a:rPr lang="ko-KR" altLang="en-US" dirty="0"/>
              <a:t>지원할 </a:t>
            </a:r>
            <a:r>
              <a:rPr lang="ko-KR" altLang="en-US" dirty="0" err="1"/>
              <a:t>모바일</a:t>
            </a:r>
            <a:r>
              <a:rPr lang="ko-KR" altLang="en-US" dirty="0"/>
              <a:t> 기기가 </a:t>
            </a:r>
            <a:r>
              <a:rPr lang="en-US" altLang="ko-KR" dirty="0"/>
              <a:t>CSS3</a:t>
            </a:r>
            <a:r>
              <a:rPr lang="ko-KR" altLang="en-US" dirty="0"/>
              <a:t>를 지원하는지 반드시 확인해야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모바일</a:t>
            </a:r>
            <a:r>
              <a:rPr lang="ko-KR" altLang="en-US" dirty="0"/>
              <a:t> 웹 기획 </a:t>
            </a:r>
            <a:r>
              <a:rPr lang="ko-KR" altLang="en-US" dirty="0" smtClean="0"/>
              <a:t>가이드라인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메뉴의 수와 내용을 단순화 </a:t>
            </a:r>
            <a:r>
              <a:rPr lang="ko-KR" altLang="en-US" dirty="0" smtClean="0"/>
              <a:t>하라</a:t>
            </a:r>
            <a:endParaRPr lang="en-US" altLang="ko-KR" dirty="0" smtClean="0"/>
          </a:p>
          <a:p>
            <a:pPr lvl="2"/>
            <a:r>
              <a:rPr lang="ko-KR" altLang="en-US" dirty="0"/>
              <a:t>일반적으로 </a:t>
            </a:r>
            <a:r>
              <a:rPr lang="ko-KR" altLang="en-US" dirty="0" err="1"/>
              <a:t>아이콘형</a:t>
            </a:r>
            <a:r>
              <a:rPr lang="ko-KR" altLang="en-US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웹 페이지에 적합한 메뉴의 수는 </a:t>
            </a:r>
            <a:r>
              <a:rPr lang="en-US" altLang="ko-KR" dirty="0"/>
              <a:t>3, 4, 6, 8, 9, 12</a:t>
            </a:r>
            <a:r>
              <a:rPr lang="ko-KR" altLang="en-US" dirty="0"/>
              <a:t>개로</a:t>
            </a:r>
            <a:r>
              <a:rPr lang="en-US" altLang="ko-KR" dirty="0"/>
              <a:t>, 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ko-KR" altLang="en-US" dirty="0" smtClean="0"/>
              <a:t>배수이면서 </a:t>
            </a:r>
            <a:r>
              <a:rPr lang="ko-KR" altLang="en-US" dirty="0"/>
              <a:t>메뉴의 수가 </a:t>
            </a:r>
            <a:r>
              <a:rPr lang="en-US" altLang="ko-KR" dirty="0"/>
              <a:t>12</a:t>
            </a:r>
            <a:r>
              <a:rPr lang="ko-KR" altLang="en-US" dirty="0"/>
              <a:t>개를 넘지 않는 것이 좋다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아이콘을 배치를 할 때</a:t>
            </a:r>
            <a:r>
              <a:rPr lang="en-US" altLang="ko-KR" dirty="0"/>
              <a:t>, 3</a:t>
            </a:r>
            <a:r>
              <a:rPr lang="ko-KR" altLang="en-US" dirty="0"/>
              <a:t>개를 </a:t>
            </a:r>
            <a:r>
              <a:rPr lang="en-US" altLang="ko-KR" dirty="0"/>
              <a:t>1</a:t>
            </a:r>
            <a:r>
              <a:rPr lang="ko-KR" altLang="en-US" dirty="0"/>
              <a:t>행으로 </a:t>
            </a:r>
            <a:r>
              <a:rPr lang="en-US" altLang="ko-KR" dirty="0"/>
              <a:t>1</a:t>
            </a:r>
            <a:r>
              <a:rPr lang="ko-KR" altLang="en-US" dirty="0" smtClean="0"/>
              <a:t>열</a:t>
            </a:r>
            <a:r>
              <a:rPr lang="en-US" altLang="ko-KR" dirty="0" smtClean="0"/>
              <a:t>~</a:t>
            </a:r>
            <a:r>
              <a:rPr lang="en-US" altLang="ko-KR" dirty="0"/>
              <a:t>4</a:t>
            </a:r>
            <a:r>
              <a:rPr lang="ko-KR" altLang="en-US" dirty="0"/>
              <a:t>열로 구성하거나</a:t>
            </a:r>
            <a:r>
              <a:rPr lang="en-US" altLang="ko-KR" dirty="0"/>
              <a:t>, 4</a:t>
            </a:r>
            <a:r>
              <a:rPr lang="ko-KR" altLang="en-US" dirty="0"/>
              <a:t>개를 한 행으로 </a:t>
            </a:r>
            <a:r>
              <a:rPr lang="en-US" altLang="ko-KR" dirty="0"/>
              <a:t>1</a:t>
            </a:r>
            <a:r>
              <a:rPr lang="ko-KR" altLang="en-US" dirty="0"/>
              <a:t>열</a:t>
            </a:r>
            <a:r>
              <a:rPr lang="en-US" altLang="ko-KR" dirty="0"/>
              <a:t>~3</a:t>
            </a:r>
            <a:r>
              <a:rPr lang="ko-KR" altLang="en-US" dirty="0"/>
              <a:t>열로 배치하는 것이 좋다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페이지의 텍스트 </a:t>
            </a:r>
            <a:r>
              <a:rPr lang="ko-KR" altLang="en-US" dirty="0" err="1"/>
              <a:t>콘텐츠는</a:t>
            </a:r>
            <a:r>
              <a:rPr lang="ko-KR" altLang="en-US" dirty="0"/>
              <a:t> 한글을 </a:t>
            </a:r>
            <a:r>
              <a:rPr lang="ko-KR" altLang="en-US" dirty="0" smtClean="0"/>
              <a:t>기준으로 </a:t>
            </a:r>
            <a:r>
              <a:rPr lang="en-US" altLang="ko-KR" dirty="0"/>
              <a:t>250</a:t>
            </a:r>
            <a:r>
              <a:rPr lang="ko-KR" altLang="en-US" dirty="0"/>
              <a:t>자</a:t>
            </a:r>
            <a:r>
              <a:rPr lang="en-US" altLang="ko-KR" dirty="0"/>
              <a:t>~350</a:t>
            </a:r>
            <a:r>
              <a:rPr lang="ko-KR" altLang="en-US" dirty="0"/>
              <a:t>자 미만으로 하는 것이 좋은데</a:t>
            </a:r>
            <a:r>
              <a:rPr lang="en-US" altLang="ko-KR" dirty="0"/>
              <a:t>, 250</a:t>
            </a:r>
            <a:r>
              <a:rPr lang="ko-KR" altLang="en-US" dirty="0"/>
              <a:t>자 이상이 되면 사용자의 피로도가 </a:t>
            </a:r>
            <a:r>
              <a:rPr lang="ko-KR" altLang="en-US" dirty="0" smtClean="0"/>
              <a:t>증가하고 지루해지기 </a:t>
            </a:r>
            <a:r>
              <a:rPr lang="ko-KR" altLang="en-US" dirty="0"/>
              <a:t>쉽기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C:\Users\Hiya\Desktop\Task\001_한빛_강의교안\ch15\ch15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60" y="3573016"/>
            <a:ext cx="2000935" cy="296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ya\Desktop\Task\001_한빛_강의교안\ch15\ch15-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64778"/>
            <a:ext cx="2011141" cy="296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모바일</a:t>
            </a:r>
            <a:r>
              <a:rPr lang="ko-KR" altLang="en-US" dirty="0"/>
              <a:t> 웹 기획 </a:t>
            </a:r>
            <a:r>
              <a:rPr lang="ko-KR" altLang="en-US" dirty="0" smtClean="0"/>
              <a:t>가이드라인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페이지에서 바로 통화가 가능하게 </a:t>
            </a:r>
            <a:r>
              <a:rPr lang="ko-KR" altLang="en-US" dirty="0" smtClean="0"/>
              <a:t>하라</a:t>
            </a:r>
            <a:endParaRPr lang="en-US" altLang="ko-KR" dirty="0" smtClean="0"/>
          </a:p>
          <a:p>
            <a:pPr lvl="2"/>
            <a:r>
              <a:rPr lang="ko-KR" altLang="en-US" dirty="0"/>
              <a:t>바로 통화 기능은 지도 </a:t>
            </a:r>
            <a:r>
              <a:rPr lang="en-US" altLang="ko-KR" dirty="0"/>
              <a:t>API</a:t>
            </a:r>
            <a:r>
              <a:rPr lang="ko-KR" altLang="en-US" dirty="0"/>
              <a:t>와 함께 모바일 웹 페이지에서 지원하는 대표적인 </a:t>
            </a:r>
            <a:r>
              <a:rPr lang="ko-KR" altLang="en-US" dirty="0" smtClean="0"/>
              <a:t>기능이다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페이지 </a:t>
            </a:r>
            <a:r>
              <a:rPr lang="ko-KR" altLang="en-US" dirty="0"/>
              <a:t>하단의 구성 요소로 꼭 집어넣고 모든 페이지에서 보여주는 것이 좋다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사용자가 글을 쓰는 것을 </a:t>
            </a:r>
            <a:r>
              <a:rPr lang="ko-KR" altLang="en-US" dirty="0" smtClean="0"/>
              <a:t>최소화하라</a:t>
            </a:r>
            <a:endParaRPr lang="en-US" altLang="ko-KR" dirty="0" smtClean="0"/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웹 사이트에서도 게시판을 만들고 있으나 사용자가 </a:t>
            </a:r>
            <a:r>
              <a:rPr lang="ko-KR" altLang="en-US" dirty="0" err="1"/>
              <a:t>모바일</a:t>
            </a:r>
            <a:r>
              <a:rPr lang="ko-KR" altLang="en-US" dirty="0"/>
              <a:t> 웹 사이트의 게시판에 글을 </a:t>
            </a:r>
            <a:r>
              <a:rPr lang="ko-KR" altLang="en-US" dirty="0" smtClean="0"/>
              <a:t>올리는 </a:t>
            </a:r>
            <a:r>
              <a:rPr lang="ko-KR" altLang="en-US" dirty="0"/>
              <a:t>것은 쉽지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가급적 </a:t>
            </a:r>
            <a:r>
              <a:rPr lang="ko-KR" altLang="en-US" dirty="0" err="1"/>
              <a:t>모바일</a:t>
            </a:r>
            <a:r>
              <a:rPr lang="ko-KR" altLang="en-US" dirty="0"/>
              <a:t> 웹 사이트에서는 사용자가 글을 쓰는 일을 줄여주는 것이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일반 웹과 </a:t>
            </a:r>
            <a:r>
              <a:rPr lang="ko-KR" altLang="en-US" dirty="0" err="1"/>
              <a:t>모바일</a:t>
            </a:r>
            <a:r>
              <a:rPr lang="ko-KR" altLang="en-US" dirty="0"/>
              <a:t> 웹의 게시판 데이터베이스를 연동하여 </a:t>
            </a:r>
            <a:r>
              <a:rPr lang="ko-KR" altLang="en-US" dirty="0" err="1"/>
              <a:t>모바일</a:t>
            </a:r>
            <a:r>
              <a:rPr lang="ko-KR" altLang="en-US" dirty="0"/>
              <a:t> 기기로도 </a:t>
            </a:r>
            <a:r>
              <a:rPr lang="ko-KR" altLang="en-US" dirty="0" smtClean="0"/>
              <a:t>게시물을 확인할 </a:t>
            </a:r>
            <a:r>
              <a:rPr lang="ko-KR" altLang="en-US" dirty="0"/>
              <a:t>수 있게 구성한다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회원가입과 예약 프로그램 같은 프로그램에도 사용자가 글을 쓰는 </a:t>
            </a:r>
            <a:r>
              <a:rPr lang="ko-KR" altLang="en-US" dirty="0" smtClean="0"/>
              <a:t>것은 </a:t>
            </a:r>
            <a:r>
              <a:rPr lang="ko-KR" altLang="en-US" dirty="0"/>
              <a:t>최소화하는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웹의 사용 환경을 이해한다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웹 기획 프로세스를 알아본다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웹 기획 가이드라인을 알아본다</a:t>
            </a:r>
            <a:r>
              <a:rPr lang="en-US" altLang="ko-KR" sz="2400" dirty="0"/>
              <a:t>.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모바일</a:t>
            </a:r>
            <a:r>
              <a:rPr lang="ko-KR" altLang="en-US" dirty="0"/>
              <a:t> 웹 기획 </a:t>
            </a:r>
            <a:r>
              <a:rPr lang="ko-KR" altLang="en-US" dirty="0" smtClean="0"/>
              <a:t>가이드라인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모바일을 통한 새로운 마케팅 기법을 </a:t>
            </a:r>
            <a:r>
              <a:rPr lang="ko-KR" altLang="en-US" dirty="0" smtClean="0"/>
              <a:t>이해하라</a:t>
            </a:r>
            <a:endParaRPr lang="en-US" altLang="ko-KR" dirty="0" smtClean="0"/>
          </a:p>
          <a:p>
            <a:pPr lvl="2"/>
            <a:r>
              <a:rPr lang="ko-KR" altLang="en-US" dirty="0"/>
              <a:t>스마트폰의 보급으로 새로운 마케팅의 장이 마련되었다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광고는 보편적인 </a:t>
            </a:r>
            <a:r>
              <a:rPr lang="ko-KR" altLang="en-US" dirty="0" err="1"/>
              <a:t>배너형</a:t>
            </a:r>
            <a:r>
              <a:rPr lang="ko-KR" altLang="en-US" dirty="0"/>
              <a:t> </a:t>
            </a:r>
            <a:r>
              <a:rPr lang="ko-KR" altLang="en-US" dirty="0" smtClean="0"/>
              <a:t>광고나 문자메시지 </a:t>
            </a:r>
            <a:r>
              <a:rPr lang="ko-KR" altLang="en-US" dirty="0"/>
              <a:t>광고 형태에서 위치 기반 시스템</a:t>
            </a:r>
            <a:r>
              <a:rPr lang="en-US" altLang="ko-KR" dirty="0"/>
              <a:t>, SNS </a:t>
            </a:r>
            <a:r>
              <a:rPr lang="ko-KR" altLang="en-US" dirty="0"/>
              <a:t>등과 결합하여 시너지 효과를 창출할 것이다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모바일</a:t>
            </a:r>
            <a:r>
              <a:rPr lang="ko-KR" altLang="en-US" dirty="0" smtClean="0"/>
              <a:t> 광고는 </a:t>
            </a:r>
            <a:r>
              <a:rPr lang="ko-KR" altLang="en-US" dirty="0"/>
              <a:t>기존 광고 플랫폼보다 더욱 개인화된 메세지를 요구하는 타겟 성향을 반영한 것이다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광고의 특징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Mass</a:t>
            </a:r>
            <a:r>
              <a:rPr lang="en-US" altLang="ko-KR" dirty="0"/>
              <a:t>&amp; Targeting : </a:t>
            </a:r>
            <a:r>
              <a:rPr lang="ko-KR" altLang="en-US" dirty="0"/>
              <a:t>세밀한 사용자 </a:t>
            </a:r>
            <a:r>
              <a:rPr lang="en-US" altLang="ko-KR" dirty="0"/>
              <a:t>DB</a:t>
            </a:r>
            <a:r>
              <a:rPr lang="ko-KR" altLang="en-US" dirty="0"/>
              <a:t>를 이용한 </a:t>
            </a:r>
            <a:r>
              <a:rPr lang="ko-KR" altLang="en-US" dirty="0" err="1"/>
              <a:t>타겟팅</a:t>
            </a:r>
            <a:r>
              <a:rPr lang="ko-KR" altLang="en-US" dirty="0"/>
              <a:t> 광고 가능 및 광범위한 </a:t>
            </a:r>
            <a:r>
              <a:rPr lang="ko-KR" altLang="en-US" dirty="0" err="1"/>
              <a:t>파급력</a:t>
            </a:r>
            <a:endParaRPr lang="ko-KR" altLang="en-US" dirty="0"/>
          </a:p>
          <a:p>
            <a:pPr lvl="3"/>
            <a:r>
              <a:rPr lang="en-US" altLang="ko-KR" dirty="0" smtClean="0"/>
              <a:t>Anytime</a:t>
            </a:r>
            <a:r>
              <a:rPr lang="en-US" altLang="ko-KR" dirty="0"/>
              <a:t>/ Anywhere : </a:t>
            </a:r>
            <a:r>
              <a:rPr lang="ko-KR" altLang="en-US" dirty="0"/>
              <a:t>사용자가 </a:t>
            </a:r>
            <a:r>
              <a:rPr lang="en-US" altLang="ko-KR" dirty="0"/>
              <a:t>24</a:t>
            </a:r>
            <a:r>
              <a:rPr lang="ko-KR" altLang="en-US" dirty="0"/>
              <a:t>시간 휴대하는 미디어 단말에 원하는 시간</a:t>
            </a:r>
            <a:r>
              <a:rPr lang="en-US" altLang="ko-KR" dirty="0"/>
              <a:t>, </a:t>
            </a:r>
            <a:r>
              <a:rPr lang="ko-KR" altLang="en-US" dirty="0"/>
              <a:t>장소 선택</a:t>
            </a:r>
          </a:p>
          <a:p>
            <a:pPr lvl="3"/>
            <a:r>
              <a:rPr lang="en-US" altLang="ko-KR" dirty="0" smtClean="0"/>
              <a:t>Multi </a:t>
            </a:r>
            <a:r>
              <a:rPr lang="en-US" altLang="ko-KR" dirty="0"/>
              <a:t>Interactive : </a:t>
            </a:r>
            <a:r>
              <a:rPr lang="ko-KR" altLang="en-US" dirty="0"/>
              <a:t>오디오</a:t>
            </a:r>
            <a:r>
              <a:rPr lang="en-US" altLang="ko-KR" dirty="0"/>
              <a:t>/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텍스트 등 다양한 반응 선택과 소비자 행동 유도 용이</a:t>
            </a:r>
          </a:p>
          <a:p>
            <a:pPr lvl="3"/>
            <a:r>
              <a:rPr lang="en-US" altLang="ko-KR" dirty="0" smtClean="0"/>
              <a:t>Cost </a:t>
            </a:r>
            <a:r>
              <a:rPr lang="en-US" altLang="ko-KR" dirty="0"/>
              <a:t>Effective : </a:t>
            </a:r>
            <a:r>
              <a:rPr lang="ko-KR" altLang="en-US" dirty="0"/>
              <a:t>다른 광고 미디어에 비해 저렴한 비용으로 최대 광고 효과 가능</a:t>
            </a:r>
          </a:p>
        </p:txBody>
      </p:sp>
    </p:spTree>
    <p:extLst>
      <p:ext uri="{BB962C8B-B14F-4D97-AF65-F5344CB8AC3E}">
        <p14:creationId xmlns:p14="http://schemas.microsoft.com/office/powerpoint/2010/main" val="2258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36867" name="내용 개체 틀 3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웹 사이트</a:t>
            </a:r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사용 환경</a:t>
            </a:r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웹 기획 프로세스</a:t>
            </a:r>
          </a:p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웹 기획 가이드라인</a:t>
            </a: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웹 사이트</a:t>
            </a:r>
            <a:endParaRPr lang="en-US" altLang="ko-KR" dirty="0" smtClean="0"/>
          </a:p>
          <a:p>
            <a:pPr lvl="2"/>
            <a:r>
              <a:rPr lang="ko-KR" altLang="en-US" dirty="0"/>
              <a:t>모바일 웹 사이트는 모바일 기기를 위해 별도로 설계된 웹 사이트다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웹 사이트는 단순한 드릴다운</a:t>
            </a:r>
            <a:r>
              <a:rPr lang="en-US" altLang="ko-KR" dirty="0"/>
              <a:t>(drill-down) </a:t>
            </a:r>
            <a:r>
              <a:rPr lang="ko-KR" altLang="en-US" dirty="0"/>
              <a:t>아키텍처로 구성되거나 다음 단계 </a:t>
            </a:r>
            <a:r>
              <a:rPr lang="ko-KR" altLang="en-US" dirty="0" smtClean="0"/>
              <a:t>화면으로 이동하는 </a:t>
            </a:r>
            <a:r>
              <a:rPr lang="ko-KR" altLang="en-US" dirty="0" err="1"/>
              <a:t>네비게이션</a:t>
            </a:r>
            <a:r>
              <a:rPr lang="ko-KR" altLang="en-US" dirty="0"/>
              <a:t> 링크의 간단한 조합으로 구성된다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웹 사이트의 특징</a:t>
            </a:r>
            <a:endParaRPr lang="en-US" altLang="ko-KR" dirty="0" smtClean="0"/>
          </a:p>
          <a:p>
            <a:pPr lvl="2"/>
            <a:r>
              <a:rPr lang="ko-KR" altLang="en-US" dirty="0"/>
              <a:t>디자인이 비교적 단순하고</a:t>
            </a:r>
            <a:r>
              <a:rPr lang="en-US" altLang="ko-KR" dirty="0"/>
              <a:t>, </a:t>
            </a:r>
            <a:r>
              <a:rPr lang="ko-KR" altLang="en-US" dirty="0"/>
              <a:t>정보 제공이 주요 목적인 사이트가 많다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데스크톱용 </a:t>
            </a:r>
            <a:r>
              <a:rPr lang="ko-KR" altLang="en-US" dirty="0"/>
              <a:t>웹 사이트에서 흔히 볼 수 있는 </a:t>
            </a:r>
            <a:r>
              <a:rPr lang="ko-KR" altLang="en-US" dirty="0" err="1"/>
              <a:t>인터렉티브한</a:t>
            </a:r>
            <a:r>
              <a:rPr lang="ko-KR" altLang="en-US" dirty="0"/>
              <a:t> 요소는 거의 제공하지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웹 </a:t>
            </a:r>
            <a:r>
              <a:rPr lang="ko-KR" altLang="en-US" dirty="0" smtClean="0"/>
              <a:t>사이트는 </a:t>
            </a:r>
            <a:r>
              <a:rPr lang="ko-KR" altLang="en-US" dirty="0"/>
              <a:t>만들기가 쉬운 편이지만</a:t>
            </a:r>
            <a:r>
              <a:rPr lang="en-US" altLang="ko-KR" dirty="0"/>
              <a:t>, </a:t>
            </a:r>
            <a:r>
              <a:rPr lang="ko-KR" altLang="en-US" dirty="0" err="1"/>
              <a:t>모바일</a:t>
            </a:r>
            <a:r>
              <a:rPr lang="ko-KR" altLang="en-US" dirty="0"/>
              <a:t> 웹 브라우저에 따라 웹 페이지가 다르게 보인다는 단점이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모바일</a:t>
            </a:r>
            <a:r>
              <a:rPr lang="ko-KR" altLang="en-US" dirty="0"/>
              <a:t> 웹 사이트</a:t>
            </a:r>
            <a:endParaRPr lang="en-US" altLang="ko-KR" dirty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웹 사이트의 장점과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4"/>
            <a:r>
              <a:rPr lang="ko-KR" altLang="en-US" dirty="0"/>
              <a:t>만들기 쉽다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데스크톱용 </a:t>
            </a:r>
            <a:r>
              <a:rPr lang="ko-KR" altLang="en-US" dirty="0"/>
              <a:t>사이트에서 사용했던 개발 툴과 기술을 사용할 수 있다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거의 </a:t>
            </a:r>
            <a:r>
              <a:rPr lang="ko-KR" altLang="en-US" dirty="0"/>
              <a:t>모든 </a:t>
            </a:r>
            <a:r>
              <a:rPr lang="ko-KR" altLang="en-US" dirty="0" err="1"/>
              <a:t>모바일</a:t>
            </a:r>
            <a:r>
              <a:rPr lang="ko-KR" altLang="en-US" dirty="0"/>
              <a:t> 기기에서 </a:t>
            </a:r>
            <a:r>
              <a:rPr lang="ko-KR" altLang="en-US" dirty="0" err="1"/>
              <a:t>모바일</a:t>
            </a:r>
            <a:r>
              <a:rPr lang="ko-KR" altLang="en-US" dirty="0"/>
              <a:t> 웹 사이트를 볼 수 있다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/>
          </a:p>
          <a:p>
            <a:pPr lvl="3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4"/>
            <a:r>
              <a:rPr lang="ko-KR" altLang="en-US" dirty="0" err="1"/>
              <a:t>모바일</a:t>
            </a:r>
            <a:r>
              <a:rPr lang="ko-KR" altLang="en-US" dirty="0"/>
              <a:t> 기기 외에는 다양한 기기를 지원하기 어렵다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사용자에게 </a:t>
            </a:r>
            <a:r>
              <a:rPr lang="ko-KR" altLang="en-US" dirty="0"/>
              <a:t>제한적인 경험만을 제공한다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대부분의 </a:t>
            </a:r>
            <a:r>
              <a:rPr lang="ko-KR" altLang="en-US" dirty="0" err="1"/>
              <a:t>모바일</a:t>
            </a:r>
            <a:r>
              <a:rPr lang="ko-KR" altLang="en-US" dirty="0"/>
              <a:t> 웹 사이트는 데스크톱용 </a:t>
            </a:r>
            <a:r>
              <a:rPr lang="ko-KR" altLang="en-US" dirty="0" err="1"/>
              <a:t>콘텐츠를</a:t>
            </a:r>
            <a:r>
              <a:rPr lang="ko-KR" altLang="en-US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기기용으로 재편집한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0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사용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사용 환경이란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err="1"/>
              <a:t>모바일</a:t>
            </a:r>
            <a:r>
              <a:rPr lang="ko-KR" altLang="en-US" dirty="0"/>
              <a:t> 사용 환경은 서비스를 사용할 주변 환경을 말한다</a:t>
            </a:r>
            <a:r>
              <a:rPr lang="en-US" altLang="ko-KR" dirty="0"/>
              <a:t>. </a:t>
            </a:r>
            <a:r>
              <a:rPr lang="ko-KR" altLang="en-US" dirty="0" err="1"/>
              <a:t>모바일</a:t>
            </a:r>
            <a:r>
              <a:rPr lang="ko-KR" altLang="en-US" dirty="0"/>
              <a:t> 서비스는 데스크톱과 달리 시간과 공간에 </a:t>
            </a:r>
            <a:r>
              <a:rPr lang="ko-KR" altLang="en-US" dirty="0" smtClean="0"/>
              <a:t>상관없이 </a:t>
            </a:r>
            <a:r>
              <a:rPr lang="ko-KR" altLang="en-US" dirty="0"/>
              <a:t>다양한 사람들의 수많은 개별 단말기를 통해 서비스를 이용한다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환경</a:t>
            </a:r>
            <a:endParaRPr lang="en-US" altLang="ko-KR" dirty="0" smtClean="0"/>
          </a:p>
          <a:p>
            <a:pPr lvl="2"/>
            <a:r>
              <a:rPr lang="ko-KR" altLang="en-US" dirty="0"/>
              <a:t>‘고정된’과 반대되는‘움직이는’환경의 개념적인 용어다</a:t>
            </a:r>
            <a:r>
              <a:rPr lang="en-US" altLang="ko-KR" dirty="0"/>
              <a:t>. </a:t>
            </a:r>
            <a:r>
              <a:rPr lang="ko-KR" altLang="en-US" dirty="0"/>
              <a:t>차량용이나 노트북</a:t>
            </a:r>
            <a:r>
              <a:rPr lang="en-US" altLang="ko-KR" dirty="0"/>
              <a:t>, </a:t>
            </a:r>
            <a:r>
              <a:rPr lang="ko-KR" altLang="en-US" dirty="0"/>
              <a:t>휴대폰</a:t>
            </a:r>
            <a:r>
              <a:rPr lang="en-US" altLang="ko-KR" dirty="0"/>
              <a:t>, </a:t>
            </a:r>
            <a:r>
              <a:rPr lang="ko-KR" altLang="en-US" dirty="0"/>
              <a:t>개인 휴대 정보 단말기</a:t>
            </a:r>
            <a:r>
              <a:rPr lang="en-US" altLang="ko-KR" dirty="0"/>
              <a:t>(PDA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등과 </a:t>
            </a:r>
            <a:r>
              <a:rPr lang="ko-KR" altLang="en-US" dirty="0"/>
              <a:t>관련된 하드웨어나 소프트웨어</a:t>
            </a:r>
            <a:r>
              <a:rPr lang="en-US" altLang="ko-KR" dirty="0"/>
              <a:t>, </a:t>
            </a:r>
            <a:r>
              <a:rPr lang="ko-KR" altLang="en-US" dirty="0"/>
              <a:t>네트워크 및 서비스 환경을 의미한다</a:t>
            </a:r>
            <a:r>
              <a:rPr lang="en-US" altLang="ko-KR" dirty="0"/>
              <a:t>. </a:t>
            </a:r>
            <a:r>
              <a:rPr lang="ko-KR" altLang="en-US" dirty="0"/>
              <a:t>이동형 단말기는 고정형보다 크기가 </a:t>
            </a:r>
            <a:r>
              <a:rPr lang="ko-KR" altLang="en-US" dirty="0" smtClean="0"/>
              <a:t>작고 </a:t>
            </a:r>
            <a:r>
              <a:rPr lang="ko-KR" altLang="en-US" dirty="0"/>
              <a:t>전력 공급이 제한되며</a:t>
            </a:r>
            <a:r>
              <a:rPr lang="en-US" altLang="ko-KR" dirty="0"/>
              <a:t>, </a:t>
            </a:r>
            <a:r>
              <a:rPr lang="ko-KR" altLang="en-US" dirty="0"/>
              <a:t>화면 및 입출력 장치가 협소하다</a:t>
            </a:r>
            <a:r>
              <a:rPr lang="en-US" altLang="ko-KR" dirty="0"/>
              <a:t>. </a:t>
            </a:r>
            <a:r>
              <a:rPr lang="ko-KR" altLang="en-US" dirty="0"/>
              <a:t>프로세서 능력이나 메모리 등 여러 면에서 제약 </a:t>
            </a:r>
            <a:r>
              <a:rPr lang="ko-KR" altLang="en-US" dirty="0" smtClean="0"/>
              <a:t>조건이 따르지만 </a:t>
            </a:r>
            <a:r>
              <a:rPr lang="ko-KR" altLang="en-US" dirty="0"/>
              <a:t>고정형 기기와 유사한 효과</a:t>
            </a:r>
            <a:r>
              <a:rPr lang="en-US" altLang="ko-KR" dirty="0"/>
              <a:t>, </a:t>
            </a:r>
            <a:r>
              <a:rPr lang="ko-KR" altLang="en-US" dirty="0"/>
              <a:t>또는 연동되는 기능을 구현하기 위해 각종 기술이 개발되고 있다</a:t>
            </a:r>
            <a:r>
              <a:rPr lang="en-US" altLang="ko-KR" dirty="0"/>
              <a:t>. </a:t>
            </a:r>
            <a:r>
              <a:rPr lang="ko-KR" altLang="en-US" dirty="0"/>
              <a:t>현재는 </a:t>
            </a:r>
            <a:r>
              <a:rPr lang="ko-KR" altLang="en-US" dirty="0" smtClean="0"/>
              <a:t>주로 </a:t>
            </a:r>
            <a:r>
              <a:rPr lang="ko-KR" altLang="en-US" dirty="0"/>
              <a:t>노트북</a:t>
            </a:r>
            <a:r>
              <a:rPr lang="en-US" altLang="ko-KR" dirty="0"/>
              <a:t>, </a:t>
            </a:r>
            <a:r>
              <a:rPr lang="ko-KR" altLang="en-US" dirty="0"/>
              <a:t>휴대폰</a:t>
            </a:r>
            <a:r>
              <a:rPr lang="en-US" altLang="ko-KR" dirty="0"/>
              <a:t>, GPS, </a:t>
            </a:r>
            <a:r>
              <a:rPr lang="ko-KR" altLang="en-US" dirty="0"/>
              <a:t>디지털 멀티미디어 방송</a:t>
            </a:r>
            <a:r>
              <a:rPr lang="en-US" altLang="ko-KR" dirty="0"/>
              <a:t>(DMB), </a:t>
            </a:r>
            <a:r>
              <a:rPr lang="ko-KR" altLang="en-US" dirty="0"/>
              <a:t>라디오</a:t>
            </a:r>
            <a:r>
              <a:rPr lang="en-US" altLang="ko-KR" dirty="0"/>
              <a:t>, TV </a:t>
            </a:r>
            <a:r>
              <a:rPr lang="ko-KR" altLang="en-US" dirty="0"/>
              <a:t>등의 서비스와 관련되어 많이 사용된다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marL="539750" lvl="2" indent="0" algn="r">
              <a:buNone/>
            </a:pPr>
            <a:r>
              <a:rPr lang="en-US" altLang="ko-KR" dirty="0"/>
              <a:t>&lt;</a:t>
            </a:r>
            <a:r>
              <a:rPr lang="ko-KR" altLang="en-US" dirty="0"/>
              <a:t>출처 </a:t>
            </a:r>
            <a:r>
              <a:rPr lang="en-US" altLang="ko-KR" dirty="0"/>
              <a:t>- </a:t>
            </a:r>
            <a:r>
              <a:rPr lang="ko-KR" altLang="en-US" dirty="0"/>
              <a:t>네이버 지식사전</a:t>
            </a:r>
            <a:r>
              <a:rPr lang="en-US" altLang="ko-KR" dirty="0"/>
              <a:t>(http://terms.naver.com)&gt;</a:t>
            </a:r>
          </a:p>
        </p:txBody>
      </p:sp>
    </p:spTree>
    <p:extLst>
      <p:ext uri="{BB962C8B-B14F-4D97-AF65-F5344CB8AC3E}">
        <p14:creationId xmlns:p14="http://schemas.microsoft.com/office/powerpoint/2010/main" val="2050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사용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사용 환경</a:t>
            </a:r>
            <a:endParaRPr lang="en-US" altLang="ko-KR" dirty="0" smtClean="0"/>
          </a:p>
          <a:p>
            <a:pPr lvl="2"/>
            <a:r>
              <a:rPr lang="ko-KR" altLang="en-US" dirty="0" err="1"/>
              <a:t>모바일</a:t>
            </a:r>
            <a:r>
              <a:rPr lang="ko-KR" altLang="en-US" dirty="0"/>
              <a:t> 사용 환경은 사용자에 따라 달라 질 수 있으며</a:t>
            </a:r>
            <a:r>
              <a:rPr lang="en-US" altLang="ko-KR" dirty="0"/>
              <a:t>, </a:t>
            </a:r>
            <a:r>
              <a:rPr lang="ko-KR" altLang="en-US" dirty="0"/>
              <a:t>과업 공간</a:t>
            </a:r>
            <a:r>
              <a:rPr lang="en-US" altLang="ko-KR" dirty="0"/>
              <a:t>, </a:t>
            </a:r>
            <a:r>
              <a:rPr lang="ko-KR" altLang="en-US" dirty="0"/>
              <a:t>물리적 환경</a:t>
            </a:r>
            <a:r>
              <a:rPr lang="en-US" altLang="ko-KR" dirty="0"/>
              <a:t>, </a:t>
            </a:r>
            <a:r>
              <a:rPr lang="ko-KR" altLang="en-US" dirty="0"/>
              <a:t>사용 환경의 사회적 </a:t>
            </a:r>
            <a:r>
              <a:rPr lang="ko-KR" altLang="en-US" dirty="0" smtClean="0"/>
              <a:t>측면 </a:t>
            </a:r>
            <a:r>
              <a:rPr lang="ko-KR" altLang="en-US" dirty="0"/>
              <a:t>등에 영향을 받는다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서비스를 사용할 사람은 누구인가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smtClean="0"/>
              <a:t>사용할 </a:t>
            </a:r>
            <a:r>
              <a:rPr lang="ko-KR" altLang="en-US" dirty="0"/>
              <a:t>사람에 대해서 무엇을 알고 있는가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smtClean="0"/>
              <a:t>그들은 </a:t>
            </a:r>
            <a:r>
              <a:rPr lang="ko-KR" altLang="en-US" dirty="0"/>
              <a:t>자신의 </a:t>
            </a:r>
            <a:r>
              <a:rPr lang="ko-KR" altLang="en-US" dirty="0" err="1"/>
              <a:t>모바일</a:t>
            </a:r>
            <a:r>
              <a:rPr lang="ko-KR" altLang="en-US" dirty="0"/>
              <a:t> 기기를 어떻게 사용하고 있는가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기기가 손에 들려 있는가</a:t>
            </a:r>
            <a:r>
              <a:rPr lang="en-US" altLang="ko-KR" dirty="0"/>
              <a:t>? </a:t>
            </a:r>
            <a:r>
              <a:rPr lang="ko-KR" altLang="en-US" dirty="0"/>
              <a:t>아니면 주머니에 있는가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/>
              <a:t>기기를 어떻게 잡고 있는가</a:t>
            </a:r>
            <a:r>
              <a:rPr lang="en-US" altLang="ko-KR" dirty="0"/>
              <a:t>? </a:t>
            </a:r>
            <a:r>
              <a:rPr lang="ko-KR" altLang="en-US" dirty="0"/>
              <a:t>열린 상태로</a:t>
            </a:r>
            <a:r>
              <a:rPr lang="en-US" altLang="ko-KR" dirty="0"/>
              <a:t>? </a:t>
            </a:r>
            <a:r>
              <a:rPr lang="ko-KR" altLang="en-US" dirty="0"/>
              <a:t>아니면 닫힌 상태로</a:t>
            </a:r>
            <a:r>
              <a:rPr lang="en-US" altLang="ko-KR" dirty="0"/>
              <a:t>?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가로로</a:t>
            </a:r>
            <a:r>
              <a:rPr lang="en-US" altLang="ko-KR" dirty="0"/>
              <a:t>? </a:t>
            </a:r>
            <a:r>
              <a:rPr lang="ko-KR" altLang="en-US" dirty="0"/>
              <a:t>세로로</a:t>
            </a:r>
            <a:r>
              <a:rPr lang="en-US" altLang="ko-KR" dirty="0" smtClean="0"/>
              <a:t>?</a:t>
            </a:r>
          </a:p>
          <a:p>
            <a:pPr lvl="4"/>
            <a:endParaRPr lang="en-US" altLang="ko-KR" dirty="0"/>
          </a:p>
          <a:p>
            <a:pPr lvl="3"/>
            <a:r>
              <a:rPr lang="ko-KR" altLang="en-US" dirty="0"/>
              <a:t>제일 먼저 다양한 사용자에 대해 이해하고 그들의 </a:t>
            </a:r>
            <a:r>
              <a:rPr lang="ko-KR" altLang="en-US" dirty="0" err="1"/>
              <a:t>컨텍스트</a:t>
            </a:r>
            <a:r>
              <a:rPr lang="en-US" altLang="ko-KR" dirty="0"/>
              <a:t>(context)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사용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모바일</a:t>
            </a:r>
            <a:r>
              <a:rPr lang="ko-KR" altLang="en-US" dirty="0"/>
              <a:t> 사용 환경</a:t>
            </a:r>
            <a:endParaRPr lang="en-US" altLang="ko-KR" dirty="0"/>
          </a:p>
          <a:p>
            <a:pPr lvl="1"/>
            <a:r>
              <a:rPr lang="ko-KR" altLang="en-US" dirty="0"/>
              <a:t>과업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4"/>
            <a:r>
              <a:rPr lang="ko-KR" altLang="en-US" dirty="0"/>
              <a:t>사용자들이 </a:t>
            </a:r>
            <a:r>
              <a:rPr lang="ko-KR" altLang="en-US" dirty="0" err="1"/>
              <a:t>모바일</a:t>
            </a:r>
            <a:r>
              <a:rPr lang="ko-KR" altLang="en-US" dirty="0"/>
              <a:t> 기기를 사용하는 목적을 파악하라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목적을 </a:t>
            </a:r>
            <a:r>
              <a:rPr lang="ko-KR" altLang="en-US" dirty="0"/>
              <a:t>이해했다면 사용자들이 하려는 작업을 파악하라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smtClean="0"/>
              <a:t>사용자들은 </a:t>
            </a:r>
            <a:r>
              <a:rPr lang="ko-KR" altLang="en-US" dirty="0"/>
              <a:t>언제 </a:t>
            </a:r>
            <a:r>
              <a:rPr lang="ko-KR" altLang="en-US" dirty="0" err="1"/>
              <a:t>모바일</a:t>
            </a:r>
            <a:r>
              <a:rPr lang="ko-KR" altLang="en-US" dirty="0"/>
              <a:t> 기기를 사용하게 될 것인가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smtClean="0"/>
              <a:t>짧은 </a:t>
            </a:r>
            <a:r>
              <a:rPr lang="ko-KR" altLang="en-US" dirty="0"/>
              <a:t>시간밖에 집중하지 못하는 직장에서 사용할 것인가</a:t>
            </a:r>
            <a:r>
              <a:rPr lang="en-US" altLang="ko-KR" dirty="0"/>
              <a:t>? </a:t>
            </a:r>
            <a:r>
              <a:rPr lang="ko-KR" altLang="en-US" dirty="0"/>
              <a:t>아니면 기차를 기다리는 등 남는 시간에 </a:t>
            </a:r>
            <a:r>
              <a:rPr lang="ko-KR" altLang="en-US" dirty="0" smtClean="0"/>
              <a:t>사용할 </a:t>
            </a:r>
            <a:r>
              <a:rPr lang="ko-KR" altLang="en-US" dirty="0"/>
              <a:t>것인가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smtClean="0"/>
              <a:t>운전 </a:t>
            </a:r>
            <a:r>
              <a:rPr lang="ko-KR" altLang="en-US" dirty="0"/>
              <a:t>중인가</a:t>
            </a:r>
            <a:r>
              <a:rPr lang="en-US" altLang="ko-KR" dirty="0"/>
              <a:t>? </a:t>
            </a:r>
            <a:r>
              <a:rPr lang="ko-KR" altLang="en-US" dirty="0"/>
              <a:t>아니면 길을 걸어가며 이어폰으로 음악을 듣고 있는 중인가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smtClean="0"/>
              <a:t>사용자들이 </a:t>
            </a:r>
            <a:r>
              <a:rPr lang="ko-KR" altLang="en-US" dirty="0"/>
              <a:t>그때 하려고 하는 작업이 무엇인가</a:t>
            </a:r>
            <a:r>
              <a:rPr lang="en-US" altLang="ko-KR" dirty="0" smtClean="0"/>
              <a:t>?</a:t>
            </a:r>
          </a:p>
          <a:p>
            <a:pPr lvl="4"/>
            <a:endParaRPr lang="en-US" altLang="ko-KR" dirty="0"/>
          </a:p>
          <a:p>
            <a:pPr lvl="2"/>
            <a:r>
              <a:rPr lang="ko-KR" altLang="en-US" dirty="0" smtClean="0"/>
              <a:t>사용자에게 </a:t>
            </a:r>
            <a:r>
              <a:rPr lang="ko-KR" altLang="en-US" dirty="0"/>
              <a:t>요구하는 </a:t>
            </a:r>
            <a:r>
              <a:rPr lang="ko-KR" altLang="en-US" dirty="0" smtClean="0"/>
              <a:t>과업은 </a:t>
            </a:r>
            <a:r>
              <a:rPr lang="ko-KR" altLang="en-US" dirty="0" err="1"/>
              <a:t>모바일</a:t>
            </a:r>
            <a:r>
              <a:rPr lang="ko-KR" altLang="en-US" dirty="0"/>
              <a:t> 기기와 물리적</a:t>
            </a:r>
            <a:r>
              <a:rPr lang="en-US" altLang="ko-KR" dirty="0"/>
              <a:t>, </a:t>
            </a:r>
            <a:r>
              <a:rPr lang="ko-KR" altLang="en-US" dirty="0"/>
              <a:t>혹은 인지적으로 </a:t>
            </a:r>
            <a:r>
              <a:rPr lang="ko-KR" altLang="en-US" dirty="0" err="1"/>
              <a:t>인터랙션을</a:t>
            </a:r>
            <a:r>
              <a:rPr lang="ko-KR" altLang="en-US" dirty="0"/>
              <a:t> 하는 데 시간과 노력이 얼마나 </a:t>
            </a:r>
            <a:r>
              <a:rPr lang="ko-KR" altLang="en-US" dirty="0" smtClean="0"/>
              <a:t>요구되는지에 </a:t>
            </a:r>
            <a:r>
              <a:rPr lang="ko-KR" altLang="en-US" dirty="0"/>
              <a:t>따라 사용자 경험에 큰 영향을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612" y="60325"/>
            <a:ext cx="7801867" cy="439738"/>
          </a:xfrm>
        </p:spPr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사용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모바일</a:t>
            </a:r>
            <a:r>
              <a:rPr lang="ko-KR" altLang="en-US" dirty="0"/>
              <a:t> 사용 환경</a:t>
            </a:r>
            <a:endParaRPr lang="en-US" altLang="ko-KR" dirty="0"/>
          </a:p>
          <a:p>
            <a:pPr lvl="1"/>
            <a:r>
              <a:rPr lang="ko-KR" altLang="en-US" dirty="0"/>
              <a:t>물리적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4"/>
            <a:r>
              <a:rPr lang="ko-KR" altLang="en-US" dirty="0"/>
              <a:t>사용자들은 어디에 있는가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smtClean="0"/>
              <a:t>사용자들은 </a:t>
            </a:r>
            <a:r>
              <a:rPr lang="ko-KR" altLang="en-US" dirty="0"/>
              <a:t>공공 장소에 있는가</a:t>
            </a:r>
            <a:r>
              <a:rPr lang="en-US" altLang="ko-KR" dirty="0"/>
              <a:t>? </a:t>
            </a:r>
            <a:r>
              <a:rPr lang="ko-KR" altLang="en-US" dirty="0"/>
              <a:t>아니면 사적인 장소에 있는가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smtClean="0"/>
              <a:t>실내에 </a:t>
            </a:r>
            <a:r>
              <a:rPr lang="ko-KR" altLang="en-US" dirty="0"/>
              <a:t>있는가</a:t>
            </a:r>
            <a:r>
              <a:rPr lang="en-US" altLang="ko-KR" dirty="0"/>
              <a:t>? </a:t>
            </a:r>
            <a:r>
              <a:rPr lang="ko-KR" altLang="en-US" dirty="0"/>
              <a:t>실외에 있는가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 smtClean="0"/>
              <a:t>낮인가</a:t>
            </a:r>
            <a:r>
              <a:rPr lang="en-US" altLang="ko-KR" dirty="0"/>
              <a:t>? </a:t>
            </a:r>
            <a:r>
              <a:rPr lang="ko-KR" altLang="en-US" dirty="0"/>
              <a:t>밤인가</a:t>
            </a:r>
            <a:r>
              <a:rPr lang="en-US" altLang="ko-KR" dirty="0" smtClean="0"/>
              <a:t>?</a:t>
            </a:r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서비스 사용자 경험에 영향을 미치는 사용 환경 중에서 사용자가 있는 장소의 주변 요소가 가장 </a:t>
            </a:r>
            <a:r>
              <a:rPr lang="ko-KR" altLang="en-US" dirty="0" smtClean="0"/>
              <a:t>큰 영향을 </a:t>
            </a:r>
            <a:r>
              <a:rPr lang="ko-KR" altLang="en-US" dirty="0"/>
              <a:t>끼친다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환경을 </a:t>
            </a:r>
            <a:r>
              <a:rPr lang="ko-KR" altLang="en-US" dirty="0"/>
              <a:t>구성하는 요소로는 밝기</a:t>
            </a:r>
            <a:r>
              <a:rPr lang="en-US" altLang="ko-KR" dirty="0"/>
              <a:t>, </a:t>
            </a:r>
            <a:r>
              <a:rPr lang="ko-KR" altLang="en-US" dirty="0"/>
              <a:t>소음 수준</a:t>
            </a:r>
            <a:r>
              <a:rPr lang="en-US" altLang="ko-KR" dirty="0"/>
              <a:t>, </a:t>
            </a:r>
            <a:r>
              <a:rPr lang="ko-KR" altLang="en-US" dirty="0"/>
              <a:t>손 떨림</a:t>
            </a:r>
            <a:r>
              <a:rPr lang="en-US" altLang="ko-KR" dirty="0"/>
              <a:t>, </a:t>
            </a:r>
            <a:r>
              <a:rPr lang="ko-KR" altLang="en-US" dirty="0"/>
              <a:t>사람들과의 물리적 충돌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사용자에게 방해를 주는 요소가 무엇인지 정확하게 확인하는 것도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7585</TotalTime>
  <Words>1545</Words>
  <Application>Microsoft Office PowerPoint</Application>
  <PresentationFormat>화면 슬라이드 쇼(4:3)</PresentationFormat>
  <Paragraphs>165</Paragraphs>
  <Slides>21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한빛마스터</vt:lpstr>
      <vt:lpstr>성공적인 모바일 웹 사이트 기획을 위해 알아야 할 것들</vt:lpstr>
      <vt:lpstr>PowerPoint 프레젠테이션</vt:lpstr>
      <vt:lpstr>목 차</vt:lpstr>
      <vt:lpstr>01 모바일 웹 사이트</vt:lpstr>
      <vt:lpstr>01 모바일 웹 사이트</vt:lpstr>
      <vt:lpstr>02 모바일 사용 환경</vt:lpstr>
      <vt:lpstr>02 모바일 사용 환경</vt:lpstr>
      <vt:lpstr>02 모바일 사용 환경</vt:lpstr>
      <vt:lpstr>02 모바일 사용 환경</vt:lpstr>
      <vt:lpstr>02 모바일 사용 환경</vt:lpstr>
      <vt:lpstr>03 모바일 웹 기획 프로세스</vt:lpstr>
      <vt:lpstr>03 모바일 웹 기획 프로세스</vt:lpstr>
      <vt:lpstr>03 모바일 웹 기획 프로세스</vt:lpstr>
      <vt:lpstr>03 모바일 웹 기획 프로세스</vt:lpstr>
      <vt:lpstr>04 모바일 웹 기획 가이드라인</vt:lpstr>
      <vt:lpstr>04 모바일 웹 기획 가이드라인</vt:lpstr>
      <vt:lpstr>04 모바일 웹 기획 가이드라인</vt:lpstr>
      <vt:lpstr>04 모바일 웹 기획 가이드라인</vt:lpstr>
      <vt:lpstr>04 모바일 웹 기획 가이드라인</vt:lpstr>
      <vt:lpstr>04 모바일 웹 기획 가이드라인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Hiya</cp:lastModifiedBy>
  <cp:revision>508</cp:revision>
  <dcterms:created xsi:type="dcterms:W3CDTF">1601-01-01T00:00:00Z</dcterms:created>
  <dcterms:modified xsi:type="dcterms:W3CDTF">2012-03-04T21:11:44Z</dcterms:modified>
</cp:coreProperties>
</file>