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57" r:id="rId3"/>
    <p:sldMasterId id="2147483656" r:id="rId4"/>
    <p:sldMasterId id="2147483658" r:id="rId5"/>
    <p:sldMasterId id="2147483659" r:id="rId6"/>
  </p:sldMasterIdLst>
  <p:notesMasterIdLst>
    <p:notesMasterId r:id="rId30"/>
  </p:notesMasterIdLst>
  <p:sldIdLst>
    <p:sldId id="256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4B6E8CF2-5685-4BAB-A84B-AA6D99DDFD8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04F32309-8524-4084-AC79-A8A4934AD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9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2309-8524-4084-AC79-A8A4934ADF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2309-8524-4084-AC79-A8A4934ADF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rgbClr val="FAB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4509121"/>
            <a:ext cx="9144000" cy="2333600"/>
          </a:xfrm>
          <a:custGeom>
            <a:avLst/>
            <a:gdLst>
              <a:gd name="connsiteX0" fmla="*/ 0 w 9144000"/>
              <a:gd name="connsiteY0" fmla="*/ 0 h 1584176"/>
              <a:gd name="connsiteX1" fmla="*/ 9144000 w 9144000"/>
              <a:gd name="connsiteY1" fmla="*/ 0 h 1584176"/>
              <a:gd name="connsiteX2" fmla="*/ 9144000 w 9144000"/>
              <a:gd name="connsiteY2" fmla="*/ 1584176 h 1584176"/>
              <a:gd name="connsiteX3" fmla="*/ 0 w 9144000"/>
              <a:gd name="connsiteY3" fmla="*/ 1584176 h 1584176"/>
              <a:gd name="connsiteX4" fmla="*/ 0 w 9144000"/>
              <a:gd name="connsiteY4" fmla="*/ 0 h 1584176"/>
              <a:gd name="connsiteX0" fmla="*/ 0 w 9144000"/>
              <a:gd name="connsiteY0" fmla="*/ 0 h 1584176"/>
              <a:gd name="connsiteX1" fmla="*/ 2416629 w 9144000"/>
              <a:gd name="connsiteY1" fmla="*/ 1758 h 1584176"/>
              <a:gd name="connsiteX2" fmla="*/ 9144000 w 9144000"/>
              <a:gd name="connsiteY2" fmla="*/ 0 h 1584176"/>
              <a:gd name="connsiteX3" fmla="*/ 9144000 w 9144000"/>
              <a:gd name="connsiteY3" fmla="*/ 1584176 h 1584176"/>
              <a:gd name="connsiteX4" fmla="*/ 0 w 9144000"/>
              <a:gd name="connsiteY4" fmla="*/ 1584176 h 1584176"/>
              <a:gd name="connsiteX5" fmla="*/ 0 w 9144000"/>
              <a:gd name="connsiteY5" fmla="*/ 0 h 1584176"/>
              <a:gd name="connsiteX0" fmla="*/ 0 w 9144000"/>
              <a:gd name="connsiteY0" fmla="*/ 488099 h 2072275"/>
              <a:gd name="connsiteX1" fmla="*/ 2416629 w 9144000"/>
              <a:gd name="connsiteY1" fmla="*/ 0 h 2072275"/>
              <a:gd name="connsiteX2" fmla="*/ 9144000 w 9144000"/>
              <a:gd name="connsiteY2" fmla="*/ 488099 h 2072275"/>
              <a:gd name="connsiteX3" fmla="*/ 9144000 w 9144000"/>
              <a:gd name="connsiteY3" fmla="*/ 2072275 h 2072275"/>
              <a:gd name="connsiteX4" fmla="*/ 0 w 9144000"/>
              <a:gd name="connsiteY4" fmla="*/ 2072275 h 2072275"/>
              <a:gd name="connsiteX5" fmla="*/ 0 w 9144000"/>
              <a:gd name="connsiteY5" fmla="*/ 488099 h 2072275"/>
              <a:gd name="connsiteX0" fmla="*/ 0 w 9144000"/>
              <a:gd name="connsiteY0" fmla="*/ 488099 h 2072275"/>
              <a:gd name="connsiteX1" fmla="*/ 2416629 w 9144000"/>
              <a:gd name="connsiteY1" fmla="*/ 0 h 2072275"/>
              <a:gd name="connsiteX2" fmla="*/ 6912429 w 9144000"/>
              <a:gd name="connsiteY2" fmla="*/ 326572 h 2072275"/>
              <a:gd name="connsiteX3" fmla="*/ 9144000 w 9144000"/>
              <a:gd name="connsiteY3" fmla="*/ 488099 h 2072275"/>
              <a:gd name="connsiteX4" fmla="*/ 9144000 w 9144000"/>
              <a:gd name="connsiteY4" fmla="*/ 2072275 h 2072275"/>
              <a:gd name="connsiteX5" fmla="*/ 0 w 9144000"/>
              <a:gd name="connsiteY5" fmla="*/ 2072275 h 2072275"/>
              <a:gd name="connsiteX6" fmla="*/ 0 w 9144000"/>
              <a:gd name="connsiteY6" fmla="*/ 488099 h 2072275"/>
              <a:gd name="connsiteX0" fmla="*/ 0 w 9144000"/>
              <a:gd name="connsiteY0" fmla="*/ 498985 h 2083161"/>
              <a:gd name="connsiteX1" fmla="*/ 2231571 w 9144000"/>
              <a:gd name="connsiteY1" fmla="*/ 0 h 2083161"/>
              <a:gd name="connsiteX2" fmla="*/ 6912429 w 9144000"/>
              <a:gd name="connsiteY2" fmla="*/ 337458 h 2083161"/>
              <a:gd name="connsiteX3" fmla="*/ 9144000 w 9144000"/>
              <a:gd name="connsiteY3" fmla="*/ 498985 h 2083161"/>
              <a:gd name="connsiteX4" fmla="*/ 9144000 w 9144000"/>
              <a:gd name="connsiteY4" fmla="*/ 2083161 h 2083161"/>
              <a:gd name="connsiteX5" fmla="*/ 0 w 9144000"/>
              <a:gd name="connsiteY5" fmla="*/ 2083161 h 2083161"/>
              <a:gd name="connsiteX6" fmla="*/ 0 w 9144000"/>
              <a:gd name="connsiteY6" fmla="*/ 498985 h 2083161"/>
              <a:gd name="connsiteX0" fmla="*/ 0 w 9144000"/>
              <a:gd name="connsiteY0" fmla="*/ 499118 h 2083294"/>
              <a:gd name="connsiteX1" fmla="*/ 2231571 w 9144000"/>
              <a:gd name="connsiteY1" fmla="*/ 133 h 2083294"/>
              <a:gd name="connsiteX2" fmla="*/ 6912429 w 9144000"/>
              <a:gd name="connsiteY2" fmla="*/ 337591 h 2083294"/>
              <a:gd name="connsiteX3" fmla="*/ 9144000 w 9144000"/>
              <a:gd name="connsiteY3" fmla="*/ 499118 h 2083294"/>
              <a:gd name="connsiteX4" fmla="*/ 9144000 w 9144000"/>
              <a:gd name="connsiteY4" fmla="*/ 2083294 h 2083294"/>
              <a:gd name="connsiteX5" fmla="*/ 0 w 9144000"/>
              <a:gd name="connsiteY5" fmla="*/ 2083294 h 2083294"/>
              <a:gd name="connsiteX6" fmla="*/ 0 w 9144000"/>
              <a:gd name="connsiteY6" fmla="*/ 499118 h 2083294"/>
              <a:gd name="connsiteX0" fmla="*/ 0 w 9144000"/>
              <a:gd name="connsiteY0" fmla="*/ 499197 h 2083373"/>
              <a:gd name="connsiteX1" fmla="*/ 2231571 w 9144000"/>
              <a:gd name="connsiteY1" fmla="*/ 212 h 2083373"/>
              <a:gd name="connsiteX2" fmla="*/ 6912429 w 9144000"/>
              <a:gd name="connsiteY2" fmla="*/ 337670 h 2083373"/>
              <a:gd name="connsiteX3" fmla="*/ 9144000 w 9144000"/>
              <a:gd name="connsiteY3" fmla="*/ 499197 h 2083373"/>
              <a:gd name="connsiteX4" fmla="*/ 9144000 w 9144000"/>
              <a:gd name="connsiteY4" fmla="*/ 2083373 h 2083373"/>
              <a:gd name="connsiteX5" fmla="*/ 0 w 9144000"/>
              <a:gd name="connsiteY5" fmla="*/ 2083373 h 2083373"/>
              <a:gd name="connsiteX6" fmla="*/ 0 w 9144000"/>
              <a:gd name="connsiteY6" fmla="*/ 499197 h 2083373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6912429 w 9144000"/>
              <a:gd name="connsiteY2" fmla="*/ 338566 h 2084269"/>
              <a:gd name="connsiteX3" fmla="*/ 9144000 w 9144000"/>
              <a:gd name="connsiteY3" fmla="*/ 500093 h 2084269"/>
              <a:gd name="connsiteX4" fmla="*/ 9144000 w 9144000"/>
              <a:gd name="connsiteY4" fmla="*/ 2084269 h 2084269"/>
              <a:gd name="connsiteX5" fmla="*/ 0 w 9144000"/>
              <a:gd name="connsiteY5" fmla="*/ 2084269 h 2084269"/>
              <a:gd name="connsiteX6" fmla="*/ 0 w 9144000"/>
              <a:gd name="connsiteY6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50229 w 9144000"/>
              <a:gd name="connsiteY2" fmla="*/ 175281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17571 w 9144000"/>
              <a:gd name="connsiteY2" fmla="*/ 621596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17571 w 9144000"/>
              <a:gd name="connsiteY2" fmla="*/ 621596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17571 w 9144000"/>
              <a:gd name="connsiteY2" fmla="*/ 621596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39343 w 9144000"/>
              <a:gd name="connsiteY2" fmla="*/ 741338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39343 w 9144000"/>
              <a:gd name="connsiteY2" fmla="*/ 741338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39343 w 9144000"/>
              <a:gd name="connsiteY2" fmla="*/ 741338 h 2084269"/>
              <a:gd name="connsiteX3" fmla="*/ 6912429 w 9144000"/>
              <a:gd name="connsiteY3" fmla="*/ 338566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500093 h 2084269"/>
              <a:gd name="connsiteX1" fmla="*/ 2231571 w 9144000"/>
              <a:gd name="connsiteY1" fmla="*/ 1108 h 2084269"/>
              <a:gd name="connsiteX2" fmla="*/ 4539343 w 9144000"/>
              <a:gd name="connsiteY2" fmla="*/ 741338 h 2084269"/>
              <a:gd name="connsiteX3" fmla="*/ 7609115 w 9144000"/>
              <a:gd name="connsiteY3" fmla="*/ 295023 h 2084269"/>
              <a:gd name="connsiteX4" fmla="*/ 9144000 w 9144000"/>
              <a:gd name="connsiteY4" fmla="*/ 500093 h 2084269"/>
              <a:gd name="connsiteX5" fmla="*/ 9144000 w 9144000"/>
              <a:gd name="connsiteY5" fmla="*/ 2084269 h 2084269"/>
              <a:gd name="connsiteX6" fmla="*/ 0 w 9144000"/>
              <a:gd name="connsiteY6" fmla="*/ 2084269 h 2084269"/>
              <a:gd name="connsiteX7" fmla="*/ 0 w 9144000"/>
              <a:gd name="connsiteY7" fmla="*/ 500093 h 2084269"/>
              <a:gd name="connsiteX0" fmla="*/ 0 w 9144000"/>
              <a:gd name="connsiteY0" fmla="*/ 739026 h 2083716"/>
              <a:gd name="connsiteX1" fmla="*/ 2231571 w 9144000"/>
              <a:gd name="connsiteY1" fmla="*/ 555 h 2083716"/>
              <a:gd name="connsiteX2" fmla="*/ 4539343 w 9144000"/>
              <a:gd name="connsiteY2" fmla="*/ 740785 h 2083716"/>
              <a:gd name="connsiteX3" fmla="*/ 7609115 w 9144000"/>
              <a:gd name="connsiteY3" fmla="*/ 294470 h 2083716"/>
              <a:gd name="connsiteX4" fmla="*/ 9144000 w 9144000"/>
              <a:gd name="connsiteY4" fmla="*/ 499540 h 2083716"/>
              <a:gd name="connsiteX5" fmla="*/ 9144000 w 9144000"/>
              <a:gd name="connsiteY5" fmla="*/ 2083716 h 2083716"/>
              <a:gd name="connsiteX6" fmla="*/ 0 w 9144000"/>
              <a:gd name="connsiteY6" fmla="*/ 2083716 h 2083716"/>
              <a:gd name="connsiteX7" fmla="*/ 0 w 9144000"/>
              <a:gd name="connsiteY7" fmla="*/ 739026 h 2083716"/>
              <a:gd name="connsiteX0" fmla="*/ 0 w 9144000"/>
              <a:gd name="connsiteY0" fmla="*/ 467610 h 1812300"/>
              <a:gd name="connsiteX1" fmla="*/ 2144485 w 9144000"/>
              <a:gd name="connsiteY1" fmla="*/ 1282 h 1812300"/>
              <a:gd name="connsiteX2" fmla="*/ 4539343 w 9144000"/>
              <a:gd name="connsiteY2" fmla="*/ 469369 h 1812300"/>
              <a:gd name="connsiteX3" fmla="*/ 7609115 w 9144000"/>
              <a:gd name="connsiteY3" fmla="*/ 23054 h 1812300"/>
              <a:gd name="connsiteX4" fmla="*/ 9144000 w 9144000"/>
              <a:gd name="connsiteY4" fmla="*/ 228124 h 1812300"/>
              <a:gd name="connsiteX5" fmla="*/ 9144000 w 9144000"/>
              <a:gd name="connsiteY5" fmla="*/ 1812300 h 1812300"/>
              <a:gd name="connsiteX6" fmla="*/ 0 w 9144000"/>
              <a:gd name="connsiteY6" fmla="*/ 1812300 h 1812300"/>
              <a:gd name="connsiteX7" fmla="*/ 0 w 9144000"/>
              <a:gd name="connsiteY7" fmla="*/ 467610 h 1812300"/>
              <a:gd name="connsiteX0" fmla="*/ 0 w 9144000"/>
              <a:gd name="connsiteY0" fmla="*/ 467610 h 1812300"/>
              <a:gd name="connsiteX1" fmla="*/ 2144485 w 9144000"/>
              <a:gd name="connsiteY1" fmla="*/ 1282 h 1812300"/>
              <a:gd name="connsiteX2" fmla="*/ 4539343 w 9144000"/>
              <a:gd name="connsiteY2" fmla="*/ 469369 h 1812300"/>
              <a:gd name="connsiteX3" fmla="*/ 7609115 w 9144000"/>
              <a:gd name="connsiteY3" fmla="*/ 23054 h 1812300"/>
              <a:gd name="connsiteX4" fmla="*/ 9144000 w 9144000"/>
              <a:gd name="connsiteY4" fmla="*/ 228124 h 1812300"/>
              <a:gd name="connsiteX5" fmla="*/ 9144000 w 9144000"/>
              <a:gd name="connsiteY5" fmla="*/ 1812300 h 1812300"/>
              <a:gd name="connsiteX6" fmla="*/ 0 w 9144000"/>
              <a:gd name="connsiteY6" fmla="*/ 1812300 h 1812300"/>
              <a:gd name="connsiteX7" fmla="*/ 0 w 9144000"/>
              <a:gd name="connsiteY7" fmla="*/ 467610 h 1812300"/>
              <a:gd name="connsiteX0" fmla="*/ 0 w 9144000"/>
              <a:gd name="connsiteY0" fmla="*/ 467610 h 1812300"/>
              <a:gd name="connsiteX1" fmla="*/ 2144485 w 9144000"/>
              <a:gd name="connsiteY1" fmla="*/ 1282 h 1812300"/>
              <a:gd name="connsiteX2" fmla="*/ 4539343 w 9144000"/>
              <a:gd name="connsiteY2" fmla="*/ 469369 h 1812300"/>
              <a:gd name="connsiteX3" fmla="*/ 7609115 w 9144000"/>
              <a:gd name="connsiteY3" fmla="*/ 23054 h 1812300"/>
              <a:gd name="connsiteX4" fmla="*/ 9144000 w 9144000"/>
              <a:gd name="connsiteY4" fmla="*/ 228124 h 1812300"/>
              <a:gd name="connsiteX5" fmla="*/ 9144000 w 9144000"/>
              <a:gd name="connsiteY5" fmla="*/ 1812300 h 1812300"/>
              <a:gd name="connsiteX6" fmla="*/ 0 w 9144000"/>
              <a:gd name="connsiteY6" fmla="*/ 1812300 h 1812300"/>
              <a:gd name="connsiteX7" fmla="*/ 0 w 9144000"/>
              <a:gd name="connsiteY7" fmla="*/ 467610 h 1812300"/>
              <a:gd name="connsiteX0" fmla="*/ 0 w 9144000"/>
              <a:gd name="connsiteY0" fmla="*/ 467610 h 1812300"/>
              <a:gd name="connsiteX1" fmla="*/ 2144485 w 9144000"/>
              <a:gd name="connsiteY1" fmla="*/ 1282 h 1812300"/>
              <a:gd name="connsiteX2" fmla="*/ 4539343 w 9144000"/>
              <a:gd name="connsiteY2" fmla="*/ 469369 h 1812300"/>
              <a:gd name="connsiteX3" fmla="*/ 7609115 w 9144000"/>
              <a:gd name="connsiteY3" fmla="*/ 23054 h 1812300"/>
              <a:gd name="connsiteX4" fmla="*/ 9144000 w 9144000"/>
              <a:gd name="connsiteY4" fmla="*/ 228124 h 1812300"/>
              <a:gd name="connsiteX5" fmla="*/ 9144000 w 9144000"/>
              <a:gd name="connsiteY5" fmla="*/ 1812300 h 1812300"/>
              <a:gd name="connsiteX6" fmla="*/ 0 w 9144000"/>
              <a:gd name="connsiteY6" fmla="*/ 1812300 h 1812300"/>
              <a:gd name="connsiteX7" fmla="*/ 0 w 9144000"/>
              <a:gd name="connsiteY7" fmla="*/ 467610 h 1812300"/>
              <a:gd name="connsiteX0" fmla="*/ 0 w 9144000"/>
              <a:gd name="connsiteY0" fmla="*/ 467610 h 1812300"/>
              <a:gd name="connsiteX1" fmla="*/ 2144485 w 9144000"/>
              <a:gd name="connsiteY1" fmla="*/ 1282 h 1812300"/>
              <a:gd name="connsiteX2" fmla="*/ 4539343 w 9144000"/>
              <a:gd name="connsiteY2" fmla="*/ 469369 h 1812300"/>
              <a:gd name="connsiteX3" fmla="*/ 7609115 w 9144000"/>
              <a:gd name="connsiteY3" fmla="*/ 23054 h 1812300"/>
              <a:gd name="connsiteX4" fmla="*/ 9144000 w 9144000"/>
              <a:gd name="connsiteY4" fmla="*/ 228124 h 1812300"/>
              <a:gd name="connsiteX5" fmla="*/ 9144000 w 9144000"/>
              <a:gd name="connsiteY5" fmla="*/ 1812300 h 1812300"/>
              <a:gd name="connsiteX6" fmla="*/ 0 w 9144000"/>
              <a:gd name="connsiteY6" fmla="*/ 1812300 h 1812300"/>
              <a:gd name="connsiteX7" fmla="*/ 0 w 9144000"/>
              <a:gd name="connsiteY7" fmla="*/ 467610 h 1812300"/>
              <a:gd name="connsiteX0" fmla="*/ 0 w 9144000"/>
              <a:gd name="connsiteY0" fmla="*/ 531153 h 1875843"/>
              <a:gd name="connsiteX1" fmla="*/ 2144485 w 9144000"/>
              <a:gd name="connsiteY1" fmla="*/ 64825 h 1875843"/>
              <a:gd name="connsiteX2" fmla="*/ 4539343 w 9144000"/>
              <a:gd name="connsiteY2" fmla="*/ 532912 h 1875843"/>
              <a:gd name="connsiteX3" fmla="*/ 7609115 w 9144000"/>
              <a:gd name="connsiteY3" fmla="*/ 86597 h 1875843"/>
              <a:gd name="connsiteX4" fmla="*/ 9144000 w 9144000"/>
              <a:gd name="connsiteY4" fmla="*/ 291667 h 1875843"/>
              <a:gd name="connsiteX5" fmla="*/ 9144000 w 9144000"/>
              <a:gd name="connsiteY5" fmla="*/ 1875843 h 1875843"/>
              <a:gd name="connsiteX6" fmla="*/ 0 w 9144000"/>
              <a:gd name="connsiteY6" fmla="*/ 1875843 h 1875843"/>
              <a:gd name="connsiteX7" fmla="*/ 0 w 9144000"/>
              <a:gd name="connsiteY7" fmla="*/ 531153 h 1875843"/>
              <a:gd name="connsiteX0" fmla="*/ 0 w 9144000"/>
              <a:gd name="connsiteY0" fmla="*/ 760517 h 2105207"/>
              <a:gd name="connsiteX1" fmla="*/ 2144485 w 9144000"/>
              <a:gd name="connsiteY1" fmla="*/ 294189 h 2105207"/>
              <a:gd name="connsiteX2" fmla="*/ 4539343 w 9144000"/>
              <a:gd name="connsiteY2" fmla="*/ 762276 h 2105207"/>
              <a:gd name="connsiteX3" fmla="*/ 7609115 w 9144000"/>
              <a:gd name="connsiteY3" fmla="*/ 315961 h 2105207"/>
              <a:gd name="connsiteX4" fmla="*/ 9144000 w 9144000"/>
              <a:gd name="connsiteY4" fmla="*/ 20288 h 2105207"/>
              <a:gd name="connsiteX5" fmla="*/ 9144000 w 9144000"/>
              <a:gd name="connsiteY5" fmla="*/ 2105207 h 2105207"/>
              <a:gd name="connsiteX6" fmla="*/ 0 w 9144000"/>
              <a:gd name="connsiteY6" fmla="*/ 2105207 h 2105207"/>
              <a:gd name="connsiteX7" fmla="*/ 0 w 9144000"/>
              <a:gd name="connsiteY7" fmla="*/ 760517 h 21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105207">
                <a:moveTo>
                  <a:pt x="0" y="760517"/>
                </a:moveTo>
                <a:cubicBezTo>
                  <a:pt x="700315" y="463561"/>
                  <a:pt x="1106714" y="275460"/>
                  <a:pt x="2144485" y="294189"/>
                </a:cubicBezTo>
                <a:cubicBezTo>
                  <a:pt x="2743199" y="337734"/>
                  <a:pt x="3701143" y="446590"/>
                  <a:pt x="4539343" y="762276"/>
                </a:cubicBezTo>
                <a:cubicBezTo>
                  <a:pt x="5482772" y="1117876"/>
                  <a:pt x="6861629" y="700589"/>
                  <a:pt x="7609115" y="315961"/>
                </a:cubicBezTo>
                <a:cubicBezTo>
                  <a:pt x="8218715" y="57746"/>
                  <a:pt x="8632372" y="-48069"/>
                  <a:pt x="9144000" y="20288"/>
                </a:cubicBezTo>
                <a:lnTo>
                  <a:pt x="9144000" y="2105207"/>
                </a:lnTo>
                <a:lnTo>
                  <a:pt x="0" y="2105207"/>
                </a:lnTo>
                <a:lnTo>
                  <a:pt x="0" y="760517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5"/>
          <p:cNvSpPr/>
          <p:nvPr userDrawn="1"/>
        </p:nvSpPr>
        <p:spPr>
          <a:xfrm flipH="1">
            <a:off x="7032" y="4732694"/>
            <a:ext cx="9144000" cy="2125306"/>
          </a:xfrm>
          <a:custGeom>
            <a:avLst/>
            <a:gdLst/>
            <a:ahLst/>
            <a:cxnLst/>
            <a:rect l="l" t="t" r="r" b="b"/>
            <a:pathLst>
              <a:path w="9144000" h="2125306">
                <a:moveTo>
                  <a:pt x="9144000" y="0"/>
                </a:moveTo>
                <a:cubicBezTo>
                  <a:pt x="8755618" y="25532"/>
                  <a:pt x="8370880" y="132455"/>
                  <a:pt x="7876807" y="312561"/>
                </a:cubicBezTo>
                <a:cubicBezTo>
                  <a:pt x="6996837" y="702241"/>
                  <a:pt x="5373590" y="1125008"/>
                  <a:pt x="4262947" y="764738"/>
                </a:cubicBezTo>
                <a:cubicBezTo>
                  <a:pt x="3276184" y="444906"/>
                  <a:pt x="2148453" y="334620"/>
                  <a:pt x="1443623" y="290503"/>
                </a:cubicBezTo>
                <a:cubicBezTo>
                  <a:pt x="815042" y="280740"/>
                  <a:pt x="383222" y="326449"/>
                  <a:pt x="0" y="414986"/>
                </a:cubicBezTo>
                <a:lnTo>
                  <a:pt x="0" y="2125306"/>
                </a:lnTo>
                <a:lnTo>
                  <a:pt x="9144000" y="2125306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363776" y="828493"/>
            <a:ext cx="2166240" cy="2968766"/>
            <a:chOff x="3222136" y="370710"/>
            <a:chExt cx="2276824" cy="3120317"/>
          </a:xfrm>
        </p:grpSpPr>
        <p:grpSp>
          <p:nvGrpSpPr>
            <p:cNvPr id="54" name="Group 53"/>
            <p:cNvGrpSpPr/>
            <p:nvPr userDrawn="1"/>
          </p:nvGrpSpPr>
          <p:grpSpPr>
            <a:xfrm>
              <a:off x="3626752" y="1196752"/>
              <a:ext cx="1872208" cy="2294275"/>
              <a:chOff x="3626752" y="1196752"/>
              <a:chExt cx="1872208" cy="2294275"/>
            </a:xfrm>
          </p:grpSpPr>
          <p:sp>
            <p:nvSpPr>
              <p:cNvPr id="2" name="Rounded Rectangle 1"/>
              <p:cNvSpPr/>
              <p:nvPr userDrawn="1"/>
            </p:nvSpPr>
            <p:spPr>
              <a:xfrm>
                <a:off x="3626752" y="1196752"/>
                <a:ext cx="1872208" cy="223224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232248">
                    <a:moveTo>
                      <a:pt x="236874" y="152400"/>
                    </a:moveTo>
                    <a:cubicBezTo>
                      <a:pt x="189787" y="152400"/>
                      <a:pt x="151616" y="190571"/>
                      <a:pt x="151616" y="237658"/>
                    </a:cubicBezTo>
                    <a:lnTo>
                      <a:pt x="151616" y="1858958"/>
                    </a:lnTo>
                    <a:cubicBezTo>
                      <a:pt x="151616" y="1906045"/>
                      <a:pt x="189787" y="1944216"/>
                      <a:pt x="236874" y="1944216"/>
                    </a:cubicBezTo>
                    <a:lnTo>
                      <a:pt x="1635334" y="1944216"/>
                    </a:lnTo>
                    <a:cubicBezTo>
                      <a:pt x="1682421" y="1944216"/>
                      <a:pt x="1720592" y="1906045"/>
                      <a:pt x="1720592" y="1858958"/>
                    </a:cubicBezTo>
                    <a:lnTo>
                      <a:pt x="1720592" y="237658"/>
                    </a:lnTo>
                    <a:cubicBezTo>
                      <a:pt x="1720592" y="190571"/>
                      <a:pt x="1682421" y="152400"/>
                      <a:pt x="1635334" y="152400"/>
                    </a:cubicBezTo>
                    <a:close/>
                    <a:moveTo>
                      <a:pt x="101736" y="0"/>
                    </a:moveTo>
                    <a:lnTo>
                      <a:pt x="1770472" y="0"/>
                    </a:lnTo>
                    <a:cubicBezTo>
                      <a:pt x="1826659" y="0"/>
                      <a:pt x="1872208" y="45549"/>
                      <a:pt x="1872208" y="101736"/>
                    </a:cubicBezTo>
                    <a:lnTo>
                      <a:pt x="1872208" y="2130512"/>
                    </a:lnTo>
                    <a:cubicBezTo>
                      <a:pt x="1872208" y="2186699"/>
                      <a:pt x="1826659" y="2232248"/>
                      <a:pt x="1770472" y="2232248"/>
                    </a:cubicBezTo>
                    <a:lnTo>
                      <a:pt x="101736" y="2232248"/>
                    </a:lnTo>
                    <a:cubicBezTo>
                      <a:pt x="45549" y="2232248"/>
                      <a:pt x="0" y="2186699"/>
                      <a:pt x="0" y="2130512"/>
                    </a:cubicBezTo>
                    <a:lnTo>
                      <a:pt x="0" y="101736"/>
                    </a:lnTo>
                    <a:cubicBezTo>
                      <a:pt x="0" y="45549"/>
                      <a:pt x="45549" y="0"/>
                      <a:pt x="101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Round Same Side Corner Rectangle 5"/>
              <p:cNvSpPr/>
              <p:nvPr userDrawn="1"/>
            </p:nvSpPr>
            <p:spPr>
              <a:xfrm rot="10800000">
                <a:off x="3851920" y="3418854"/>
                <a:ext cx="216023" cy="630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2" name="Round Same Side Corner Rectangle 11"/>
              <p:cNvSpPr/>
              <p:nvPr userDrawn="1"/>
            </p:nvSpPr>
            <p:spPr>
              <a:xfrm rot="10800000">
                <a:off x="5076056" y="3428020"/>
                <a:ext cx="216023" cy="630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3707904" y="1772816"/>
                <a:ext cx="1728192" cy="50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3222136" y="370710"/>
              <a:ext cx="1632816" cy="2626242"/>
              <a:chOff x="3222136" y="370710"/>
              <a:chExt cx="1632816" cy="2626242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446896" y="1628800"/>
                <a:ext cx="408056" cy="561615"/>
                <a:chOff x="7092279" y="1623766"/>
                <a:chExt cx="893085" cy="1229170"/>
              </a:xfrm>
            </p:grpSpPr>
            <p:sp>
              <p:nvSpPr>
                <p:cNvPr id="20" name="Rounded Rectangle 19"/>
                <p:cNvSpPr/>
                <p:nvPr userDrawn="1"/>
              </p:nvSpPr>
              <p:spPr>
                <a:xfrm>
                  <a:off x="7464553" y="1623766"/>
                  <a:ext cx="148537" cy="265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  <p:sp>
              <p:nvSpPr>
                <p:cNvPr id="14" name="Rounded Rectangle 13"/>
                <p:cNvSpPr/>
                <p:nvPr userDrawn="1"/>
              </p:nvSpPr>
              <p:spPr>
                <a:xfrm>
                  <a:off x="7092279" y="1752520"/>
                  <a:ext cx="893085" cy="530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7315550" y="1752521"/>
                  <a:ext cx="446542" cy="781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  <p:sp>
              <p:nvSpPr>
                <p:cNvPr id="16" name="Isosceles Triangle 15"/>
                <p:cNvSpPr/>
                <p:nvPr userDrawn="1"/>
              </p:nvSpPr>
              <p:spPr>
                <a:xfrm rot="10800000">
                  <a:off x="7361285" y="2501468"/>
                  <a:ext cx="355072" cy="35146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  <p:sp>
              <p:nvSpPr>
                <p:cNvPr id="19" name="Oval 18"/>
                <p:cNvSpPr/>
                <p:nvPr userDrawn="1"/>
              </p:nvSpPr>
              <p:spPr>
                <a:xfrm>
                  <a:off x="7371606" y="1822781"/>
                  <a:ext cx="334431" cy="3344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AB11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  <p:sp>
              <p:nvSpPr>
                <p:cNvPr id="18" name="Oval 17"/>
                <p:cNvSpPr/>
                <p:nvPr userDrawn="1"/>
              </p:nvSpPr>
              <p:spPr>
                <a:xfrm>
                  <a:off x="7439957" y="1893520"/>
                  <a:ext cx="200838" cy="200839"/>
                </a:xfrm>
                <a:prstGeom prst="ellipse">
                  <a:avLst/>
                </a:prstGeom>
                <a:solidFill>
                  <a:srgbClr val="FAB1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/>
                </a:p>
              </p:txBody>
            </p:sp>
          </p:grpSp>
          <p:sp>
            <p:nvSpPr>
              <p:cNvPr id="22" name="Rounded Rectangle 21"/>
              <p:cNvSpPr/>
              <p:nvPr userDrawn="1"/>
            </p:nvSpPr>
            <p:spPr>
              <a:xfrm>
                <a:off x="3222136" y="1613958"/>
                <a:ext cx="360040" cy="1382994"/>
              </a:xfrm>
              <a:prstGeom prst="roundRect">
                <a:avLst>
                  <a:gd name="adj" fmla="val 192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4" name="Arc 23"/>
              <p:cNvSpPr/>
              <p:nvPr userDrawn="1"/>
            </p:nvSpPr>
            <p:spPr>
              <a:xfrm>
                <a:off x="3390149" y="370710"/>
                <a:ext cx="1250928" cy="1258358"/>
              </a:xfrm>
              <a:prstGeom prst="arc">
                <a:avLst>
                  <a:gd name="adj1" fmla="val 10792820"/>
                  <a:gd name="adj2" fmla="val 21498521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Straight Connector 28"/>
              <p:cNvCxnSpPr>
                <a:stCxn id="24" idx="0"/>
              </p:cNvCxnSpPr>
              <p:nvPr userDrawn="1"/>
            </p:nvCxnSpPr>
            <p:spPr>
              <a:xfrm>
                <a:off x="3390150" y="1001195"/>
                <a:ext cx="7515" cy="77723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4641062" y="929621"/>
                <a:ext cx="6942" cy="75800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32"/>
            <p:cNvSpPr/>
            <p:nvPr userDrawn="1"/>
          </p:nvSpPr>
          <p:spPr>
            <a:xfrm>
              <a:off x="3937417" y="2960376"/>
              <a:ext cx="1246650" cy="1419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63609" y="2177505"/>
              <a:ext cx="1226320" cy="77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 userDrawn="1"/>
          </p:nvGrpSpPr>
          <p:grpSpPr>
            <a:xfrm>
              <a:off x="3792686" y="3213433"/>
              <a:ext cx="654209" cy="140012"/>
              <a:chOff x="3792686" y="3213433"/>
              <a:chExt cx="654209" cy="140012"/>
            </a:xfrm>
          </p:grpSpPr>
          <p:sp>
            <p:nvSpPr>
              <p:cNvPr id="45" name="Rounded Rectangle 44"/>
              <p:cNvSpPr/>
              <p:nvPr userDrawn="1"/>
            </p:nvSpPr>
            <p:spPr>
              <a:xfrm rot="5400000">
                <a:off x="4049785" y="2956334"/>
                <a:ext cx="140012" cy="654209"/>
              </a:xfrm>
              <a:prstGeom prst="roundRect">
                <a:avLst>
                  <a:gd name="adj" fmla="val 19207"/>
                </a:avLst>
              </a:prstGeom>
              <a:noFill/>
              <a:ln w="6350">
                <a:solidFill>
                  <a:srgbClr val="FAB1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385191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397960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410729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4309368" y="3253784"/>
                <a:ext cx="72008" cy="7200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5090549" y="3202481"/>
              <a:ext cx="176130" cy="176130"/>
              <a:chOff x="5090549" y="3202481"/>
              <a:chExt cx="176130" cy="176130"/>
            </a:xfrm>
          </p:grpSpPr>
          <p:sp>
            <p:nvSpPr>
              <p:cNvPr id="50" name="Oval 49"/>
              <p:cNvSpPr/>
              <p:nvPr userDrawn="1"/>
            </p:nvSpPr>
            <p:spPr>
              <a:xfrm>
                <a:off x="5090549" y="3202481"/>
                <a:ext cx="176130" cy="17613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5129106" y="3241038"/>
                <a:ext cx="99016" cy="99016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4047532" y="2491708"/>
            <a:ext cx="1224800" cy="830997"/>
          </a:xfrm>
          <a:prstGeom prst="rect">
            <a:avLst/>
          </a:prstGeom>
          <a:solidFill>
            <a:srgbClr val="FAB11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CT</a:t>
            </a: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latin typeface="Segoe UI Black" panose="020B0A02040204020203" pitchFamily="34" charset="0"/>
              <a:ea typeface="HY견고딕" panose="02030600000101010101" pitchFamily="18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 hasCustomPrompt="1"/>
          </p:nvPr>
        </p:nvSpPr>
        <p:spPr>
          <a:xfrm>
            <a:off x="15877" y="4093581"/>
            <a:ext cx="9144000" cy="103083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ko-KR" altLang="en-US" sz="3600">
                <a:solidFill>
                  <a:schemeClr val="bg1"/>
                </a:solidFill>
              </a:defRPr>
            </a:lvl1pPr>
          </a:lstStyle>
          <a:p>
            <a:r>
              <a:rPr lang="en-US" altLang="ko-KR" sz="4800" dirty="0" smtClean="0">
                <a:latin typeface="+mj-lt"/>
              </a:rPr>
              <a:t>CT</a:t>
            </a:r>
            <a:r>
              <a:rPr lang="ko-KR" altLang="en-US" sz="4800" smtClean="0">
                <a:latin typeface="+mj-lt"/>
              </a:rPr>
              <a:t>와 </a:t>
            </a:r>
            <a:r>
              <a:rPr lang="en-US" altLang="ko-KR" sz="4800" dirty="0" smtClean="0">
                <a:latin typeface="+mj-lt"/>
              </a:rPr>
              <a:t>SW</a:t>
            </a:r>
            <a:r>
              <a:rPr lang="ko-KR" altLang="en-US" sz="4800" smtClean="0">
                <a:latin typeface="+mj-lt"/>
              </a:rPr>
              <a:t>의 이해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en-US" altLang="ko-KR" spc="-150" dirty="0" smtClean="0">
                <a:latin typeface="+mj-lt"/>
              </a:rPr>
              <a:t>(</a:t>
            </a:r>
            <a:r>
              <a:rPr lang="ko-KR" altLang="en-US" sz="2800" spc="-150" smtClean="0">
                <a:latin typeface="+mj-lt"/>
              </a:rPr>
              <a:t>컴퓨팅 사고력과 프로그래밍</a:t>
            </a:r>
            <a:r>
              <a:rPr lang="en-US" altLang="ko-KR" sz="2800" spc="-150" dirty="0" smtClean="0">
                <a:latin typeface="+mj-lt"/>
              </a:rPr>
              <a:t>)</a:t>
            </a:r>
            <a:endParaRPr lang="ko-KR" altLang="en-US" sz="2800">
              <a:latin typeface="+mj-lt"/>
            </a:endParaRP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1789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  <a:effectLst/>
              </a:defRPr>
            </a:lvl1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IT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교육학부</a:t>
            </a:r>
            <a:endParaRPr lang="en-US" altLang="ko-KR" sz="2000" b="1" dirty="0" smtClean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556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4" y="118534"/>
            <a:ext cx="2684258" cy="15206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804098" y="1599769"/>
            <a:ext cx="1535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CONTENTS</a:t>
            </a:r>
            <a:endParaRPr lang="ko-KR" altLang="en-US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052736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162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5" y="288032"/>
            <a:ext cx="8424937" cy="692696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15516" y="1196752"/>
            <a:ext cx="8748972" cy="4968552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60648"/>
            <a:ext cx="251520" cy="720080"/>
            <a:chOff x="-108520" y="4653136"/>
            <a:chExt cx="9154886" cy="223054"/>
          </a:xfrm>
        </p:grpSpPr>
        <p:sp>
          <p:nvSpPr>
            <p:cNvPr id="9" name="Rectangle 5"/>
            <p:cNvSpPr/>
            <p:nvPr userDrawn="1"/>
          </p:nvSpPr>
          <p:spPr>
            <a:xfrm>
              <a:off x="-108520" y="4653136"/>
              <a:ext cx="9154886" cy="216000"/>
            </a:xfrm>
            <a:prstGeom prst="rect">
              <a:avLst/>
            </a:prstGeom>
            <a:solidFill>
              <a:srgbClr val="FAB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/>
            <p:cNvSpPr/>
            <p:nvPr userDrawn="1"/>
          </p:nvSpPr>
          <p:spPr>
            <a:xfrm>
              <a:off x="-108520" y="4764494"/>
              <a:ext cx="9154886" cy="111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8"/>
          <p:cNvGrpSpPr/>
          <p:nvPr userDrawn="1"/>
        </p:nvGrpSpPr>
        <p:grpSpPr>
          <a:xfrm>
            <a:off x="8892480" y="260648"/>
            <a:ext cx="251520" cy="720080"/>
            <a:chOff x="-108520" y="4653136"/>
            <a:chExt cx="9154886" cy="223054"/>
          </a:xfrm>
        </p:grpSpPr>
        <p:sp>
          <p:nvSpPr>
            <p:cNvPr id="12" name="Rectangle 9"/>
            <p:cNvSpPr/>
            <p:nvPr userDrawn="1"/>
          </p:nvSpPr>
          <p:spPr>
            <a:xfrm>
              <a:off x="-108520" y="4653136"/>
              <a:ext cx="9154886" cy="216000"/>
            </a:xfrm>
            <a:prstGeom prst="rect">
              <a:avLst/>
            </a:prstGeom>
            <a:solidFill>
              <a:srgbClr val="FAB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0"/>
            <p:cNvSpPr/>
            <p:nvPr userDrawn="1"/>
          </p:nvSpPr>
          <p:spPr>
            <a:xfrm>
              <a:off x="-108520" y="4764494"/>
              <a:ext cx="9154886" cy="111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Rectangle 4"/>
          <p:cNvSpPr/>
          <p:nvPr userDrawn="1"/>
        </p:nvSpPr>
        <p:spPr>
          <a:xfrm>
            <a:off x="0" y="6630010"/>
            <a:ext cx="9154886" cy="216000"/>
          </a:xfrm>
          <a:prstGeom prst="rect">
            <a:avLst/>
          </a:prstGeom>
          <a:solidFill>
            <a:srgbClr val="FAB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"/>
          <p:cNvSpPr/>
          <p:nvPr userDrawn="1"/>
        </p:nvSpPr>
        <p:spPr>
          <a:xfrm>
            <a:off x="0" y="6741368"/>
            <a:ext cx="9154886" cy="11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948264" y="62576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0207097-E0CB-492E-A837-D074386319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2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3648" cy="79516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052736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4085291"/>
            <a:ext cx="9144000" cy="1512168"/>
          </a:xfrm>
          <a:prstGeom prst="rect">
            <a:avLst/>
          </a:prstGeom>
          <a:solidFill>
            <a:srgbClr val="FAB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537898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363776" y="692696"/>
            <a:ext cx="2166240" cy="2968766"/>
            <a:chOff x="3363776" y="828493"/>
            <a:chExt cx="2166240" cy="2968766"/>
          </a:xfrm>
        </p:grpSpPr>
        <p:sp>
          <p:nvSpPr>
            <p:cNvPr id="30" name="Rounded Rectangle 1"/>
            <p:cNvSpPr/>
            <p:nvPr userDrawn="1"/>
          </p:nvSpPr>
          <p:spPr>
            <a:xfrm>
              <a:off x="3748740" y="1614415"/>
              <a:ext cx="1781276" cy="2123830"/>
            </a:xfrm>
            <a:custGeom>
              <a:avLst/>
              <a:gdLst/>
              <a:ahLst/>
              <a:cxnLst/>
              <a:rect l="l" t="t" r="r" b="b"/>
              <a:pathLst>
                <a:path w="1872208" h="2232248">
                  <a:moveTo>
                    <a:pt x="236874" y="152400"/>
                  </a:moveTo>
                  <a:cubicBezTo>
                    <a:pt x="189787" y="152400"/>
                    <a:pt x="151616" y="190571"/>
                    <a:pt x="151616" y="237658"/>
                  </a:cubicBezTo>
                  <a:lnTo>
                    <a:pt x="151616" y="1858958"/>
                  </a:lnTo>
                  <a:cubicBezTo>
                    <a:pt x="151616" y="1906045"/>
                    <a:pt x="189787" y="1944216"/>
                    <a:pt x="236874" y="1944216"/>
                  </a:cubicBezTo>
                  <a:lnTo>
                    <a:pt x="1635334" y="1944216"/>
                  </a:lnTo>
                  <a:cubicBezTo>
                    <a:pt x="1682421" y="1944216"/>
                    <a:pt x="1720592" y="1906045"/>
                    <a:pt x="1720592" y="1858958"/>
                  </a:cubicBezTo>
                  <a:lnTo>
                    <a:pt x="1720592" y="237658"/>
                  </a:lnTo>
                  <a:cubicBezTo>
                    <a:pt x="1720592" y="190571"/>
                    <a:pt x="1682421" y="152400"/>
                    <a:pt x="1635334" y="152400"/>
                  </a:cubicBezTo>
                  <a:close/>
                  <a:moveTo>
                    <a:pt x="101736" y="0"/>
                  </a:moveTo>
                  <a:lnTo>
                    <a:pt x="1770472" y="0"/>
                  </a:lnTo>
                  <a:cubicBezTo>
                    <a:pt x="1826659" y="0"/>
                    <a:pt x="1872208" y="45549"/>
                    <a:pt x="1872208" y="101736"/>
                  </a:cubicBezTo>
                  <a:lnTo>
                    <a:pt x="1872208" y="2130512"/>
                  </a:lnTo>
                  <a:cubicBezTo>
                    <a:pt x="1872208" y="2186699"/>
                    <a:pt x="1826659" y="2232248"/>
                    <a:pt x="1770472" y="2232248"/>
                  </a:cubicBezTo>
                  <a:lnTo>
                    <a:pt x="101736" y="2232248"/>
                  </a:lnTo>
                  <a:cubicBezTo>
                    <a:pt x="45549" y="2232248"/>
                    <a:pt x="0" y="2186699"/>
                    <a:pt x="0" y="2130512"/>
                  </a:cubicBezTo>
                  <a:lnTo>
                    <a:pt x="0" y="101736"/>
                  </a:lnTo>
                  <a:cubicBezTo>
                    <a:pt x="0" y="45549"/>
                    <a:pt x="45549" y="0"/>
                    <a:pt x="1017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30"/>
            <p:cNvSpPr/>
            <p:nvPr userDrawn="1"/>
          </p:nvSpPr>
          <p:spPr>
            <a:xfrm rot="10800000">
              <a:off x="3962972" y="3728591"/>
              <a:ext cx="205531" cy="599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32" name="Round Same Side Corner Rectangle 31"/>
            <p:cNvSpPr/>
            <p:nvPr userDrawn="1"/>
          </p:nvSpPr>
          <p:spPr>
            <a:xfrm rot="10800000">
              <a:off x="5127652" y="3737312"/>
              <a:ext cx="205531" cy="599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3825950" y="2162500"/>
              <a:ext cx="1644255" cy="478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4529050" y="2025479"/>
              <a:ext cx="388237" cy="534338"/>
              <a:chOff x="7092279" y="1623766"/>
              <a:chExt cx="893085" cy="122917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" name="Rounded Rectangle 23"/>
              <p:cNvSpPr/>
              <p:nvPr userDrawn="1"/>
            </p:nvSpPr>
            <p:spPr>
              <a:xfrm>
                <a:off x="7464553" y="1623766"/>
                <a:ext cx="148537" cy="26520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>
              <a:xfrm>
                <a:off x="7092279" y="1752520"/>
                <a:ext cx="893085" cy="53040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7315550" y="1752521"/>
                <a:ext cx="446542" cy="7814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7" name="Isosceles Triangle 26"/>
              <p:cNvSpPr/>
              <p:nvPr userDrawn="1"/>
            </p:nvSpPr>
            <p:spPr>
              <a:xfrm rot="10800000">
                <a:off x="7361285" y="2501468"/>
                <a:ext cx="355072" cy="35146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7371606" y="1822781"/>
                <a:ext cx="334431" cy="334431"/>
              </a:xfrm>
              <a:prstGeom prst="ellipse">
                <a:avLst/>
              </a:prstGeom>
              <a:grpFill/>
              <a:ln>
                <a:solidFill>
                  <a:srgbClr val="FAB1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7439957" y="1893520"/>
                <a:ext cx="200838" cy="200839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  <p:sp>
          <p:nvSpPr>
            <p:cNvPr id="20" name="Rounded Rectangle 19"/>
            <p:cNvSpPr/>
            <p:nvPr userDrawn="1"/>
          </p:nvSpPr>
          <p:spPr>
            <a:xfrm>
              <a:off x="3363776" y="2011358"/>
              <a:ext cx="342553" cy="1315823"/>
            </a:xfrm>
            <a:prstGeom prst="roundRect">
              <a:avLst>
                <a:gd name="adj" fmla="val 192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3523629" y="828493"/>
              <a:ext cx="1190171" cy="1197241"/>
            </a:xfrm>
            <a:prstGeom prst="arc">
              <a:avLst>
                <a:gd name="adj1" fmla="val 10792820"/>
                <a:gd name="adj2" fmla="val 21498521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Straight Connector 21"/>
            <p:cNvCxnSpPr>
              <a:stCxn id="21" idx="0"/>
            </p:cNvCxnSpPr>
            <p:nvPr userDrawn="1"/>
          </p:nvCxnSpPr>
          <p:spPr>
            <a:xfrm>
              <a:off x="3523630" y="1428356"/>
              <a:ext cx="7150" cy="739488"/>
            </a:xfrm>
            <a:prstGeom prst="line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13786" y="1360258"/>
              <a:ext cx="6605" cy="721192"/>
            </a:xfrm>
            <a:prstGeom prst="line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 userDrawn="1"/>
          </p:nvSpPr>
          <p:spPr>
            <a:xfrm>
              <a:off x="4044316" y="3292381"/>
              <a:ext cx="1186101" cy="135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9236" y="2547534"/>
              <a:ext cx="1166758" cy="739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3906615" y="3533147"/>
              <a:ext cx="622434" cy="133212"/>
              <a:chOff x="3792686" y="3213433"/>
              <a:chExt cx="654209" cy="140012"/>
            </a:xfrm>
          </p:grpSpPr>
          <p:sp>
            <p:nvSpPr>
              <p:cNvPr id="14" name="Rounded Rectangle 13"/>
              <p:cNvSpPr/>
              <p:nvPr userDrawn="1"/>
            </p:nvSpPr>
            <p:spPr>
              <a:xfrm rot="5400000">
                <a:off x="4049785" y="2956334"/>
                <a:ext cx="140012" cy="654209"/>
              </a:xfrm>
              <a:prstGeom prst="roundRect">
                <a:avLst>
                  <a:gd name="adj" fmla="val 19207"/>
                </a:avLst>
              </a:prstGeom>
              <a:noFill/>
              <a:ln w="6350">
                <a:solidFill>
                  <a:srgbClr val="FAB1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385191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397960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4107299" y="3253784"/>
                <a:ext cx="72008" cy="72008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4309368" y="325378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5141441" y="3522727"/>
              <a:ext cx="167575" cy="167576"/>
              <a:chOff x="5090549" y="3202481"/>
              <a:chExt cx="176130" cy="176130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5090549" y="3202481"/>
                <a:ext cx="176130" cy="1761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5129106" y="3241038"/>
                <a:ext cx="99016" cy="99016"/>
              </a:xfrm>
              <a:prstGeom prst="ellipse">
                <a:avLst/>
              </a:prstGeom>
              <a:solidFill>
                <a:srgbClr val="FAB1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 userDrawn="1"/>
        </p:nvSpPr>
        <p:spPr>
          <a:xfrm>
            <a:off x="4040215" y="2472576"/>
            <a:ext cx="12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CT</a:t>
            </a: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latin typeface="Segoe UI Black" panose="020B0A02040204020203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theme" Target="../theme/theme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theme" Target="../theme/theme5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Masters/_rels/slideMaster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theme" Target="../theme/them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7097-E0CB-492E-A837-D07438631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2" r:id="rId3"/>
    <p:sldLayoutId id="2147483666" r:id="rId4"/>
    <p:sldLayoutId id="2147483664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2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3648" cy="795166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20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600" b="1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2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3648" cy="795166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58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600" b="1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55679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57239"/>
            <a:ext cx="1520378" cy="1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4" y="118534"/>
            <a:ext cx="2684258" cy="152063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804098" y="1599769"/>
            <a:ext cx="1535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CONTENTS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7404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7200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57239"/>
            <a:ext cx="1520378" cy="1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16632"/>
            <a:ext cx="2539563" cy="14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7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57239"/>
            <a:ext cx="1520378" cy="1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977"/>
            <a:ext cx="9144000" cy="457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2203"/>
            <a:ext cx="1368152" cy="7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33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851920" y="5661248"/>
            <a:ext cx="2016224" cy="36933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IT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교육학부</a:t>
            </a:r>
            <a:endParaRPr lang="en-US" altLang="ko-KR" sz="2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77072"/>
            <a:ext cx="9144000" cy="1368152"/>
          </a:xfrm>
        </p:spPr>
        <p:txBody>
          <a:bodyPr/>
          <a:lstStyle/>
          <a:p>
            <a:r>
              <a:rPr lang="en-US" altLang="ko-KR" sz="4800" dirty="0">
                <a:latin typeface="+mj-lt"/>
              </a:rPr>
              <a:t>CT</a:t>
            </a:r>
            <a:r>
              <a:rPr lang="ko-KR" altLang="en-US" sz="4800">
                <a:latin typeface="+mj-lt"/>
              </a:rPr>
              <a:t>와 </a:t>
            </a:r>
            <a:r>
              <a:rPr lang="en-US" altLang="ko-KR" sz="4800" dirty="0">
                <a:latin typeface="+mj-lt"/>
              </a:rPr>
              <a:t>SW</a:t>
            </a:r>
            <a:r>
              <a:rPr lang="ko-KR" altLang="en-US" sz="4800">
                <a:latin typeface="+mj-lt"/>
              </a:rPr>
              <a:t>의 이해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pc="-150" dirty="0">
                <a:latin typeface="+mj-lt"/>
              </a:rPr>
              <a:t>(</a:t>
            </a:r>
            <a:r>
              <a:rPr lang="ko-KR" altLang="en-US" sz="2800" spc="-150">
                <a:latin typeface="+mj-lt"/>
              </a:rPr>
              <a:t>컴퓨팅 사고력과 프로그래밍</a:t>
            </a:r>
            <a:r>
              <a:rPr lang="en-US" altLang="ko-KR" sz="2800" spc="-150" dirty="0">
                <a:latin typeface="+mj-lt"/>
              </a:rPr>
              <a:t>)</a:t>
            </a:r>
            <a:endParaRPr lang="ko-KR" alt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컴퓨팅 사고력의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53" y="1772816"/>
            <a:ext cx="6555895" cy="38164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컴퓨팅 사고력의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586847" cy="37444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/>
              <a:t>물건</a:t>
            </a:r>
            <a:r>
              <a:rPr lang="en-US" altLang="ko-KR" dirty="0"/>
              <a:t>, </a:t>
            </a:r>
            <a:r>
              <a:rPr lang="ko-KR" altLang="en-US" dirty="0"/>
              <a:t>기계 등이 만들어 낸 사실이나</a:t>
            </a:r>
            <a:r>
              <a:rPr lang="en-US" altLang="ko-KR" dirty="0"/>
              <a:t>, </a:t>
            </a:r>
            <a:r>
              <a:rPr lang="ko-KR" altLang="en-US" dirty="0"/>
              <a:t>의미</a:t>
            </a:r>
            <a:r>
              <a:rPr lang="en-US" altLang="ko-KR" dirty="0"/>
              <a:t>, </a:t>
            </a:r>
            <a:r>
              <a:rPr lang="ko-KR" altLang="en-US" dirty="0"/>
              <a:t>관측 결과 등을 숫자</a:t>
            </a:r>
            <a:r>
              <a:rPr lang="en-US" altLang="ko-KR" dirty="0"/>
              <a:t>, </a:t>
            </a:r>
            <a:r>
              <a:rPr lang="ko-KR" altLang="en-US" dirty="0" smtClean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 등으로 표현한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수집의 종류</a:t>
            </a:r>
            <a:endParaRPr lang="en-US" altLang="ko-KR" dirty="0" smtClean="0"/>
          </a:p>
          <a:p>
            <a:pPr lvl="2"/>
            <a:r>
              <a:rPr lang="ko-KR" altLang="en-US" dirty="0"/>
              <a:t>양적인 자료의 수집 </a:t>
            </a:r>
            <a:r>
              <a:rPr lang="en-US" altLang="ko-KR" dirty="0"/>
              <a:t>: </a:t>
            </a:r>
            <a:r>
              <a:rPr lang="ko-KR" altLang="en-US" dirty="0"/>
              <a:t>실험</a:t>
            </a:r>
            <a:r>
              <a:rPr lang="en-US" altLang="ko-KR" dirty="0"/>
              <a:t>·</a:t>
            </a:r>
            <a:r>
              <a:rPr lang="ko-KR" altLang="en-US" dirty="0"/>
              <a:t>관찰을 통한 측정</a:t>
            </a:r>
            <a:r>
              <a:rPr lang="en-US" altLang="ko-KR" dirty="0"/>
              <a:t>, </a:t>
            </a:r>
            <a:r>
              <a:rPr lang="ko-KR" altLang="en-US" dirty="0"/>
              <a:t>설문조사의 객관식 응답</a:t>
            </a:r>
            <a:r>
              <a:rPr lang="en-US" altLang="ko-KR" dirty="0"/>
              <a:t>, </a:t>
            </a:r>
            <a:r>
              <a:rPr lang="ko-KR" altLang="en-US" dirty="0" err="1"/>
              <a:t>단답식</a:t>
            </a:r>
            <a:r>
              <a:rPr lang="ko-KR" altLang="en-US" dirty="0"/>
              <a:t>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자료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질적인 자료의 수집 </a:t>
            </a:r>
            <a:r>
              <a:rPr lang="en-US" altLang="ko-KR" dirty="0" smtClean="0"/>
              <a:t>: </a:t>
            </a:r>
            <a:r>
              <a:rPr lang="ko-KR" altLang="en-US" dirty="0"/>
              <a:t>관련 인터뷰</a:t>
            </a:r>
            <a:r>
              <a:rPr lang="en-US" altLang="ko-KR" dirty="0"/>
              <a:t>, </a:t>
            </a:r>
            <a:r>
              <a:rPr lang="ko-KR" altLang="en-US" dirty="0"/>
              <a:t>현장방문 조사</a:t>
            </a:r>
            <a:r>
              <a:rPr lang="en-US" altLang="ko-KR" dirty="0"/>
              <a:t>, </a:t>
            </a:r>
            <a:r>
              <a:rPr lang="ko-KR" altLang="en-US" dirty="0"/>
              <a:t>설문의 주관식 응답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7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수집의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자판기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2741"/>
            <a:ext cx="4968552" cy="32892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32" y="3717032"/>
            <a:ext cx="3466926" cy="23652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18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수집의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자판기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30" y="2320192"/>
            <a:ext cx="5169546" cy="27216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81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분석</a:t>
            </a:r>
            <a:endParaRPr lang="en-US" altLang="ko-KR" dirty="0" smtClean="0"/>
          </a:p>
          <a:p>
            <a:pPr lvl="1"/>
            <a:r>
              <a:rPr lang="ko-KR" altLang="en-US" dirty="0"/>
              <a:t>수집 단계의 자료들의 관계를 분석하여 의미 있는 정보를 </a:t>
            </a:r>
            <a:r>
              <a:rPr lang="ko-KR" altLang="en-US" dirty="0" smtClean="0"/>
              <a:t>추출하는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/>
              <a:t>어떤 목적이나 문제해결에 도움이 되도록 자료를 편집 가공한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94558"/>
            <a:ext cx="4268441" cy="3442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140968"/>
            <a:ext cx="2675067" cy="31779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7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구조화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자료 분석의 결과를 구조화하여 표현하는 단계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836004" cy="98828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9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CT 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구조화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03" y="1700808"/>
            <a:ext cx="6625195" cy="45365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13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CT : </a:t>
            </a:r>
            <a:r>
              <a:rPr lang="ko-KR" altLang="en-US" dirty="0" smtClean="0"/>
              <a:t>추상화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진행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분해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24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CT : </a:t>
            </a:r>
            <a:r>
              <a:rPr lang="ko-KR" altLang="en-US" dirty="0" smtClean="0"/>
              <a:t>추상화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문제를 작은 문제로 분해하여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크기까지 분해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/>
              <a:t>나뉘어진 기능이 독립적이면서 이해하기 쉽고 명료한 </a:t>
            </a:r>
            <a:r>
              <a:rPr lang="ko-KR" altLang="en-US" dirty="0" smtClean="0"/>
              <a:t>논리구조를 </a:t>
            </a:r>
            <a:r>
              <a:rPr lang="ko-KR" altLang="en-US" dirty="0"/>
              <a:t>가질 때까지 </a:t>
            </a:r>
            <a:r>
              <a:rPr lang="ko-KR" altLang="en-US" dirty="0" smtClean="0"/>
              <a:t>분해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29710"/>
            <a:ext cx="5184576" cy="33236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1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052736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3200" dirty="0" smtClean="0"/>
              <a:t>Chap 1  </a:t>
            </a:r>
            <a:r>
              <a:rPr lang="ko-KR" altLang="en-US" sz="3200" dirty="0" smtClean="0"/>
              <a:t>컴퓨팅 사고와 프로그램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907705" y="2577885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Section 1. 4</a:t>
            </a:r>
            <a:r>
              <a:rPr lang="ko-KR" altLang="en-US" sz="2000" dirty="0" smtClean="0"/>
              <a:t>차 산업혁명과 컴퓨터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차 산업혁명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차 산업혁명 시대의 컴퓨터와 인간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컴퓨터와 소프트웨어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 smtClean="0"/>
              <a:t>Section 2. </a:t>
            </a:r>
            <a:r>
              <a:rPr lang="ko-KR" altLang="en-US" sz="2000" dirty="0" smtClean="0"/>
              <a:t>컴퓨팅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사고력</a:t>
            </a:r>
            <a:r>
              <a:rPr lang="en-US" altLang="ko-KR" sz="2000" dirty="0" smtClean="0"/>
              <a:t>(Computational Thinking)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/>
              <a:t>컴퓨팅 사고력의 정의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CT: </a:t>
            </a:r>
            <a:r>
              <a:rPr lang="ko-KR" altLang="en-US" sz="2000" dirty="0" smtClean="0"/>
              <a:t>자료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분석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구조화 단계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CT: </a:t>
            </a:r>
            <a:r>
              <a:rPr lang="ko-KR" altLang="en-US" sz="2000" dirty="0" smtClean="0"/>
              <a:t>추상화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CT: </a:t>
            </a:r>
            <a:r>
              <a:rPr lang="ko-KR" altLang="en-US" sz="2000" dirty="0" smtClean="0"/>
              <a:t>자동화 단계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73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3. CT : </a:t>
            </a:r>
            <a:r>
              <a:rPr lang="ko-KR" altLang="en-US" dirty="0" smtClean="0"/>
              <a:t>추상화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lvl="1"/>
            <a:r>
              <a:rPr lang="ko-KR" altLang="en-US" dirty="0"/>
              <a:t>문제의 핵심적인 요소나 원리를 찾아서 모형이나 그림</a:t>
            </a:r>
            <a:r>
              <a:rPr lang="en-US" altLang="ko-KR" dirty="0"/>
              <a:t>, </a:t>
            </a:r>
            <a:r>
              <a:rPr lang="ko-KR" altLang="en-US" dirty="0"/>
              <a:t>식</a:t>
            </a:r>
            <a:r>
              <a:rPr lang="en-US" altLang="ko-KR" dirty="0"/>
              <a:t>, </a:t>
            </a:r>
            <a:r>
              <a:rPr lang="ko-KR" altLang="en-US" dirty="0"/>
              <a:t>기호 등으로 </a:t>
            </a:r>
            <a:r>
              <a:rPr lang="ko-KR" altLang="en-US" dirty="0" smtClean="0"/>
              <a:t>표현하는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문제의 핵심 부분만 표현하여 추상화하는 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문제를 쉽게 이해할 수 있는 장점을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95" y="3156160"/>
            <a:ext cx="4716016" cy="32251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88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14" y="1016732"/>
            <a:ext cx="4638452" cy="53285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CT : </a:t>
            </a:r>
            <a:r>
              <a:rPr lang="ko-KR" altLang="en-US" dirty="0" smtClean="0"/>
              <a:t>추상화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5516" y="1196752"/>
            <a:ext cx="4158255" cy="49685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/>
              <a:t>작게 분해된 문제에 대한 </a:t>
            </a:r>
            <a:r>
              <a:rPr lang="ko-KR" altLang="en-US" dirty="0" smtClean="0"/>
              <a:t>해결 단계를 </a:t>
            </a:r>
            <a:r>
              <a:rPr lang="ko-KR" altLang="en-US" dirty="0"/>
              <a:t>절차적으로 표현한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절차적 표현은 순서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반복 논리에 의해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78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CT : </a:t>
            </a:r>
            <a:r>
              <a:rPr lang="ko-KR" altLang="en-US" dirty="0" smtClean="0"/>
              <a:t>자동화 단계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lvl="1"/>
            <a:r>
              <a:rPr lang="ko-KR" altLang="en-US" dirty="0"/>
              <a:t>추상화 단계에서 만들어진 알고리즘을 컴퓨터가 실행할 수 있는 언어로 </a:t>
            </a:r>
            <a:r>
              <a:rPr lang="ko-KR" altLang="en-US" dirty="0" smtClean="0"/>
              <a:t>코딩하고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된 프로그램을 실행시키는 단계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48" y="2609758"/>
            <a:ext cx="6691904" cy="333952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8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57925"/>
            <a:ext cx="2057400" cy="365125"/>
          </a:xfrm>
        </p:spPr>
        <p:txBody>
          <a:bodyPr/>
          <a:lstStyle/>
          <a:p>
            <a:fld id="{B0207097-E0CB-492E-A837-D0743863195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0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산업혁명과 컴퓨터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지금 시대의 컴퓨터는 연필과 같은 대중의 도구</a:t>
            </a:r>
            <a:endParaRPr lang="en-US" altLang="ko-KR" dirty="0" smtClean="0"/>
          </a:p>
          <a:p>
            <a:r>
              <a:rPr lang="ko-KR" altLang="en-US" dirty="0" smtClean="0"/>
              <a:t>혁신적인 발명품 </a:t>
            </a:r>
            <a:r>
              <a:rPr lang="en-US" altLang="ko-KR" dirty="0" smtClean="0"/>
              <a:t>Top30 </a:t>
            </a:r>
          </a:p>
          <a:p>
            <a:pPr lvl="1"/>
            <a:r>
              <a:rPr lang="ko-KR" altLang="en-US" dirty="0" smtClean="0"/>
              <a:t>대부분 컴퓨터와 연관됨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2483970"/>
            <a:ext cx="7360627" cy="38973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5535" y="0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Section 1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0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1. 4</a:t>
            </a:r>
            <a:r>
              <a:rPr lang="ko-KR" altLang="en-US" dirty="0" smtClean="0"/>
              <a:t>차 산업혁명</a:t>
            </a:r>
            <a:r>
              <a:rPr lang="en-US" altLang="ko-KR" sz="1800" dirty="0" smtClean="0"/>
              <a:t>The Fourth Industrial Revolution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“제</a:t>
            </a:r>
            <a:r>
              <a:rPr lang="en-US" altLang="ko-KR" smtClean="0"/>
              <a:t>4</a:t>
            </a:r>
            <a:r>
              <a:rPr lang="ko-KR" altLang="en-US" smtClean="0"/>
              <a:t>차 산업혁명” 용어는 </a:t>
            </a:r>
            <a:r>
              <a:rPr lang="en-US" altLang="ko-KR" smtClean="0"/>
              <a:t>2016</a:t>
            </a:r>
            <a:r>
              <a:rPr lang="ko-KR" altLang="en-US" smtClean="0"/>
              <a:t>년 세계 경제 포럼</a:t>
            </a:r>
            <a:r>
              <a:rPr lang="en-US" altLang="ko-KR" smtClean="0"/>
              <a:t>WEF: World Economic Forum</a:t>
            </a:r>
            <a:r>
              <a:rPr lang="ko-KR" altLang="en-US" smtClean="0"/>
              <a:t>에서 언급</a:t>
            </a:r>
            <a:endParaRPr lang="en-US" altLang="ko-KR" smtClean="0"/>
          </a:p>
          <a:p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차 산업혁명은 초연결성</a:t>
            </a:r>
            <a:r>
              <a:rPr lang="en-US" altLang="ko-KR" smtClean="0"/>
              <a:t>hyperconnectivity</a:t>
            </a:r>
            <a:r>
              <a:rPr lang="ko-KR" altLang="en-US" smtClean="0"/>
              <a:t>성과 초지능성</a:t>
            </a:r>
            <a:r>
              <a:rPr lang="en-US" altLang="ko-KR" smtClean="0"/>
              <a:t>superintelligence</a:t>
            </a:r>
            <a:r>
              <a:rPr lang="ko-KR" altLang="en-US" smtClean="0"/>
              <a:t>을 기반으로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39713"/>
            <a:ext cx="5693874" cy="25649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2. 4</a:t>
            </a:r>
            <a:r>
              <a:rPr lang="ko-KR" altLang="en-US" smtClean="0"/>
              <a:t>차 산업혁명 시대의 컴퓨와 인간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21</a:t>
            </a:r>
            <a:r>
              <a:rPr lang="ko-KR" altLang="en-US" sz="2000" dirty="0" smtClean="0"/>
              <a:t>세기 들어 컴퓨터와 인공지능의 만남은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차 산업혁명 시대를 맞이하는 계기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차 산업혁명 시대    </a:t>
            </a:r>
            <a:r>
              <a:rPr lang="en-US" altLang="ko-KR" sz="2000" dirty="0" smtClean="0"/>
              <a:t>=    </a:t>
            </a:r>
            <a:r>
              <a:rPr lang="ko-KR" altLang="en-US" sz="2000" dirty="0" smtClean="0"/>
              <a:t>컴퓨터에만 의존한 생활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컴퓨터의 완벽한 업무 수행은 인간이 입력한 범주 내에서만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자동화의 역설</a:t>
            </a:r>
            <a:r>
              <a:rPr lang="en-US" altLang="ko-KR" dirty="0" smtClean="0"/>
              <a:t>automation paradox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sz="2000" dirty="0" smtClean="0"/>
              <a:t>미래는 컴퓨터가 인간을 완전히 대체하는 세상이 아니라 컴퓨터가 인간과 함께 조화롭게 작동하는 세상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6" y="4214244"/>
            <a:ext cx="1934384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95" y="4272240"/>
            <a:ext cx="5109042" cy="201622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020482" y="1949490"/>
            <a:ext cx="72008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컴퓨터와 소프트웨어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컴퓨터를 사용한다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소프트웨어를 실행한다</a:t>
            </a:r>
            <a:endParaRPr lang="en-US" altLang="ko-KR" dirty="0" smtClean="0"/>
          </a:p>
          <a:p>
            <a:r>
              <a:rPr lang="ko-KR" altLang="en-US" dirty="0" smtClean="0"/>
              <a:t>현재는 하드웨어 보다 </a:t>
            </a:r>
            <a:r>
              <a:rPr lang="ko-KR" altLang="en-US" dirty="0"/>
              <a:t>어떤 소프트웨어가 어떤 데이터를 사용하느냐가 </a:t>
            </a:r>
            <a:r>
              <a:rPr lang="ko-KR" altLang="en-US" dirty="0" smtClean="0"/>
              <a:t>더 중요</a:t>
            </a:r>
            <a:endParaRPr lang="en-US" altLang="ko-KR" dirty="0" smtClean="0"/>
          </a:p>
          <a:p>
            <a:pPr lvl="1"/>
            <a:r>
              <a:rPr lang="en-US" altLang="ko-KR" dirty="0"/>
              <a:t>“Garbage in </a:t>
            </a:r>
            <a:r>
              <a:rPr lang="en-US" altLang="ko-KR" dirty="0" smtClean="0"/>
              <a:t>Garbage out”</a:t>
            </a:r>
          </a:p>
          <a:p>
            <a:r>
              <a:rPr lang="ko-KR" altLang="en-US" dirty="0"/>
              <a:t>소프트웨어는 </a:t>
            </a:r>
            <a:r>
              <a:rPr lang="ko-KR" altLang="en-US" dirty="0" smtClean="0"/>
              <a:t>우리 생활의 전부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미래는 </a:t>
            </a:r>
            <a:r>
              <a:rPr lang="ko-KR" altLang="en-US" dirty="0"/>
              <a:t>물론이고 현재도 소프트웨어 </a:t>
            </a:r>
            <a:r>
              <a:rPr lang="ko-KR" altLang="en-US" dirty="0" smtClean="0"/>
              <a:t>없이 살 수 없는 세상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78039"/>
            <a:ext cx="4304974" cy="281573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6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370777" cy="1052736"/>
          </a:xfrm>
        </p:spPr>
        <p:txBody>
          <a:bodyPr/>
          <a:lstStyle/>
          <a:p>
            <a:pPr algn="l"/>
            <a:r>
              <a:rPr lang="en-US" altLang="ko-KR" sz="2400" dirty="0" smtClean="0">
                <a:solidFill>
                  <a:srgbClr val="C00000"/>
                </a:solidFill>
              </a:rPr>
              <a:t>Section 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컴퓨팅 사고력</a:t>
            </a:r>
            <a:r>
              <a:rPr lang="en-US" altLang="ko-KR" sz="1800" dirty="0" smtClean="0"/>
              <a:t>Computational Thinking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컴퓨팅 사고력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컴퓨팅 사고력</a:t>
            </a:r>
            <a:r>
              <a:rPr lang="en-US" altLang="ko-KR" dirty="0" smtClean="0"/>
              <a:t>(Computational Thinking)???</a:t>
            </a:r>
          </a:p>
          <a:p>
            <a:pPr lvl="1"/>
            <a:r>
              <a:rPr lang="en-US" altLang="ko-KR" dirty="0" smtClean="0"/>
              <a:t>2006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미국 </a:t>
            </a:r>
            <a:r>
              <a:rPr lang="ko-KR" altLang="en-US" dirty="0" err="1"/>
              <a:t>자넷</a:t>
            </a:r>
            <a:r>
              <a:rPr lang="ko-KR" altLang="en-US" dirty="0"/>
              <a:t> </a:t>
            </a:r>
            <a:r>
              <a:rPr lang="ko-KR" altLang="en-US" dirty="0" smtClean="0"/>
              <a:t>윙</a:t>
            </a:r>
            <a:r>
              <a:rPr lang="en-US" altLang="ko-KR" dirty="0" smtClean="0"/>
              <a:t>(Jeannette Wing) </a:t>
            </a:r>
            <a:r>
              <a:rPr lang="ko-KR" altLang="en-US" dirty="0" smtClean="0"/>
              <a:t>교수에 의해서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ACM</a:t>
            </a:r>
            <a:r>
              <a:rPr lang="ko-KR" altLang="en-US" dirty="0"/>
              <a:t>에 기고한 </a:t>
            </a:r>
            <a:r>
              <a:rPr lang="ko-KR" altLang="en-US" dirty="0" smtClean="0"/>
              <a:t>논문에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사용한 용어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과학자에게만 </a:t>
            </a:r>
            <a:r>
              <a:rPr lang="ko-KR" altLang="en-US" dirty="0" smtClean="0"/>
              <a:t>국한되지 않고</a:t>
            </a:r>
            <a:r>
              <a:rPr lang="en-US" altLang="ko-KR" dirty="0"/>
              <a:t> </a:t>
            </a:r>
            <a:r>
              <a:rPr lang="ko-KR" altLang="en-US" dirty="0"/>
              <a:t>일반 사람들이 사고의 방법을 </a:t>
            </a:r>
            <a:r>
              <a:rPr lang="ko-KR" altLang="en-US" dirty="0" smtClean="0"/>
              <a:t>컴퓨터와 같이 논리적인 생각을 하도록 시도해 보자고 제안함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컴퓨팅 </a:t>
            </a:r>
            <a:r>
              <a:rPr lang="ko-KR" altLang="en-US" dirty="0"/>
              <a:t>사고력</a:t>
            </a:r>
            <a:endParaRPr lang="en-US" altLang="ko-KR" dirty="0"/>
          </a:p>
          <a:p>
            <a:pPr lvl="1"/>
            <a:r>
              <a:rPr lang="ko-KR" altLang="en-US" dirty="0"/>
              <a:t>“컴퓨터 과학의 기본 개념과 원리를 기반으로 실생활 및 다양한 학문분야의 문제를 이해하고 창의적으로 해법을 구현하여 적용할 수 있는 능력”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컴퓨팅 사고력의 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207097-E0CB-492E-A837-D0743863195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</a:t>
            </a:r>
            <a:r>
              <a:rPr lang="ko-KR" altLang="en-US" smtClean="0"/>
              <a:t>의 구성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자료 수집</a:t>
            </a:r>
            <a:r>
              <a:rPr lang="en-US" altLang="ko-KR" dirty="0" smtClean="0"/>
              <a:t>, </a:t>
            </a:r>
            <a:r>
              <a:rPr lang="ko-KR" altLang="en-US" smtClean="0"/>
              <a:t>분석</a:t>
            </a:r>
            <a:r>
              <a:rPr lang="en-US" altLang="ko-KR" dirty="0" smtClean="0"/>
              <a:t>, </a:t>
            </a:r>
            <a:r>
              <a:rPr lang="ko-KR" altLang="en-US" smtClean="0"/>
              <a:t>구조화 단계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추상화 단계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자동화 단계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6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601</Words>
  <Application>Microsoft Office PowerPoint</Application>
  <PresentationFormat>화면 슬라이드 쇼(4:3)</PresentationFormat>
  <Paragraphs>123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Arial Unicode MS</vt:lpstr>
      <vt:lpstr>HY견고딕</vt:lpstr>
      <vt:lpstr>맑은 고딕</vt:lpstr>
      <vt:lpstr>Arial</vt:lpstr>
      <vt:lpstr>Segoe UI Black</vt:lpstr>
      <vt:lpstr>Wingdings</vt:lpstr>
      <vt:lpstr>Office Theme</vt:lpstr>
      <vt:lpstr>4_디자인 사용자 지정</vt:lpstr>
      <vt:lpstr>1_디자인 사용자 지정</vt:lpstr>
      <vt:lpstr>디자인 사용자 지정</vt:lpstr>
      <vt:lpstr>2_디자인 사용자 지정</vt:lpstr>
      <vt:lpstr>3_디자인 사용자 지정</vt:lpstr>
      <vt:lpstr>CT와 SW의 이해 (컴퓨팅 사고력과 프로그래밍)</vt:lpstr>
      <vt:lpstr>Chap 1  컴퓨팅 사고와 프로그램</vt:lpstr>
      <vt:lpstr>4차 산업혁명과 컴퓨터</vt:lpstr>
      <vt:lpstr>1. 4차 산업혁명The Fourth Industrial Revolution</vt:lpstr>
      <vt:lpstr>2. 4차 산업혁명 시대의 컴퓨와 인간</vt:lpstr>
      <vt:lpstr>3. 컴퓨터와 소프트웨어</vt:lpstr>
      <vt:lpstr>Section 2 컴퓨팅 사고력Computational Thinking이란?</vt:lpstr>
      <vt:lpstr>1. 컴퓨팅 사고력?</vt:lpstr>
      <vt:lpstr>1. 컴퓨팅 사고력의 정의</vt:lpstr>
      <vt:lpstr>1. 컴퓨팅 사고력의 정의</vt:lpstr>
      <vt:lpstr>1. 컴퓨팅 사고력의 정의</vt:lpstr>
      <vt:lpstr>2. CT : 자료 수집/분석/구조화 단계</vt:lpstr>
      <vt:lpstr>2. CT : 자료 수집/분석/구조화 단계</vt:lpstr>
      <vt:lpstr>2. CT : 자료 수집/분석/구조화 단계</vt:lpstr>
      <vt:lpstr>2. CT : 자료 수집/분석/구조화 단계</vt:lpstr>
      <vt:lpstr>2. CT : 자료 수집/분석/구조화 단계</vt:lpstr>
      <vt:lpstr>2. CT : 자료 수집/분석/구조화 단계</vt:lpstr>
      <vt:lpstr>3. CT : 추상화 단계</vt:lpstr>
      <vt:lpstr>3. CT : 추상화 단계</vt:lpstr>
      <vt:lpstr>3. CT : 추상화 단계</vt:lpstr>
      <vt:lpstr>3. CT : 추상화 단계</vt:lpstr>
      <vt:lpstr>4. CT : 자동화 단계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사용자</cp:lastModifiedBy>
  <cp:revision>56</cp:revision>
  <cp:lastPrinted>2019-02-18T03:22:24Z</cp:lastPrinted>
  <dcterms:created xsi:type="dcterms:W3CDTF">2014-04-01T16:35:38Z</dcterms:created>
  <dcterms:modified xsi:type="dcterms:W3CDTF">2019-02-26T01:57:20Z</dcterms:modified>
</cp:coreProperties>
</file>