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5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876086068615149E-2"/>
          <c:y val="4.7873435931669497E-2"/>
          <c:w val="0.96824782786276975"/>
          <c:h val="0.90425312813666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gradFill flip="none" rotWithShape="1">
                <a:gsLst>
                  <a:gs pos="0">
                    <a:srgbClr val="88D959"/>
                  </a:gs>
                  <a:gs pos="100000">
                    <a:srgbClr val="28C84E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28C84E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91-4885-93E3-7AE4D0C6EB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791-4885-93E3-7AE4D0C6E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78502224"/>
        <c:axId val="-578516368"/>
      </c:lineChart>
      <c:catAx>
        <c:axId val="-578502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78516368"/>
        <c:crosses val="autoZero"/>
        <c:auto val="1"/>
        <c:lblAlgn val="ctr"/>
        <c:lblOffset val="100"/>
        <c:noMultiLvlLbl val="0"/>
      </c:catAx>
      <c:valAx>
        <c:axId val="-578516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785022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8C84E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45-4CAF-9A7A-5AA73D733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578507664"/>
        <c:axId val="-578513648"/>
      </c:barChart>
      <c:catAx>
        <c:axId val="-5785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78513648"/>
        <c:crosses val="autoZero"/>
        <c:auto val="1"/>
        <c:lblAlgn val="ctr"/>
        <c:lblOffset val="100"/>
        <c:noMultiLvlLbl val="0"/>
      </c:catAx>
      <c:valAx>
        <c:axId val="-5785136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7850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9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3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3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838325" y="716099"/>
            <a:ext cx="6772276" cy="504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8208492" y="91795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8272462" y="825636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70827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20394" y="3359877"/>
            <a:ext cx="229020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Analyst / </a:t>
            </a:r>
            <a:r>
              <a:rPr lang="ko-KR" altLang="en-US" sz="1400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곽태범</a:t>
            </a:r>
            <a:endParaRPr lang="en-US" altLang="ko-KR" sz="1200" b="1" u="sng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731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2139866" y="1857234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5427597" y="142112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8C84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39" name="자유형 38"/>
          <p:cNvSpPr/>
          <p:nvPr/>
        </p:nvSpPr>
        <p:spPr>
          <a:xfrm>
            <a:off x="5631706" y="163793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5427597" y="1859728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2082624" y="260914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8C84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5427597" y="3175540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5427597" y="2298332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5427597" y="2736936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88D95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8531596" y="142058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8C84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2" name="자유형 51"/>
          <p:cNvSpPr/>
          <p:nvPr/>
        </p:nvSpPr>
        <p:spPr>
          <a:xfrm>
            <a:off x="8735705" y="163738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8531596" y="1859185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4" name="양쪽 모서리가 둥근 사각형 53"/>
          <p:cNvSpPr/>
          <p:nvPr/>
        </p:nvSpPr>
        <p:spPr>
          <a:xfrm>
            <a:off x="8531596" y="3174997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8531596" y="2297789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6" name="양쪽 모서리가 둥근 사각형 55"/>
          <p:cNvSpPr/>
          <p:nvPr/>
        </p:nvSpPr>
        <p:spPr>
          <a:xfrm>
            <a:off x="8531596" y="2736393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8531596" y="403272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88D95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8" name="자유형 57"/>
          <p:cNvSpPr/>
          <p:nvPr/>
        </p:nvSpPr>
        <p:spPr>
          <a:xfrm>
            <a:off x="8735705" y="424953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8531596" y="4471331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8531596" y="5787143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7" name="양쪽 모서리가 둥근 사각형 66"/>
          <p:cNvSpPr/>
          <p:nvPr/>
        </p:nvSpPr>
        <p:spPr>
          <a:xfrm>
            <a:off x="8531596" y="4909935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531596" y="5348539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cxnSp>
        <p:nvCxnSpPr>
          <p:cNvPr id="9" name="꺾인 연결선 8"/>
          <p:cNvCxnSpPr>
            <a:stCxn id="31" idx="0"/>
            <a:endCxn id="38" idx="2"/>
          </p:cNvCxnSpPr>
          <p:nvPr/>
        </p:nvCxnSpPr>
        <p:spPr>
          <a:xfrm>
            <a:off x="4346037" y="1637932"/>
            <a:ext cx="1081560" cy="2494"/>
          </a:xfrm>
          <a:prstGeom prst="bentConnector3">
            <a:avLst/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양쪽 모서리가 둥근 사각형 30"/>
          <p:cNvSpPr/>
          <p:nvPr/>
        </p:nvSpPr>
        <p:spPr>
          <a:xfrm>
            <a:off x="2139866" y="1418630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36" name="자유형 35"/>
          <p:cNvSpPr/>
          <p:nvPr/>
        </p:nvSpPr>
        <p:spPr>
          <a:xfrm>
            <a:off x="2343975" y="1635438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3" name="꺾인 연결선 72"/>
          <p:cNvCxnSpPr>
            <a:stCxn id="38" idx="0"/>
            <a:endCxn id="51" idx="2"/>
          </p:cNvCxnSpPr>
          <p:nvPr/>
        </p:nvCxnSpPr>
        <p:spPr>
          <a:xfrm flipV="1">
            <a:off x="7633768" y="1639883"/>
            <a:ext cx="897828" cy="543"/>
          </a:xfrm>
          <a:prstGeom prst="bentConnector3">
            <a:avLst/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0" idx="0"/>
            <a:endCxn id="57" idx="2"/>
          </p:cNvCxnSpPr>
          <p:nvPr/>
        </p:nvCxnSpPr>
        <p:spPr>
          <a:xfrm>
            <a:off x="7633768" y="2956238"/>
            <a:ext cx="897828" cy="1295791"/>
          </a:xfrm>
          <a:prstGeom prst="bentConnector3">
            <a:avLst>
              <a:gd name="adj1" fmla="val 50000"/>
            </a:avLst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5341697" y="3917333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8C84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7550737" y="3694327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0641" y="2183246"/>
            <a:ext cx="2336999" cy="2336999"/>
          </a:xfrm>
          <a:prstGeom prst="ellipse">
            <a:avLst/>
          </a:prstGeom>
          <a:solidFill>
            <a:srgbClr val="E2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226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230</a:t>
            </a:r>
          </a:p>
        </p:txBody>
      </p:sp>
      <p:sp>
        <p:nvSpPr>
          <p:cNvPr id="12" name="타원 11"/>
          <p:cNvSpPr/>
          <p:nvPr/>
        </p:nvSpPr>
        <p:spPr>
          <a:xfrm>
            <a:off x="3584035" y="2183246"/>
            <a:ext cx="2336999" cy="2336999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78</a:t>
            </a:r>
          </a:p>
        </p:txBody>
      </p:sp>
      <p:sp>
        <p:nvSpPr>
          <p:cNvPr id="6" name="타원 5"/>
          <p:cNvSpPr/>
          <p:nvPr/>
        </p:nvSpPr>
        <p:spPr>
          <a:xfrm>
            <a:off x="6287429" y="2183245"/>
            <a:ext cx="2336999" cy="2336999"/>
          </a:xfrm>
          <a:prstGeom prst="ellipse">
            <a:avLst/>
          </a:prstGeom>
          <a:solidFill>
            <a:srgbClr val="88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89</a:t>
            </a:r>
          </a:p>
        </p:txBody>
      </p:sp>
      <p:sp>
        <p:nvSpPr>
          <p:cNvPr id="8" name="타원 7"/>
          <p:cNvSpPr/>
          <p:nvPr/>
        </p:nvSpPr>
        <p:spPr>
          <a:xfrm>
            <a:off x="8990823" y="2183244"/>
            <a:ext cx="2336999" cy="2336999"/>
          </a:xfrm>
          <a:prstGeom prst="ellipse">
            <a:avLst/>
          </a:prstGeom>
          <a:solidFill>
            <a:srgbClr val="164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75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45</a:t>
            </a:r>
          </a:p>
        </p:txBody>
      </p:sp>
    </p:spTree>
    <p:extLst>
      <p:ext uri="{BB962C8B-B14F-4D97-AF65-F5344CB8AC3E}">
        <p14:creationId xmlns:p14="http://schemas.microsoft.com/office/powerpoint/2010/main" val="77480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0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847725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29465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사진은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11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월에 정부에서 시행하는 지역혁신 중소기업 육성전략의 내용인데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정책을 통해 어떤 지역의 업종이 커질 가능성이 있는지 파악하기로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해당 업종은 어느 연령대로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이루어져있는지도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파악하기로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00447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007694" y="5154758"/>
            <a:ext cx="5344314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정부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'48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SDGothicNeo-Regular"/>
              </a:rPr>
              <a:t>지역주력산업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디지털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·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그린 뉴딜과 연계해 개편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https://biz.chosun.com/site/data/html_dir/2020/11/26/2020112600754.html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2B91DD8-A927-442B-8BF1-1FE14089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0" y="2520126"/>
            <a:ext cx="3165491" cy="3965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717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1266469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736147" y="5394569"/>
            <a:ext cx="470662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가구용데이터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 설계서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Koweps_h15_2020_beta1.sav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7818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선택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정확한 수치를 파악해보기 위해 주어진 데이터가 가지고 있는 변수 중 눈에 띄는 변수가 사람들이 거주하는 지역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태어난 연도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종사하는 업종이 눈에 들어왔다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그래서 근로 능력을 가지는 사람들 중 본인의 지역에서 가장 활발히 이루어지는 업종에 대한 연령과 그 지역을 분석하기로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32408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A82255B6-E384-4D1D-9171-79862D7B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3" y="2574670"/>
            <a:ext cx="7335538" cy="2819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766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35459"/>
            <a:ext cx="88652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데이터의 변수를 잘 구분할 수 있도록 불러온 데이터의 변수명을 바꾸어 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데이터들이 숫자로 구분되어 한눈에 알아보기 힘들기 때문에 데이터 또한 바꿔 주기로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32596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0B84A4E-02F0-42E1-B1C3-2501D8C8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2" y="2444588"/>
            <a:ext cx="3176184" cy="3417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F9B75-DF8B-4D69-8257-D8A19EC4B05D}"/>
              </a:ext>
            </a:extLst>
          </p:cNvPr>
          <p:cNvSpPr txBox="1"/>
          <p:nvPr/>
        </p:nvSpPr>
        <p:spPr>
          <a:xfrm>
            <a:off x="2064836" y="5890631"/>
            <a:ext cx="317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변수 명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3E6391-020E-4C01-9488-3FB99475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91" y="2442389"/>
            <a:ext cx="3585155" cy="1710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39BD8C-DBA6-49A8-A469-82D20157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690" y="4153254"/>
            <a:ext cx="3585155" cy="2309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BA6261-0563-4309-B554-F7AAB27B3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042" y="2442389"/>
            <a:ext cx="2795130" cy="1889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F7A253-2E8A-48D1-9C54-97418ED642E0}"/>
              </a:ext>
            </a:extLst>
          </p:cNvPr>
          <p:cNvSpPr txBox="1"/>
          <p:nvPr/>
        </p:nvSpPr>
        <p:spPr>
          <a:xfrm>
            <a:off x="9149041" y="4401650"/>
            <a:ext cx="286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이해 가능하도록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47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working_ability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근로 불가인 경우 분석에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필요없는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값이므로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business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NA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값을 가질 경우 어떤 업종인지 분석할 수 없으므로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is.na()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parti_status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비경제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활동인구일 경우 일을 하지 않기 때문에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6BB113-81FA-496B-B99A-408360E6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31" y="5160773"/>
            <a:ext cx="6768738" cy="1072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296F3D-9FF7-4FD1-AEE9-914B54B6801F}"/>
              </a:ext>
            </a:extLst>
          </p:cNvPr>
          <p:cNvGrpSpPr/>
          <p:nvPr/>
        </p:nvGrpSpPr>
        <p:grpSpPr>
          <a:xfrm>
            <a:off x="1710235" y="2696305"/>
            <a:ext cx="10230532" cy="2011993"/>
            <a:chOff x="1710235" y="2788742"/>
            <a:chExt cx="11851040" cy="191955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EDF9D7-811F-4171-84A8-52D4069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235" y="2788743"/>
              <a:ext cx="3482235" cy="19195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53CCBB-3F86-4869-A097-06B7C26E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1607" y="2788743"/>
              <a:ext cx="3657263" cy="18828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7E32C7A-C26F-4964-B872-EC3720173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8007" y="2788742"/>
              <a:ext cx="4393268" cy="18828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057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847725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3ABFB365-5A06-4541-B46F-E5B56CDB0795}"/>
              </a:ext>
            </a:extLst>
          </p:cNvPr>
          <p:cNvGraphicFramePr/>
          <p:nvPr/>
        </p:nvGraphicFramePr>
        <p:xfrm>
          <a:off x="2133601" y="1738973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5B843B8B-EF82-4603-AA91-970E032E287C}"/>
              </a:ext>
            </a:extLst>
          </p:cNvPr>
          <p:cNvSpPr/>
          <p:nvPr/>
        </p:nvSpPr>
        <p:spPr>
          <a:xfrm>
            <a:off x="5854521" y="2999325"/>
            <a:ext cx="678779" cy="678779"/>
          </a:xfrm>
          <a:prstGeom prst="ellipse">
            <a:avLst/>
          </a:prstGeom>
          <a:noFill/>
          <a:ln w="19050">
            <a:solidFill>
              <a:srgbClr val="28C8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676921" y="2871873"/>
            <a:ext cx="1033978" cy="19949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2021</a:t>
            </a:r>
            <a:r>
              <a:rPr lang="ko-KR" altLang="en-US" sz="800" b="1" dirty="0">
                <a:solidFill>
                  <a:prstClr val="white"/>
                </a:solidFill>
              </a:rPr>
              <a:t>년 </a:t>
            </a:r>
            <a:r>
              <a:rPr lang="en-US" altLang="ko-KR" sz="800" b="1" dirty="0">
                <a:solidFill>
                  <a:prstClr val="white"/>
                </a:solidFill>
              </a:rPr>
              <a:t>6</a:t>
            </a:r>
            <a:r>
              <a:rPr lang="ko-KR" altLang="en-US" sz="800" b="1" dirty="0">
                <a:solidFill>
                  <a:prstClr val="white"/>
                </a:solidFill>
              </a:rPr>
              <a:t>월 평균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5889728" y="4773557"/>
            <a:ext cx="470662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17" name="연결선: 구부러짐 40">
            <a:extLst>
              <a:ext uri="{FF2B5EF4-FFF2-40B4-BE49-F238E27FC236}">
                <a16:creationId xmlns:a16="http://schemas.microsoft.com/office/drawing/2014/main" id="{0BC88FCB-2313-4077-87AD-3F94802A3AFE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 rot="16200000" flipH="1">
            <a:off x="6670750" y="3201265"/>
            <a:ext cx="1095453" cy="2049130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73382" y="2335459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주어진 데이터가 가지고 있는 변수 중 눈에 띄는 변수가 사람들이 거주하는 지역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태어난 연도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종사하는 업종이 눈에 들어왔다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그래서 근로 능력을 가지는 사람들 중 본인의 지역에서 가장 활발히 이루어지는 업종에 대한 연령과 그 지역을 분석하기로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5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937136" y="1633764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타원 19"/>
          <p:cNvSpPr/>
          <p:nvPr/>
        </p:nvSpPr>
        <p:spPr>
          <a:xfrm>
            <a:off x="6800419" y="5944225"/>
            <a:ext cx="157437" cy="157437"/>
          </a:xfrm>
          <a:prstGeom prst="ellipse">
            <a:avLst/>
          </a:prstGeom>
          <a:noFill/>
          <a:ln w="28575">
            <a:solidFill>
              <a:srgbClr val="28C84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86857" y="58817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2665" y="5944225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09103" y="58817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992363" y="1552066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8871595" y="2886544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062022" y="2463867"/>
            <a:ext cx="965398" cy="302979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46685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33769" y="1681898"/>
            <a:ext cx="2647843" cy="1505639"/>
          </a:xfrm>
          <a:prstGeom prst="roundRect">
            <a:avLst>
              <a:gd name="adj" fmla="val 16021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prstClr val="white"/>
                </a:solidFill>
              </a:rPr>
              <a:t>75.8%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295192" y="1424040"/>
            <a:ext cx="1455342" cy="1776359"/>
            <a:chOff x="8284334" y="2233290"/>
            <a:chExt cx="1503420" cy="1835043"/>
          </a:xfrm>
        </p:grpSpPr>
        <p:sp>
          <p:nvSpPr>
            <p:cNvPr id="47" name="자유형 46"/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13082" y="1845619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33769" y="4097722"/>
            <a:ext cx="2647843" cy="1505639"/>
          </a:xfrm>
          <a:prstGeom prst="roundRect">
            <a:avLst>
              <a:gd name="adj" fmla="val 16021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prstClr val="white"/>
                </a:solidFill>
              </a:rPr>
              <a:t>75.8%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95192" y="3839864"/>
            <a:ext cx="1455342" cy="1776359"/>
            <a:chOff x="8284334" y="2233290"/>
            <a:chExt cx="1503420" cy="1835043"/>
          </a:xfrm>
        </p:grpSpPr>
        <p:sp>
          <p:nvSpPr>
            <p:cNvPr id="55" name="자유형 54"/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13082" y="4261443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342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9316" y="1485900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32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01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9544469" y="2059543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869316" y="2834515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41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02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9544469" y="3408158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69316" y="4992755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62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03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65" name="이등변 삼각형 64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9544469" y="5566398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3957690" y="4001597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154030" y="3995499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6350370" y="3989401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7546710" y="3983303"/>
            <a:ext cx="1063889" cy="277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solidFill>
              <a:srgbClr val="164B2D"/>
            </a:solidFill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164B2D"/>
                </a:solidFill>
              </a:rPr>
              <a:t>#CONTENTS</a:t>
            </a:r>
            <a:endParaRPr lang="ko-KR" altLang="en-US" sz="1000" b="1" dirty="0">
              <a:solidFill>
                <a:srgbClr val="164B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66549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942</Words>
  <Application>Microsoft Office PowerPoint</Application>
  <PresentationFormat>와이드스크린</PresentationFormat>
  <Paragraphs>215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AppleSDGothicNeo-Regular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태범 곽</cp:lastModifiedBy>
  <cp:revision>12</cp:revision>
  <dcterms:created xsi:type="dcterms:W3CDTF">2021-03-29T07:11:29Z</dcterms:created>
  <dcterms:modified xsi:type="dcterms:W3CDTF">2021-04-21T09:22:23Z</dcterms:modified>
</cp:coreProperties>
</file>