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70" r:id="rId7"/>
    <p:sldId id="276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2" r:id="rId25"/>
    <p:sldId id="288" r:id="rId26"/>
    <p:sldId id="289" r:id="rId27"/>
    <p:sldId id="290" r:id="rId28"/>
    <p:sldId id="291" r:id="rId29"/>
    <p:sldId id="265" r:id="rId30"/>
    <p:sldId id="294" r:id="rId31"/>
    <p:sldId id="295" r:id="rId32"/>
    <p:sldId id="293" r:id="rId33"/>
    <p:sldId id="259" r:id="rId34"/>
    <p:sldId id="260" r:id="rId35"/>
    <p:sldId id="261" r:id="rId36"/>
    <p:sldId id="262" r:id="rId37"/>
    <p:sldId id="263" r:id="rId38"/>
    <p:sldId id="26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100" d="100"/>
          <a:sy n="100" d="100"/>
        </p:scale>
        <p:origin x="663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876086068615149E-2"/>
          <c:y val="4.7873435931669497E-2"/>
          <c:w val="0.96824782786276975"/>
          <c:h val="0.9042531281366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gradFill flip="none" rotWithShape="1">
                <a:gsLst>
                  <a:gs pos="0">
                    <a:srgbClr val="88D959"/>
                  </a:gs>
                  <a:gs pos="100000">
                    <a:srgbClr val="28C84E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28C84E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91-4885-93E3-7AE4D0C6EB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91-4885-93E3-7AE4D0C6E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78502224"/>
        <c:axId val="-578516368"/>
      </c:lineChart>
      <c:catAx>
        <c:axId val="-578502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78516368"/>
        <c:crosses val="autoZero"/>
        <c:auto val="1"/>
        <c:lblAlgn val="ctr"/>
        <c:lblOffset val="100"/>
        <c:noMultiLvlLbl val="0"/>
      </c:catAx>
      <c:valAx>
        <c:axId val="-578516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785022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8C84E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45-4CAF-9A7A-5AA73D73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8507664"/>
        <c:axId val="-578513648"/>
      </c:barChart>
      <c:catAx>
        <c:axId val="-5785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8513648"/>
        <c:crosses val="autoZero"/>
        <c:auto val="1"/>
        <c:lblAlgn val="ctr"/>
        <c:lblOffset val="100"/>
        <c:noMultiLvlLbl val="0"/>
      </c:catAx>
      <c:valAx>
        <c:axId val="-578513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850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10235" y="512796"/>
            <a:ext cx="7442311" cy="528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8710653" y="724049"/>
            <a:ext cx="124624" cy="1996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8780952" y="627431"/>
            <a:ext cx="195089" cy="185787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68931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12B36F-8418-404D-B5EE-8861F3804BB3}"/>
              </a:ext>
            </a:extLst>
          </p:cNvPr>
          <p:cNvSpPr txBox="1"/>
          <p:nvPr/>
        </p:nvSpPr>
        <p:spPr>
          <a:xfrm>
            <a:off x="4147535" y="6345204"/>
            <a:ext cx="389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산업 프로젝트 기반 인공지능 빅데이터 분석가 과정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6325AA-5201-4536-8270-551E72716653}"/>
              </a:ext>
            </a:extLst>
          </p:cNvPr>
          <p:cNvGrpSpPr/>
          <p:nvPr/>
        </p:nvGrpSpPr>
        <p:grpSpPr>
          <a:xfrm>
            <a:off x="7720705" y="2840860"/>
            <a:ext cx="2863681" cy="528320"/>
            <a:chOff x="7560822" y="3690501"/>
            <a:chExt cx="2863681" cy="528320"/>
          </a:xfrm>
        </p:grpSpPr>
        <p:sp>
          <p:nvSpPr>
            <p:cNvPr id="9" name="모서리가 둥근 직사각형 5">
              <a:extLst>
                <a:ext uri="{FF2B5EF4-FFF2-40B4-BE49-F238E27FC236}">
                  <a16:creationId xmlns:a16="http://schemas.microsoft.com/office/drawing/2014/main" id="{D97005D8-BE78-4662-8D7B-C0FA53E98C53}"/>
                </a:ext>
              </a:extLst>
            </p:cNvPr>
            <p:cNvSpPr/>
            <p:nvPr/>
          </p:nvSpPr>
          <p:spPr>
            <a:xfrm>
              <a:off x="7560822" y="3690501"/>
              <a:ext cx="2863681" cy="528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7713" y="3690501"/>
              <a:ext cx="229020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u="sng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Analyst / </a:t>
              </a:r>
              <a:r>
                <a:rPr lang="ko-KR" altLang="en-US" u="sng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곽태범</a:t>
              </a:r>
              <a:endParaRPr lang="en-US" altLang="ko-KR" u="sng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31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2.  </a:t>
            </a:r>
            <a:r>
              <a:rPr lang="ko-KR" altLang="en-US" sz="1100" b="1" dirty="0"/>
              <a:t>광업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41.5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0B9F56-B9B1-492B-8495-F91BF24F872D}"/>
              </a:ext>
            </a:extLst>
          </p:cNvPr>
          <p:cNvGrpSpPr/>
          <p:nvPr/>
        </p:nvGrpSpPr>
        <p:grpSpPr>
          <a:xfrm>
            <a:off x="339115" y="3429000"/>
            <a:ext cx="6610199" cy="1980329"/>
            <a:chOff x="339116" y="3429000"/>
            <a:chExt cx="6282450" cy="19803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4FDF95-26A1-438D-B320-C1FF4994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9116" y="3429000"/>
              <a:ext cx="6282450" cy="19803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B2B26C2-1208-43DE-AD18-EC0669222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4" t="44072" r="33690" b="42076"/>
            <a:stretch/>
          </p:blipFill>
          <p:spPr>
            <a:xfrm>
              <a:off x="3733562" y="4322978"/>
              <a:ext cx="264920" cy="27430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9AE5BB-03CE-4551-8FE2-BD5E3B58CAA7}"/>
                </a:ext>
              </a:extLst>
            </p:cNvPr>
            <p:cNvSpPr/>
            <p:nvPr/>
          </p:nvSpPr>
          <p:spPr>
            <a:xfrm>
              <a:off x="4255247" y="4325864"/>
              <a:ext cx="218278" cy="217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352289" y="4127619"/>
            <a:ext cx="2509984" cy="390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5348" y="5212787"/>
            <a:ext cx="2501149" cy="196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46625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광업에 종사하는 인원이 총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명</a:t>
            </a:r>
            <a:r>
              <a:rPr lang="ko-KR" altLang="en-US" sz="1100" dirty="0"/>
              <a:t> 뿐이라서 통계자체가 무의미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해당 업종은 우리나라 내에서 사라져가는 추세로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3.  </a:t>
            </a:r>
            <a:r>
              <a:rPr lang="ko-KR" altLang="en-US" sz="1100" b="1" dirty="0"/>
              <a:t>제조업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48.22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01" y="3429000"/>
            <a:ext cx="6569228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49451" y="4095548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47409" y="52554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1901" y="5750670"/>
            <a:ext cx="5594779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100" dirty="0"/>
              <a:t>을 가짐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대부분의 지역에서 고른 연령 분포를 가지고 있지만 인원의 수가 고르지 못함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ko-KR" altLang="en-US" sz="1100" b="1" dirty="0"/>
              <a:t>전기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가스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증기 및 공기 조절 </a:t>
            </a:r>
            <a:r>
              <a:rPr lang="ko-KR" altLang="en-US" sz="1100" b="1" dirty="0" err="1"/>
              <a:t>공급업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(8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16" y="3430022"/>
            <a:ext cx="6610199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2" y="4102071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27852" y="5271902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54498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많은 인력이 필요하지 않은 업종이라 규모를 늘리기 어려울 것으로 보임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하지만 지역별로 </a:t>
            </a:r>
            <a:r>
              <a:rPr lang="ko-KR" altLang="en-US" sz="1100" dirty="0">
                <a:solidFill>
                  <a:srgbClr val="FF0000"/>
                </a:solidFill>
              </a:rPr>
              <a:t>필수적</a:t>
            </a:r>
            <a:r>
              <a:rPr lang="ko-KR" altLang="en-US" sz="1100" dirty="0"/>
              <a:t>으로 있어야 할 인력들로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5. </a:t>
            </a:r>
            <a:r>
              <a:rPr lang="ko-KR" altLang="en-US" sz="1100" b="1" dirty="0"/>
              <a:t>수도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하수 및 폐기물 처리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원료 재생업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53.56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21295"/>
            <a:ext cx="4919834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75" y="3430022"/>
            <a:ext cx="6587480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368546" y="4122466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61578" y="51568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43737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해당 업종도 </a:t>
            </a:r>
            <a:r>
              <a:rPr lang="ko-KR" altLang="en-US" sz="1100" dirty="0">
                <a:solidFill>
                  <a:srgbClr val="00B0F0"/>
                </a:solidFill>
              </a:rPr>
              <a:t>전기</a:t>
            </a:r>
            <a:r>
              <a:rPr lang="en-US" altLang="ko-KR" sz="1100" dirty="0">
                <a:solidFill>
                  <a:srgbClr val="00B0F0"/>
                </a:solidFill>
              </a:rPr>
              <a:t>,</a:t>
            </a:r>
            <a:r>
              <a:rPr lang="ko-KR" altLang="en-US" sz="1100" dirty="0">
                <a:solidFill>
                  <a:srgbClr val="00B0F0"/>
                </a:solidFill>
              </a:rPr>
              <a:t>가스</a:t>
            </a:r>
            <a:r>
              <a:rPr lang="en-US" altLang="ko-KR" sz="1100" dirty="0">
                <a:solidFill>
                  <a:srgbClr val="00B0F0"/>
                </a:solidFill>
              </a:rPr>
              <a:t>,</a:t>
            </a:r>
            <a:r>
              <a:rPr lang="ko-KR" altLang="en-US" sz="1100" dirty="0">
                <a:solidFill>
                  <a:srgbClr val="00B0F0"/>
                </a:solidFill>
              </a:rPr>
              <a:t>증기 및 공기 조절 공급업</a:t>
            </a:r>
            <a:r>
              <a:rPr lang="ko-KR" altLang="en-US" sz="1100" dirty="0"/>
              <a:t>과 같은 경향으로 지역별로 필수적으로 있어야 할 인력들로 보인다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6. </a:t>
            </a:r>
            <a:r>
              <a:rPr lang="ko-KR" altLang="en-US" sz="1100" b="1" dirty="0"/>
              <a:t>건설업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4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0022"/>
            <a:ext cx="6562445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628482"/>
            <a:ext cx="5594779" cy="1075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100" dirty="0"/>
              <a:t>을 가짐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7. </a:t>
            </a:r>
            <a:r>
              <a:rPr lang="ko-KR" altLang="en-US" sz="1100" b="1" dirty="0"/>
              <a:t>도매 및 소매업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55.08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9236"/>
            <a:ext cx="6562445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8. </a:t>
            </a:r>
            <a:r>
              <a:rPr lang="ko-KR" altLang="en-US" sz="1100" b="1" dirty="0"/>
              <a:t>운수 및 창고업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(82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54.74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80" y="3439236"/>
            <a:ext cx="6508069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다른 지역에 비해 </a:t>
            </a:r>
            <a:r>
              <a:rPr lang="ko-KR" altLang="en-US" sz="1100" dirty="0" err="1"/>
              <a:t>몰려있는</a:t>
            </a:r>
            <a:r>
              <a:rPr lang="ko-KR" altLang="en-US" sz="1100" dirty="0"/>
              <a:t> 경향을 가지고 있음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가장 적은 대전</a:t>
            </a:r>
            <a:r>
              <a:rPr lang="en-US" altLang="ko-KR" sz="1100" dirty="0"/>
              <a:t>/</a:t>
            </a:r>
            <a:r>
              <a:rPr lang="ko-KR" altLang="en-US" sz="1100" dirty="0"/>
              <a:t>충남에 비해 약 </a:t>
            </a:r>
            <a:r>
              <a:rPr lang="en-US" altLang="ko-KR" sz="1100" dirty="0"/>
              <a:t>8</a:t>
            </a:r>
            <a:r>
              <a:rPr lang="ko-KR" altLang="en-US" sz="1100" dirty="0"/>
              <a:t>배의 차이를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6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9. </a:t>
            </a:r>
            <a:r>
              <a:rPr lang="ko-KR" altLang="en-US" sz="1100" b="1" dirty="0"/>
              <a:t>숙박 및 음식점업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부산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울산 </a:t>
            </a:r>
            <a:r>
              <a:rPr lang="en-US" altLang="ko-KR" sz="1100" u="sng" dirty="0">
                <a:solidFill>
                  <a:srgbClr val="00B0F0"/>
                </a:solidFill>
              </a:rPr>
              <a:t>(33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56.15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9897"/>
            <a:ext cx="6562445" cy="1958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5570433" y="3850663"/>
            <a:ext cx="1330090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0317" y="5037414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부산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울산</a:t>
            </a:r>
            <a:r>
              <a:rPr lang="ko-KR" altLang="en-US" sz="1100" dirty="0">
                <a:solidFill>
                  <a:schemeClr val="tx1"/>
                </a:solidFill>
              </a:rPr>
              <a:t>에서 가장 많은 인원이 나왔지만 다른 지역과 차이가 크지 않고 </a:t>
            </a:r>
            <a:r>
              <a:rPr lang="ko-KR" altLang="en-US" sz="1100" dirty="0" err="1">
                <a:solidFill>
                  <a:schemeClr val="tx1"/>
                </a:solidFill>
              </a:rPr>
              <a:t>나이대</a:t>
            </a:r>
            <a:r>
              <a:rPr lang="ko-KR" altLang="en-US" sz="1100" dirty="0">
                <a:solidFill>
                  <a:schemeClr val="tx1"/>
                </a:solidFill>
              </a:rPr>
              <a:t> 또한 비슷한 것으로 보였다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5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10. </a:t>
            </a:r>
            <a:r>
              <a:rPr lang="ko-KR" altLang="en-US" sz="1100" b="1" dirty="0"/>
              <a:t>정보통신업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(39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43.05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801" y="3439236"/>
            <a:ext cx="6514827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27707" y="4086248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53991" y="5138347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대부분의 인원이 </a:t>
            </a:r>
            <a:r>
              <a:rPr lang="ko-KR" altLang="en-US" sz="1100" dirty="0">
                <a:solidFill>
                  <a:srgbClr val="00B0F0"/>
                </a:solidFill>
              </a:rPr>
              <a:t>서울과 수도권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몰려있는</a:t>
            </a:r>
            <a:r>
              <a:rPr lang="ko-KR" altLang="en-US" sz="1100" dirty="0"/>
              <a:t> 경향이 있음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지방지역으로의 확장을 할 필요가 </a:t>
            </a:r>
            <a:r>
              <a:rPr lang="ko-KR" altLang="en-US" sz="1100" dirty="0" err="1"/>
              <a:t>있어보임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11. </a:t>
            </a:r>
            <a:r>
              <a:rPr lang="ko-KR" altLang="en-US" sz="1100" b="1" dirty="0"/>
              <a:t>부동산업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(21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49.95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892" y="3439236"/>
            <a:ext cx="6512644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지역별로 있을 필요가 있는 산업이기 때문에 고른 분포를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29465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사진은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월에 정부에서 시행하는 지역혁신 중소기업 육성전략의 내용인데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정책을 통해 어떤 지역의 업종이 커질 가능성이 있는지 파악하기로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해당 업종은 어느 연령대로 이루어져 있는지도 파악하여 발전 가능성이 있는지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64601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007694" y="5154758"/>
            <a:ext cx="5344314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정부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'48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SDGothicNeo-Regular"/>
              </a:rPr>
              <a:t>지역주력산업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디지털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그린 뉴딜과 연계해 개편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https://biz.chosun.com/site/data/html_dir/2020/11/26/2020112600754.html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2B91DD8-A927-442B-8BF1-1FE14089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2" y="2567664"/>
            <a:ext cx="3737758" cy="3965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717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12. </a:t>
            </a:r>
            <a:r>
              <a:rPr lang="ko-KR" altLang="en-US" sz="1100" b="1" dirty="0"/>
              <a:t>전문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과학 및 기술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(19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47.25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97" y="3439236"/>
            <a:ext cx="6472234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52867" y="4091509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서울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대구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경북</a:t>
            </a:r>
            <a:r>
              <a:rPr lang="ko-KR" altLang="en-US" sz="1100" dirty="0"/>
              <a:t>지역만 다른 지역에 비해 평균 연령이 </a:t>
            </a:r>
            <a:r>
              <a:rPr lang="en-US" altLang="ko-KR" sz="1100" dirty="0"/>
              <a:t>10</a:t>
            </a:r>
            <a:r>
              <a:rPr lang="ko-KR" altLang="en-US" sz="1100" dirty="0"/>
              <a:t>세 이상 높은 경향을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13. </a:t>
            </a:r>
            <a:r>
              <a:rPr lang="ko-KR" altLang="en-US" sz="1100" b="1" dirty="0"/>
              <a:t>사업시설 관리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사업 지원 및 임대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(50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84" y="3439236"/>
            <a:ext cx="6541860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대구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경북</a:t>
            </a:r>
            <a:r>
              <a:rPr lang="ko-KR" altLang="en-US" sz="1100" dirty="0"/>
              <a:t>지역이 유난히 적은 인원 분포를 가진다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14. </a:t>
            </a:r>
            <a:r>
              <a:rPr lang="ko-KR" altLang="en-US" sz="1100" b="1" dirty="0"/>
              <a:t>공공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행정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국방 및 사회보장 행정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(95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71.05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5" y="3439236"/>
            <a:ext cx="6476918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627739" y="3880492"/>
            <a:ext cx="1332403" cy="24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78564" y="4668095"/>
            <a:ext cx="177270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평균 연령 또한 다른 지역에 비해 매우 높은 경향을 가짐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7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15. </a:t>
            </a:r>
            <a:r>
              <a:rPr lang="ko-KR" altLang="en-US" sz="1100" b="1" dirty="0"/>
              <a:t>교육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(29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51.97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11" y="3439236"/>
            <a:ext cx="6470206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지역에서 평균 연령보다 낮은 연령 분포를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0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16. </a:t>
            </a:r>
            <a:r>
              <a:rPr lang="ko-KR" altLang="en-US" sz="1100" b="1" dirty="0" err="1"/>
              <a:t>보건업</a:t>
            </a:r>
            <a:r>
              <a:rPr lang="ko-KR" altLang="en-US" sz="1100" b="1" dirty="0"/>
              <a:t> 및 사회복지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(46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58.52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79" y="3439236"/>
            <a:ext cx="6560070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업종에 비해 젊은 층의 연령도 많이 포함하고 있어 발전가능성이 높음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3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17. </a:t>
            </a:r>
            <a:r>
              <a:rPr lang="ko-KR" altLang="en-US" sz="1100" b="1" dirty="0"/>
              <a:t>예술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스포츠 및 여가관련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(12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40254"/>
            <a:ext cx="6562445" cy="1957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585104" y="3879730"/>
            <a:ext cx="1377633" cy="248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20612" y="467673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연령의 분포가 대다수의 지역에서 다양하게 나타남</a:t>
            </a:r>
            <a:r>
              <a:rPr lang="en-US" altLang="ko-KR" sz="1100" dirty="0"/>
              <a:t>. </a:t>
            </a:r>
            <a:r>
              <a:rPr lang="ko-KR" altLang="en-US" sz="1100" dirty="0"/>
              <a:t>또한 평균 연령이 전체 평균에 비해 낮아 발전가능성이 높음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18. </a:t>
            </a:r>
            <a:r>
              <a:rPr lang="ko-KR" altLang="en-US" sz="1100" b="1" dirty="0"/>
              <a:t>협회 및 단체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수리 및 기타 개인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(41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65.07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44945"/>
            <a:ext cx="6562445" cy="1948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607390" y="3887638"/>
            <a:ext cx="1355348" cy="265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46016" y="4705269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서울과 수도권</a:t>
            </a:r>
            <a:r>
              <a:rPr lang="ko-KR" altLang="en-US" sz="1100" dirty="0"/>
              <a:t>은 연령대가 낮은 인원도 있는 반면에 </a:t>
            </a:r>
            <a:r>
              <a:rPr lang="ko-KR" altLang="en-US" sz="1100" dirty="0">
                <a:solidFill>
                  <a:srgbClr val="00B0F0"/>
                </a:solidFill>
              </a:rPr>
              <a:t>강원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충북</a:t>
            </a:r>
            <a:r>
              <a:rPr lang="ko-KR" altLang="en-US" sz="1100" dirty="0"/>
              <a:t>의 경우 높은 연령대를 가지고 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6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19. </a:t>
            </a:r>
            <a:r>
              <a:rPr lang="ko-KR" altLang="en-US" sz="1100" b="1" dirty="0"/>
              <a:t>가구 내 고용활동 및 자가소비 생산활동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서울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(12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63.75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83130"/>
            <a:ext cx="6562445" cy="1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50029" y="415575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090796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서울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업종과 연관된 업종이 아니라 해당 업종에 종사하는 인원이 적은 경향을 가짐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2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20. </a:t>
            </a:r>
            <a:r>
              <a:rPr lang="ko-KR" altLang="en-US" sz="1100" b="1" dirty="0"/>
              <a:t>국제 및 외국기관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대구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경북 </a:t>
            </a:r>
            <a:r>
              <a:rPr lang="en-US" altLang="ko-KR" sz="1100" u="sng" dirty="0">
                <a:solidFill>
                  <a:srgbClr val="00B0F0"/>
                </a:solidFill>
              </a:rPr>
              <a:t>(1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30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781901"/>
            <a:ext cx="6562445" cy="1274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3152542" y="4185130"/>
            <a:ext cx="1252256" cy="326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327186" y="4918367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989858"/>
            <a:ext cx="5594779" cy="313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전체 지역에서 단 한 명 밖에 </a:t>
            </a:r>
            <a:r>
              <a:rPr lang="ko-KR" altLang="en-US" sz="1100" dirty="0"/>
              <a:t>없기 때문에 통계가 </a:t>
            </a:r>
            <a:r>
              <a:rPr lang="ko-KR" altLang="en-US" sz="1100" dirty="0">
                <a:solidFill>
                  <a:srgbClr val="FF0000"/>
                </a:solidFill>
              </a:rPr>
              <a:t>무의미</a:t>
            </a:r>
            <a:r>
              <a:rPr lang="ko-KR" altLang="en-US" sz="1100" dirty="0"/>
              <a:t>함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2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3382" y="1947273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그래프와 통계 값을 한눈에 보기 위해 표를 만들어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74115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D928CB-3B5B-4EFE-90E8-25B7B6DD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81584"/>
              </p:ext>
            </p:extLst>
          </p:nvPr>
        </p:nvGraphicFramePr>
        <p:xfrm>
          <a:off x="2073383" y="2082942"/>
          <a:ext cx="9479358" cy="4326413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53262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4468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업종 구분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인원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명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강원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충북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광주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전라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제주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대구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경북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대전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충남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부산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경남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울산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서울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수도권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인천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경기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합계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농업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임업 및 어업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153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585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광업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제조업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33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171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573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전기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가스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증기 및 공기 조절 </a:t>
                      </a:r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공급업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수도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하수 및 폐기물 처리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원료 재생업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건설업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20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도매 및 소매업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22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운수 및 창고업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숙박 및 음식점업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정보통신업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79FEA-D7B5-496E-9718-CD61A5927E13}"/>
              </a:ext>
            </a:extLst>
          </p:cNvPr>
          <p:cNvSpPr txBox="1"/>
          <p:nvPr/>
        </p:nvSpPr>
        <p:spPr>
          <a:xfrm>
            <a:off x="10434120" y="1657202"/>
            <a:ext cx="108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Num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최대값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accent1"/>
                </a:solidFill>
              </a:rPr>
              <a:t>Num</a:t>
            </a:r>
            <a:r>
              <a:rPr lang="en-US" altLang="ko-KR" sz="1100" dirty="0"/>
              <a:t> : </a:t>
            </a:r>
            <a:r>
              <a:rPr lang="ko-KR" altLang="en-US" sz="1100" dirty="0"/>
              <a:t>최소값</a:t>
            </a:r>
          </a:p>
        </p:txBody>
      </p:sp>
    </p:spTree>
    <p:extLst>
      <p:ext uri="{BB962C8B-B14F-4D97-AF65-F5344CB8AC3E}">
        <p14:creationId xmlns:p14="http://schemas.microsoft.com/office/powerpoint/2010/main" val="38285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1266469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736147" y="5394569"/>
            <a:ext cx="470662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가구용 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 설계서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Koweps_h15_2020_beta1.sav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7818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문제해결을 위해 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그래서 </a:t>
            </a:r>
            <a:r>
              <a:rPr lang="ko-KR" altLang="en-US" sz="1100" dirty="0">
                <a:solidFill>
                  <a:srgbClr val="FF0000"/>
                </a:solidFill>
              </a:rPr>
              <a:t>근로 능력을 가지는 사람들 중 지역별 가장 활발히 이루어지는 업종에 대한 연령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76489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82255B6-E384-4D1D-9171-79862D7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3" y="2574670"/>
            <a:ext cx="7335538" cy="2819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766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3382" y="1947273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그래프와 통계 값을 한눈에 보기 위해 표를 만들어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D928CB-3B5B-4EFE-90E8-25B7B6DD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98734"/>
              </p:ext>
            </p:extLst>
          </p:nvPr>
        </p:nvGraphicFramePr>
        <p:xfrm>
          <a:off x="2073383" y="2082942"/>
          <a:ext cx="9479358" cy="4326413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53262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4468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업종 구분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강원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전라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제주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대구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경남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울산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수도권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인천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부동산업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전문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과학 및 기술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사업시설 관리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 지원 및 임대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공공 행정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국방 및 사회보장 행정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382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교육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보건업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 및 사회복지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예술 스포츠 및 여가관련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협회 및 단체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수리 및 여가관련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가구 내 고용활동 및 자가소비 생산활동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국제 및 외국기관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79FEA-D7B5-496E-9718-CD61A5927E13}"/>
              </a:ext>
            </a:extLst>
          </p:cNvPr>
          <p:cNvSpPr txBox="1"/>
          <p:nvPr/>
        </p:nvSpPr>
        <p:spPr>
          <a:xfrm>
            <a:off x="10434120" y="1657202"/>
            <a:ext cx="108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Num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최대값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accent1"/>
                </a:solidFill>
              </a:rPr>
              <a:t>Num</a:t>
            </a:r>
            <a:r>
              <a:rPr lang="en-US" altLang="ko-KR" sz="1100" dirty="0"/>
              <a:t> : </a:t>
            </a:r>
            <a:r>
              <a:rPr lang="ko-KR" altLang="en-US" sz="1100" dirty="0"/>
              <a:t>최소값</a:t>
            </a:r>
          </a:p>
        </p:txBody>
      </p:sp>
    </p:spTree>
    <p:extLst>
      <p:ext uri="{BB962C8B-B14F-4D97-AF65-F5344CB8AC3E}">
        <p14:creationId xmlns:p14="http://schemas.microsoft.com/office/powerpoint/2010/main" val="142960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3382" y="1947273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그래프와 통계 값을 한눈에 보기 위해 표를 만들어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6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ABFB365-5A06-4541-B46F-E5B56CDB0795}"/>
              </a:ext>
            </a:extLst>
          </p:cNvPr>
          <p:cNvGraphicFramePr/>
          <p:nvPr/>
        </p:nvGraphicFramePr>
        <p:xfrm>
          <a:off x="2133601" y="1738973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B843B8B-EF82-4603-AA91-970E032E287C}"/>
              </a:ext>
            </a:extLst>
          </p:cNvPr>
          <p:cNvSpPr/>
          <p:nvPr/>
        </p:nvSpPr>
        <p:spPr>
          <a:xfrm>
            <a:off x="5854521" y="2999325"/>
            <a:ext cx="678779" cy="678779"/>
          </a:xfrm>
          <a:prstGeom prst="ellipse">
            <a:avLst/>
          </a:prstGeom>
          <a:noFill/>
          <a:ln w="19050">
            <a:solidFill>
              <a:srgbClr val="28C8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676921" y="2871873"/>
            <a:ext cx="1033978" cy="19949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2021</a:t>
            </a:r>
            <a:r>
              <a:rPr lang="ko-KR" altLang="en-US" sz="800" b="1" dirty="0">
                <a:solidFill>
                  <a:prstClr val="white"/>
                </a:solidFill>
              </a:rPr>
              <a:t>년 </a:t>
            </a:r>
            <a:r>
              <a:rPr lang="en-US" altLang="ko-KR" sz="800" b="1" dirty="0">
                <a:solidFill>
                  <a:prstClr val="white"/>
                </a:solidFill>
              </a:rPr>
              <a:t>6</a:t>
            </a:r>
            <a:r>
              <a:rPr lang="ko-KR" altLang="en-US" sz="800" b="1" dirty="0">
                <a:solidFill>
                  <a:prstClr val="white"/>
                </a:solidFill>
              </a:rPr>
              <a:t>월 평균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5889728" y="4773557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7" name="연결선: 구부러짐 40">
            <a:extLst>
              <a:ext uri="{FF2B5EF4-FFF2-40B4-BE49-F238E27FC236}">
                <a16:creationId xmlns:a16="http://schemas.microsoft.com/office/drawing/2014/main" id="{0BC88FCB-2313-4077-87AD-3F94802A3AFE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rot="16200000" flipH="1">
            <a:off x="6670750" y="3201265"/>
            <a:ext cx="109545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73382" y="2335459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그래서 근로 능력을 가지는 사람들 중 본인의 지역에서 가장 활발히 이루어지는 업종에 대한 연령과 그 지역을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4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937136" y="1633764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6800419" y="5944225"/>
            <a:ext cx="157437" cy="157437"/>
          </a:xfrm>
          <a:prstGeom prst="ellipse">
            <a:avLst/>
          </a:prstGeom>
          <a:noFill/>
          <a:ln w="28575">
            <a:solidFill>
              <a:srgbClr val="28C84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6857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2665" y="5944225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09103" y="58817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992363" y="1552066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871595" y="2886544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062022" y="2463867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46685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3769" y="1681898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295192" y="1424040"/>
            <a:ext cx="1455342" cy="1776359"/>
            <a:chOff x="8284334" y="2233290"/>
            <a:chExt cx="1503420" cy="1835043"/>
          </a:xfrm>
        </p:grpSpPr>
        <p:sp>
          <p:nvSpPr>
            <p:cNvPr id="47" name="자유형 46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1845619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3769" y="4097722"/>
            <a:ext cx="2647843" cy="1505639"/>
          </a:xfrm>
          <a:prstGeom prst="roundRect">
            <a:avLst>
              <a:gd name="adj" fmla="val 16021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prstClr val="white"/>
                </a:solidFill>
              </a:rPr>
              <a:t>75.8%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95192" y="3839864"/>
            <a:ext cx="1455342" cy="1776359"/>
            <a:chOff x="8284334" y="2233290"/>
            <a:chExt cx="1503420" cy="1835043"/>
          </a:xfrm>
        </p:grpSpPr>
        <p:sp>
          <p:nvSpPr>
            <p:cNvPr id="55" name="자유형 54"/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13082" y="4261443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3427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900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01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9544469" y="2059543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869316" y="283451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1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02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9544469" y="340815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69316" y="499275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62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03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CONTENTS A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컨텐츠에 대한 내용을 적어요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 </a:t>
                </a:r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9544469" y="5566398"/>
            <a:ext cx="100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75.8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3957690" y="400159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154030" y="3995499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6350370" y="3989401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46710" y="3983303"/>
            <a:ext cx="1063889" cy="277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solidFill>
              <a:srgbClr val="164B2D"/>
            </a:solidFill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164B2D"/>
                </a:solidFill>
              </a:rPr>
              <a:t>#CONTENTS</a:t>
            </a:r>
            <a:endParaRPr lang="ko-KR" altLang="en-US" sz="1000" b="1" dirty="0">
              <a:solidFill>
                <a:srgbClr val="164B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66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4" y="314325"/>
          <a:ext cx="1190625" cy="339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9882" y="324505"/>
            <a:ext cx="3895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2139866" y="185723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5427597" y="142112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39" name="자유형 38"/>
          <p:cNvSpPr/>
          <p:nvPr/>
        </p:nvSpPr>
        <p:spPr>
          <a:xfrm>
            <a:off x="5631706" y="163793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427597" y="1859728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2082624" y="260914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5427597" y="3175540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5427597" y="2298332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5427597" y="2736936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8531596" y="142058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8C84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2" name="자유형 51"/>
          <p:cNvSpPr/>
          <p:nvPr/>
        </p:nvSpPr>
        <p:spPr>
          <a:xfrm>
            <a:off x="8735705" y="163738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531596" y="185918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8531596" y="3174997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8531596" y="229778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6" name="양쪽 모서리가 둥근 사각형 55"/>
          <p:cNvSpPr/>
          <p:nvPr/>
        </p:nvSpPr>
        <p:spPr>
          <a:xfrm>
            <a:off x="8531596" y="273639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8531596" y="403272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88D95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8" name="자유형 57"/>
          <p:cNvSpPr/>
          <p:nvPr/>
        </p:nvSpPr>
        <p:spPr>
          <a:xfrm>
            <a:off x="8735705" y="424953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8531596" y="4471331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8531596" y="5787143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7" name="양쪽 모서리가 둥근 사각형 66"/>
          <p:cNvSpPr/>
          <p:nvPr/>
        </p:nvSpPr>
        <p:spPr>
          <a:xfrm>
            <a:off x="8531596" y="4909935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531596" y="534853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cxnSp>
        <p:nvCxnSpPr>
          <p:cNvPr id="9" name="꺾인 연결선 8"/>
          <p:cNvCxnSpPr>
            <a:stCxn id="31" idx="0"/>
            <a:endCxn id="38" idx="2"/>
          </p:cNvCxnSpPr>
          <p:nvPr/>
        </p:nvCxnSpPr>
        <p:spPr>
          <a:xfrm>
            <a:off x="4346037" y="1637932"/>
            <a:ext cx="1081560" cy="2494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양쪽 모서리가 둥근 사각형 30"/>
          <p:cNvSpPr/>
          <p:nvPr/>
        </p:nvSpPr>
        <p:spPr>
          <a:xfrm>
            <a:off x="2139866" y="1418630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6" name="자유형 35"/>
          <p:cNvSpPr/>
          <p:nvPr/>
        </p:nvSpPr>
        <p:spPr>
          <a:xfrm>
            <a:off x="2343975" y="163543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3" name="꺾인 연결선 72"/>
          <p:cNvCxnSpPr>
            <a:stCxn id="38" idx="0"/>
            <a:endCxn id="51" idx="2"/>
          </p:cNvCxnSpPr>
          <p:nvPr/>
        </p:nvCxnSpPr>
        <p:spPr>
          <a:xfrm flipV="1">
            <a:off x="7633768" y="1639883"/>
            <a:ext cx="897828" cy="543"/>
          </a:xfrm>
          <a:prstGeom prst="bentConnector3">
            <a:avLst/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0" idx="0"/>
            <a:endCxn id="57" idx="2"/>
          </p:cNvCxnSpPr>
          <p:nvPr/>
        </p:nvCxnSpPr>
        <p:spPr>
          <a:xfrm>
            <a:off x="7633768" y="2956238"/>
            <a:ext cx="897828" cy="1295791"/>
          </a:xfrm>
          <a:prstGeom prst="bentConnector3">
            <a:avLst>
              <a:gd name="adj1" fmla="val 50000"/>
            </a:avLst>
          </a:prstGeom>
          <a:ln>
            <a:solidFill>
              <a:srgbClr val="28C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5341697" y="3917333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8C84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7550737" y="3694327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164B2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0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0641" y="2183246"/>
            <a:ext cx="2336999" cy="2336999"/>
          </a:xfrm>
          <a:prstGeom prst="ellipse">
            <a:avLst/>
          </a:prstGeom>
          <a:solidFill>
            <a:srgbClr val="E2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226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230</a:t>
            </a:r>
          </a:p>
        </p:txBody>
      </p:sp>
      <p:sp>
        <p:nvSpPr>
          <p:cNvPr id="12" name="타원 11"/>
          <p:cNvSpPr/>
          <p:nvPr/>
        </p:nvSpPr>
        <p:spPr>
          <a:xfrm>
            <a:off x="3584035" y="2183246"/>
            <a:ext cx="2336999" cy="2336999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78</a:t>
            </a:r>
          </a:p>
        </p:txBody>
      </p:sp>
      <p:sp>
        <p:nvSpPr>
          <p:cNvPr id="6" name="타원 5"/>
          <p:cNvSpPr/>
          <p:nvPr/>
        </p:nvSpPr>
        <p:spPr>
          <a:xfrm>
            <a:off x="6287429" y="2183245"/>
            <a:ext cx="2336999" cy="2336999"/>
          </a:xfrm>
          <a:prstGeom prst="ellipse">
            <a:avLst/>
          </a:prstGeom>
          <a:solidFill>
            <a:srgbClr val="88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89</a:t>
            </a:r>
          </a:p>
        </p:txBody>
      </p:sp>
      <p:sp>
        <p:nvSpPr>
          <p:cNvPr id="8" name="타원 7"/>
          <p:cNvSpPr/>
          <p:nvPr/>
        </p:nvSpPr>
        <p:spPr>
          <a:xfrm>
            <a:off x="8990823" y="2183244"/>
            <a:ext cx="2336999" cy="2336999"/>
          </a:xfrm>
          <a:prstGeom prst="ellipse">
            <a:avLst/>
          </a:prstGeom>
          <a:solidFill>
            <a:srgbClr val="164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75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45</a:t>
            </a:r>
          </a:p>
        </p:txBody>
      </p:sp>
    </p:spTree>
    <p:extLst>
      <p:ext uri="{BB962C8B-B14F-4D97-AF65-F5344CB8AC3E}">
        <p14:creationId xmlns:p14="http://schemas.microsoft.com/office/powerpoint/2010/main" val="77480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35459"/>
            <a:ext cx="88652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데이터의 변수를 잘 구분할 수 있도록 불러온 데이터의 변수명을 바꾸어 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데이터들이 숫자로 구분되어 한눈에 알아보기 힘들기 때문에 데이터 또한 바꿔 주기로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4497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B84A4E-02F0-42E1-B1C3-2501D8C8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55" y="2444588"/>
            <a:ext cx="3176184" cy="3417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F9B75-DF8B-4D69-8257-D8A19EC4B05D}"/>
              </a:ext>
            </a:extLst>
          </p:cNvPr>
          <p:cNvSpPr txBox="1"/>
          <p:nvPr/>
        </p:nvSpPr>
        <p:spPr>
          <a:xfrm>
            <a:off x="1394609" y="5890631"/>
            <a:ext cx="317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변수 명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3E6391-020E-4C01-9488-3FB99475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4" y="2442389"/>
            <a:ext cx="3585155" cy="1710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39BD8C-DBA6-49A8-A469-82D20157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63" y="4153254"/>
            <a:ext cx="3585155" cy="230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F7A253-2E8A-48D1-9C54-97418ED642E0}"/>
              </a:ext>
            </a:extLst>
          </p:cNvPr>
          <p:cNvSpPr txBox="1"/>
          <p:nvPr/>
        </p:nvSpPr>
        <p:spPr>
          <a:xfrm>
            <a:off x="8864321" y="3456096"/>
            <a:ext cx="286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데이터가 이해 가능하도록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A5E7E3-F9CB-4C9B-BFDF-EAD6220F1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116" y="2419146"/>
            <a:ext cx="3439056" cy="9676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47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927366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이상치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working_ability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근로 불가인 경우 분석에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필요없는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값이므로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business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NA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값을 가질 경우 어떤 업종인지 분석할 수 없으므로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is.na()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parti_status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비경제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활동인구일 경우 일을 하지 않기 때문에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26536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6BB113-81FA-496B-B99A-408360E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31" y="5160773"/>
            <a:ext cx="6768738" cy="1072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296F3D-9FF7-4FD1-AEE9-914B54B6801F}"/>
              </a:ext>
            </a:extLst>
          </p:cNvPr>
          <p:cNvGrpSpPr/>
          <p:nvPr/>
        </p:nvGrpSpPr>
        <p:grpSpPr>
          <a:xfrm>
            <a:off x="1710235" y="2696305"/>
            <a:ext cx="10230532" cy="2011993"/>
            <a:chOff x="1710235" y="2788742"/>
            <a:chExt cx="11851040" cy="19195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EDF9D7-811F-4171-84A8-52D4069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235" y="2788743"/>
              <a:ext cx="3482235" cy="19195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3CCBB-3F86-4869-A097-06B7C26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607" y="2788743"/>
              <a:ext cx="3657263" cy="18828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E32C7A-C26F-4964-B872-EC372017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8007" y="2788742"/>
              <a:ext cx="4393268" cy="18828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05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극단치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그림은 전체 데이터에서 연령별 지역분포를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boxplot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으로 나타낸 그래프이다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극단치로 보이는 값이 없기에 그대로 그래프를 그려 분석을 진행하였다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A8F3B7A-A0F8-4FD0-AC07-347F731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3021194"/>
            <a:ext cx="4439223" cy="36558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AB1AA9-B18E-44B2-87D5-8252235D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73" y="2478490"/>
            <a:ext cx="9239096" cy="498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ADA75-2570-4844-B954-55AA2CC6F73B}"/>
              </a:ext>
            </a:extLst>
          </p:cNvPr>
          <p:cNvSpPr/>
          <p:nvPr/>
        </p:nvSpPr>
        <p:spPr>
          <a:xfrm>
            <a:off x="6096000" y="6103735"/>
            <a:ext cx="273460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극단치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존재 유무 확인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요인변수 변환 및 통계 값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구조 확인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Age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변수를 제외한 나머지는 요인변수로 보아야하기 때문에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as.factor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형변환을 해주었다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분석을 하기 전 모든 전 처리과정을 거친 데이터의 통계 값과 구조를 확인한다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9F28234-53C4-44B3-9CE8-6034D6BF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98" y="2624544"/>
            <a:ext cx="4635121" cy="84350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69C571-0F6F-4E3F-8C9A-6A7CEB44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07" y="3652718"/>
            <a:ext cx="6638662" cy="205387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E2ADE5-6BE7-4B0D-AE97-D18B3E0E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79" y="2538393"/>
            <a:ext cx="5523794" cy="10337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A79913-E27A-4B0C-9D78-C03B201550BD}"/>
              </a:ext>
            </a:extLst>
          </p:cNvPr>
          <p:cNvSpPr txBox="1"/>
          <p:nvPr/>
        </p:nvSpPr>
        <p:spPr>
          <a:xfrm>
            <a:off x="6783238" y="5785790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3715, </a:t>
            </a:r>
            <a:r>
              <a:rPr lang="ko-KR" altLang="en-US" sz="1400" dirty="0"/>
              <a:t>열 </a:t>
            </a:r>
            <a:r>
              <a:rPr lang="en-US" altLang="ko-KR" sz="1400" dirty="0"/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58.19</a:t>
            </a:r>
            <a:r>
              <a:rPr lang="ko-KR" altLang="en-US" sz="1400" dirty="0"/>
              <a:t>세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F90A50F-FFA9-4D87-BE5C-C4684A805C9E}"/>
              </a:ext>
            </a:extLst>
          </p:cNvPr>
          <p:cNvSpPr/>
          <p:nvPr/>
        </p:nvSpPr>
        <p:spPr>
          <a:xfrm>
            <a:off x="6320939" y="5934542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84EF9-A305-46C1-9BC7-28B1A3437D04}"/>
              </a:ext>
            </a:extLst>
          </p:cNvPr>
          <p:cNvSpPr txBox="1"/>
          <p:nvPr/>
        </p:nvSpPr>
        <p:spPr>
          <a:xfrm>
            <a:off x="2567247" y="5795443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6029, </a:t>
            </a:r>
            <a:r>
              <a:rPr lang="ko-KR" altLang="en-US" sz="1400" dirty="0"/>
              <a:t>열 </a:t>
            </a:r>
            <a:r>
              <a:rPr lang="en-US" altLang="ko-KR" sz="1400" dirty="0"/>
              <a:t>: 1001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65</a:t>
            </a:r>
            <a:r>
              <a:rPr lang="ko-KR" altLang="en-US" sz="1400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35467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884634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우선 같은 업종의 사람들을 나눈 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업종에 종사하고 있는 인원들을 지역별 연령분포로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산점도를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그리고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지역별 연령 평균 그래프를 그려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개의 업종이 있어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for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문을 사용해 각각의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통계값과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그래프를 구하였다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0725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1BB981EB-AB0E-47ED-9315-19FC979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2598083"/>
            <a:ext cx="9459645" cy="3543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/>
              <a:t>농업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임업 및 어업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</a:t>
            </a:r>
            <a:r>
              <a:rPr lang="en-US" altLang="ko-KR" sz="1100" u="sng" dirty="0">
                <a:solidFill>
                  <a:srgbClr val="00B0F0"/>
                </a:solidFill>
              </a:rPr>
              <a:t>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72.24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37" y="2521295"/>
            <a:ext cx="4919835" cy="4169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6" y="3429000"/>
            <a:ext cx="6610199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580972" y="3888337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43567" y="469182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726311"/>
            <a:ext cx="5594779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가장 적지만</a:t>
            </a:r>
            <a:r>
              <a:rPr lang="ko-KR" altLang="en-US" sz="1100" dirty="0"/>
              <a:t> 전체 평균적으로 </a:t>
            </a:r>
            <a:r>
              <a:rPr lang="ko-KR" altLang="en-US" sz="1100" dirty="0">
                <a:solidFill>
                  <a:srgbClr val="FF0000"/>
                </a:solidFill>
              </a:rPr>
              <a:t>매우 높은 나이대</a:t>
            </a:r>
            <a:r>
              <a:rPr lang="ko-KR" altLang="en-US" sz="1100" dirty="0"/>
              <a:t>를 형성하고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향후 새로운 인력의 유입이 없다면 발전가능성이 없을 것으로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6920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3223</Words>
  <Application>Microsoft Office PowerPoint</Application>
  <PresentationFormat>와이드스크린</PresentationFormat>
  <Paragraphs>824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AppleSDGothicNeo-Regular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태범 곽</cp:lastModifiedBy>
  <cp:revision>59</cp:revision>
  <dcterms:created xsi:type="dcterms:W3CDTF">2021-03-29T07:11:29Z</dcterms:created>
  <dcterms:modified xsi:type="dcterms:W3CDTF">2021-04-29T09:13:52Z</dcterms:modified>
</cp:coreProperties>
</file>