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8" r:id="rId2"/>
    <p:sldId id="256" r:id="rId3"/>
    <p:sldId id="305" r:id="rId4"/>
    <p:sldId id="309" r:id="rId5"/>
    <p:sldId id="262" r:id="rId6"/>
    <p:sldId id="378" r:id="rId7"/>
    <p:sldId id="349" r:id="rId8"/>
    <p:sldId id="351" r:id="rId9"/>
    <p:sldId id="342" r:id="rId10"/>
    <p:sldId id="355" r:id="rId11"/>
    <p:sldId id="331" r:id="rId12"/>
    <p:sldId id="356" r:id="rId13"/>
    <p:sldId id="357" r:id="rId14"/>
    <p:sldId id="358" r:id="rId15"/>
    <p:sldId id="361" r:id="rId16"/>
    <p:sldId id="324" r:id="rId17"/>
    <p:sldId id="345" r:id="rId18"/>
    <p:sldId id="366" r:id="rId19"/>
    <p:sldId id="367" r:id="rId20"/>
    <p:sldId id="368" r:id="rId21"/>
    <p:sldId id="369" r:id="rId22"/>
    <p:sldId id="370" r:id="rId23"/>
    <p:sldId id="371" r:id="rId24"/>
    <p:sldId id="372" r:id="rId25"/>
    <p:sldId id="373" r:id="rId26"/>
    <p:sldId id="374" r:id="rId27"/>
    <p:sldId id="376" r:id="rId28"/>
    <p:sldId id="375" r:id="rId29"/>
    <p:sldId id="377" r:id="rId30"/>
    <p:sldId id="314" r:id="rId31"/>
    <p:sldId id="307" r:id="rId32"/>
    <p:sldId id="348" r:id="rId33"/>
    <p:sldId id="261" r:id="rId34"/>
    <p:sldId id="354" r:id="rId35"/>
    <p:sldId id="30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idi Parrish" initials="HP" lastIdx="1" clrIdx="0">
    <p:extLst>
      <p:ext uri="{19B8F6BF-5375-455C-9EA6-DF929625EA0E}">
        <p15:presenceInfo xmlns:p15="http://schemas.microsoft.com/office/powerpoint/2012/main" userId="S-1-5-21-1275210071-583907252-725345543-1952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141"/>
    <a:srgbClr val="767171"/>
    <a:srgbClr val="F408F7"/>
    <a:srgbClr val="283764"/>
    <a:srgbClr val="A1C1DD"/>
    <a:srgbClr val="0069B1"/>
    <a:srgbClr val="1280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81860" autoAdjust="0"/>
  </p:normalViewPr>
  <p:slideViewPr>
    <p:cSldViewPr snapToGrid="0" snapToObjects="1">
      <p:cViewPr varScale="1">
        <p:scale>
          <a:sx n="94" d="100"/>
          <a:sy n="94" d="100"/>
        </p:scale>
        <p:origin x="1386" y="90"/>
      </p:cViewPr>
      <p:guideLst/>
    </p:cSldViewPr>
  </p:slideViewPr>
  <p:outlineViewPr>
    <p:cViewPr>
      <p:scale>
        <a:sx n="33" d="100"/>
        <a:sy n="33" d="100"/>
      </p:scale>
      <p:origin x="0" y="-2064"/>
    </p:cViewPr>
  </p:outlineViewPr>
  <p:notesTextViewPr>
    <p:cViewPr>
      <p:scale>
        <a:sx n="1" d="1"/>
        <a:sy n="1" d="1"/>
      </p:scale>
      <p:origin x="0" y="0"/>
    </p:cViewPr>
  </p:notesTextViewPr>
  <p:sorterViewPr>
    <p:cViewPr varScale="1">
      <p:scale>
        <a:sx n="1" d="1"/>
        <a:sy n="1" d="1"/>
      </p:scale>
      <p:origin x="0" y="-19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DF15A9-F791-42CB-9513-3A8F8CCE30FE}" type="doc">
      <dgm:prSet loTypeId="urn:microsoft.com/office/officeart/2005/8/layout/vList4" loCatId="picture" qsTypeId="urn:microsoft.com/office/officeart/2005/8/quickstyle/simple1" qsCatId="simple" csTypeId="urn:microsoft.com/office/officeart/2005/8/colors/accent1_1" csCatId="accent1" phldr="1"/>
      <dgm:spPr/>
      <dgm:t>
        <a:bodyPr/>
        <a:lstStyle/>
        <a:p>
          <a:endParaRPr lang="en-US"/>
        </a:p>
      </dgm:t>
    </dgm:pt>
    <dgm:pt modelId="{2B9DF81A-3AF3-487A-9F75-44670EF97117}">
      <dgm:prSet phldrT="[Text]" custT="1"/>
      <dgm:spPr/>
      <dgm:t>
        <a:bodyPr/>
        <a:lstStyle/>
        <a:p>
          <a:r>
            <a:rPr lang="en-US" sz="2800" b="1" dirty="0"/>
            <a:t>In Class = “ACE it Together”</a:t>
          </a:r>
          <a:endParaRPr lang="en-US" sz="2800" dirty="0"/>
        </a:p>
      </dgm:t>
    </dgm:pt>
    <dgm:pt modelId="{FD447D49-5DCF-41E4-8CC7-5E703A7B6720}" type="parTrans" cxnId="{6F2F9631-88A7-43A3-B844-36C2FD90F0B8}">
      <dgm:prSet/>
      <dgm:spPr/>
      <dgm:t>
        <a:bodyPr/>
        <a:lstStyle/>
        <a:p>
          <a:endParaRPr lang="en-US"/>
        </a:p>
      </dgm:t>
    </dgm:pt>
    <dgm:pt modelId="{04F16248-3481-4891-A27F-7997EB0EA395}" type="sibTrans" cxnId="{6F2F9631-88A7-43A3-B844-36C2FD90F0B8}">
      <dgm:prSet/>
      <dgm:spPr/>
      <dgm:t>
        <a:bodyPr/>
        <a:lstStyle/>
        <a:p>
          <a:endParaRPr lang="en-US"/>
        </a:p>
      </dgm:t>
    </dgm:pt>
    <dgm:pt modelId="{E18EC880-788F-42A6-AC36-CE0B6CCFCB1E}">
      <dgm:prSet custT="1"/>
      <dgm:spPr/>
      <dgm:t>
        <a:bodyPr/>
        <a:lstStyle/>
        <a:p>
          <a:r>
            <a:rPr lang="en-US" sz="2000" dirty="0" smtClean="0">
              <a:latin typeface="Lato" panose="020F0502020204030203"/>
            </a:rPr>
            <a:t>We </a:t>
          </a:r>
          <a:r>
            <a:rPr lang="en-US" sz="2000" dirty="0">
              <a:latin typeface="Lato" panose="020F0502020204030203"/>
            </a:rPr>
            <a:t>will be using an ACE training environment in class today. </a:t>
          </a:r>
        </a:p>
      </dgm:t>
    </dgm:pt>
    <dgm:pt modelId="{76818741-F983-4083-9C59-C2EB5EB07DE8}" type="parTrans" cxnId="{AD16E2F3-5694-4E2D-A72F-4EA1EEFDA245}">
      <dgm:prSet/>
      <dgm:spPr/>
      <dgm:t>
        <a:bodyPr/>
        <a:lstStyle/>
        <a:p>
          <a:endParaRPr lang="en-US"/>
        </a:p>
      </dgm:t>
    </dgm:pt>
    <dgm:pt modelId="{CF72EB90-C886-441E-9B16-0B9910CF1A50}" type="sibTrans" cxnId="{AD16E2F3-5694-4E2D-A72F-4EA1EEFDA245}">
      <dgm:prSet/>
      <dgm:spPr/>
      <dgm:t>
        <a:bodyPr/>
        <a:lstStyle/>
        <a:p>
          <a:endParaRPr lang="en-US"/>
        </a:p>
      </dgm:t>
    </dgm:pt>
    <dgm:pt modelId="{0C91B454-B97D-4FFB-9925-36EBB565370B}">
      <dgm:prSet custT="1"/>
      <dgm:spPr/>
      <dgm:t>
        <a:bodyPr/>
        <a:lstStyle/>
        <a:p>
          <a:r>
            <a:rPr lang="en-US" sz="2000" dirty="0">
              <a:latin typeface="Lato" panose="020F0502020204030203"/>
            </a:rPr>
            <a:t>Your trainer will inform you of which ACE (1, 2, or 3) to use for in-class exercises. </a:t>
          </a:r>
        </a:p>
      </dgm:t>
    </dgm:pt>
    <dgm:pt modelId="{7256EE52-7510-4C09-9AD2-182E476CDDA1}" type="parTrans" cxnId="{825F9AE6-BCFE-4AB2-9102-86BF3062B115}">
      <dgm:prSet/>
      <dgm:spPr/>
      <dgm:t>
        <a:bodyPr/>
        <a:lstStyle/>
        <a:p>
          <a:endParaRPr lang="en-US"/>
        </a:p>
      </dgm:t>
    </dgm:pt>
    <dgm:pt modelId="{F684D1B4-F41E-4135-AF4C-4D8B19F23207}" type="sibTrans" cxnId="{825F9AE6-BCFE-4AB2-9102-86BF3062B115}">
      <dgm:prSet/>
      <dgm:spPr/>
      <dgm:t>
        <a:bodyPr/>
        <a:lstStyle/>
        <a:p>
          <a:endParaRPr lang="en-US"/>
        </a:p>
      </dgm:t>
    </dgm:pt>
    <dgm:pt modelId="{A25F1B8C-89BE-4E73-A58B-55980A881DED}">
      <dgm:prSet custT="1"/>
      <dgm:spPr/>
      <dgm:t>
        <a:bodyPr/>
        <a:lstStyle/>
        <a:p>
          <a:r>
            <a:rPr lang="en-US" sz="2000" dirty="0">
              <a:latin typeface="Lato" panose="020F0502020204030203"/>
            </a:rPr>
            <a:t>You can use either Classroom Information Sheet or your trainer will assign you a log in during class.</a:t>
          </a:r>
        </a:p>
      </dgm:t>
    </dgm:pt>
    <dgm:pt modelId="{8B9A4B0D-D9A4-44FB-9169-9EF3829684D7}" type="parTrans" cxnId="{35A148FD-3F62-473A-A458-610F57E7FF5E}">
      <dgm:prSet/>
      <dgm:spPr/>
      <dgm:t>
        <a:bodyPr/>
        <a:lstStyle/>
        <a:p>
          <a:endParaRPr lang="en-US"/>
        </a:p>
      </dgm:t>
    </dgm:pt>
    <dgm:pt modelId="{42599380-82E9-4588-AD75-24AF9A5EECBE}" type="sibTrans" cxnId="{35A148FD-3F62-473A-A458-610F57E7FF5E}">
      <dgm:prSet/>
      <dgm:spPr/>
      <dgm:t>
        <a:bodyPr/>
        <a:lstStyle/>
        <a:p>
          <a:endParaRPr lang="en-US"/>
        </a:p>
      </dgm:t>
    </dgm:pt>
    <dgm:pt modelId="{C8EC98BB-E22A-4BF5-AA58-228CF8FAC4AA}">
      <dgm:prSet custT="1"/>
      <dgm:spPr/>
      <dgm:t>
        <a:bodyPr/>
        <a:lstStyle/>
        <a:p>
          <a:r>
            <a:rPr lang="en-US" sz="2800" b="1" dirty="0"/>
            <a:t>After Class = “PLY for Practice”</a:t>
          </a:r>
        </a:p>
      </dgm:t>
    </dgm:pt>
    <dgm:pt modelId="{164292BB-3D33-4F11-9D4A-7320AC1F4C8A}" type="parTrans" cxnId="{59BA1ABD-CEF1-4F1D-BE95-8DACDB87A675}">
      <dgm:prSet/>
      <dgm:spPr/>
      <dgm:t>
        <a:bodyPr/>
        <a:lstStyle/>
        <a:p>
          <a:endParaRPr lang="en-US"/>
        </a:p>
      </dgm:t>
    </dgm:pt>
    <dgm:pt modelId="{6F0B33F2-2657-4DC6-AFB3-3AFE3C0EAAE5}" type="sibTrans" cxnId="{59BA1ABD-CEF1-4F1D-BE95-8DACDB87A675}">
      <dgm:prSet/>
      <dgm:spPr/>
      <dgm:t>
        <a:bodyPr/>
        <a:lstStyle/>
        <a:p>
          <a:endParaRPr lang="en-US"/>
        </a:p>
      </dgm:t>
    </dgm:pt>
    <dgm:pt modelId="{440F2F69-0300-41DF-8D75-BBA8590A49ED}">
      <dgm:prSet custT="1"/>
      <dgm:spPr/>
      <dgm:t>
        <a:bodyPr/>
        <a:lstStyle/>
        <a:p>
          <a:r>
            <a:rPr lang="en-US" sz="2000" dirty="0">
              <a:latin typeface="Lato" panose="020F0502020204030203"/>
            </a:rPr>
            <a:t>When practicing with your exercise booklet on your own, use the PLY training environment.</a:t>
          </a:r>
        </a:p>
      </dgm:t>
    </dgm:pt>
    <dgm:pt modelId="{BE119218-A5CB-4EE0-968E-5B94CE895F90}" type="parTrans" cxnId="{C71D6713-3BBB-4443-85C9-B0A42F7EF0A5}">
      <dgm:prSet/>
      <dgm:spPr/>
      <dgm:t>
        <a:bodyPr/>
        <a:lstStyle/>
        <a:p>
          <a:endParaRPr lang="en-US"/>
        </a:p>
      </dgm:t>
    </dgm:pt>
    <dgm:pt modelId="{E04152A5-0F4A-4F7B-9E70-759B1A523099}" type="sibTrans" cxnId="{C71D6713-3BBB-4443-85C9-B0A42F7EF0A5}">
      <dgm:prSet/>
      <dgm:spPr/>
      <dgm:t>
        <a:bodyPr/>
        <a:lstStyle/>
        <a:p>
          <a:endParaRPr lang="en-US"/>
        </a:p>
      </dgm:t>
    </dgm:pt>
    <dgm:pt modelId="{065D93A3-A825-4662-87D1-8C0531676350}">
      <dgm:prSet custT="1"/>
      <dgm:spPr/>
      <dgm:t>
        <a:bodyPr/>
        <a:lstStyle/>
        <a:p>
          <a:r>
            <a:rPr lang="en-US" sz="2000" dirty="0">
              <a:latin typeface="Lato" panose="020F0502020204030203"/>
            </a:rPr>
            <a:t>You can use your Classroom Information sheet for log in and sample patients/providers.</a:t>
          </a:r>
        </a:p>
      </dgm:t>
    </dgm:pt>
    <dgm:pt modelId="{6AD43405-8422-4956-82F0-452B3BADC394}" type="parTrans" cxnId="{ED1597F9-9E8A-4FA3-820A-12D29532C3EA}">
      <dgm:prSet/>
      <dgm:spPr/>
      <dgm:t>
        <a:bodyPr/>
        <a:lstStyle/>
        <a:p>
          <a:endParaRPr lang="en-US"/>
        </a:p>
      </dgm:t>
    </dgm:pt>
    <dgm:pt modelId="{23B9081A-98C3-4115-B886-1835BA3B2B56}" type="sibTrans" cxnId="{ED1597F9-9E8A-4FA3-820A-12D29532C3EA}">
      <dgm:prSet/>
      <dgm:spPr/>
      <dgm:t>
        <a:bodyPr/>
        <a:lstStyle/>
        <a:p>
          <a:endParaRPr lang="en-US"/>
        </a:p>
      </dgm:t>
    </dgm:pt>
    <dgm:pt modelId="{3DD3BE0B-9BF6-4A4E-92DA-E0C533B9391A}" type="pres">
      <dgm:prSet presAssocID="{8CDF15A9-F791-42CB-9513-3A8F8CCE30FE}" presName="linear" presStyleCnt="0">
        <dgm:presLayoutVars>
          <dgm:dir/>
          <dgm:resizeHandles val="exact"/>
        </dgm:presLayoutVars>
      </dgm:prSet>
      <dgm:spPr/>
      <dgm:t>
        <a:bodyPr/>
        <a:lstStyle/>
        <a:p>
          <a:endParaRPr lang="en-US"/>
        </a:p>
      </dgm:t>
    </dgm:pt>
    <dgm:pt modelId="{070B68FE-A0B8-4AE4-B5D7-6432959E1056}" type="pres">
      <dgm:prSet presAssocID="{2B9DF81A-3AF3-487A-9F75-44670EF97117}" presName="comp" presStyleCnt="0"/>
      <dgm:spPr/>
    </dgm:pt>
    <dgm:pt modelId="{AC3CC04D-B5DE-48F6-8F20-3F271934ADCF}" type="pres">
      <dgm:prSet presAssocID="{2B9DF81A-3AF3-487A-9F75-44670EF97117}" presName="box" presStyleLbl="node1" presStyleIdx="0" presStyleCnt="2"/>
      <dgm:spPr/>
      <dgm:t>
        <a:bodyPr/>
        <a:lstStyle/>
        <a:p>
          <a:endParaRPr lang="en-US"/>
        </a:p>
      </dgm:t>
    </dgm:pt>
    <dgm:pt modelId="{B3346273-4F01-4BE5-99B0-48251F69227B}" type="pres">
      <dgm:prSet presAssocID="{2B9DF81A-3AF3-487A-9F75-44670EF97117}" presName="img" presStyleLbl="fgImgPlace1" presStyleIdx="0" presStyleCnt="2" custScaleX="79905" custScaleY="85429" custLinFactNeighborX="-6128" custLinFactNeighborY="1807"/>
      <dgm:spPr>
        <a:blipFill rotWithShape="1">
          <a:blip xmlns:r="http://schemas.openxmlformats.org/officeDocument/2006/relationships" r:embed="rId1"/>
          <a:stretch>
            <a:fillRect/>
          </a:stretch>
        </a:blipFill>
      </dgm:spPr>
      <dgm:t>
        <a:bodyPr/>
        <a:lstStyle/>
        <a:p>
          <a:endParaRPr lang="en-US"/>
        </a:p>
      </dgm:t>
    </dgm:pt>
    <dgm:pt modelId="{106806CC-75C0-4B54-BD21-F94444B9AB06}" type="pres">
      <dgm:prSet presAssocID="{2B9DF81A-3AF3-487A-9F75-44670EF97117}" presName="text" presStyleLbl="node1" presStyleIdx="0" presStyleCnt="2">
        <dgm:presLayoutVars>
          <dgm:bulletEnabled val="1"/>
        </dgm:presLayoutVars>
      </dgm:prSet>
      <dgm:spPr/>
      <dgm:t>
        <a:bodyPr/>
        <a:lstStyle/>
        <a:p>
          <a:endParaRPr lang="en-US"/>
        </a:p>
      </dgm:t>
    </dgm:pt>
    <dgm:pt modelId="{173EFD30-2FEC-4561-A617-DDF8F0299622}" type="pres">
      <dgm:prSet presAssocID="{04F16248-3481-4891-A27F-7997EB0EA395}" presName="spacer" presStyleCnt="0"/>
      <dgm:spPr/>
    </dgm:pt>
    <dgm:pt modelId="{67346E4C-5ADA-4F53-9BB0-A4C32ABBE827}" type="pres">
      <dgm:prSet presAssocID="{C8EC98BB-E22A-4BF5-AA58-228CF8FAC4AA}" presName="comp" presStyleCnt="0"/>
      <dgm:spPr/>
    </dgm:pt>
    <dgm:pt modelId="{740A6CAA-4A3C-41F8-A845-F4CAFBCA5FED}" type="pres">
      <dgm:prSet presAssocID="{C8EC98BB-E22A-4BF5-AA58-228CF8FAC4AA}" presName="box" presStyleLbl="node1" presStyleIdx="1" presStyleCnt="2"/>
      <dgm:spPr/>
      <dgm:t>
        <a:bodyPr/>
        <a:lstStyle/>
        <a:p>
          <a:endParaRPr lang="en-US"/>
        </a:p>
      </dgm:t>
    </dgm:pt>
    <dgm:pt modelId="{6BC4BC99-AEF1-4D51-A311-C165A871B6D7}" type="pres">
      <dgm:prSet presAssocID="{C8EC98BB-E22A-4BF5-AA58-228CF8FAC4AA}" presName="img" presStyleLbl="fgImgPlace1" presStyleIdx="1" presStyleCnt="2" custScaleX="83676" custScaleY="79071" custLinFactNeighborX="-6128" custLinFactNeighborY="-4216"/>
      <dgm:spPr>
        <a:blipFill rotWithShape="1">
          <a:blip xmlns:r="http://schemas.openxmlformats.org/officeDocument/2006/relationships" r:embed="rId2"/>
          <a:stretch>
            <a:fillRect/>
          </a:stretch>
        </a:blipFill>
      </dgm:spPr>
      <dgm:t>
        <a:bodyPr/>
        <a:lstStyle/>
        <a:p>
          <a:endParaRPr lang="en-US"/>
        </a:p>
      </dgm:t>
    </dgm:pt>
    <dgm:pt modelId="{F0CFE565-5B9B-4CB4-B5BE-1EE9C8A1DBCE}" type="pres">
      <dgm:prSet presAssocID="{C8EC98BB-E22A-4BF5-AA58-228CF8FAC4AA}" presName="text" presStyleLbl="node1" presStyleIdx="1" presStyleCnt="2">
        <dgm:presLayoutVars>
          <dgm:bulletEnabled val="1"/>
        </dgm:presLayoutVars>
      </dgm:prSet>
      <dgm:spPr/>
      <dgm:t>
        <a:bodyPr/>
        <a:lstStyle/>
        <a:p>
          <a:endParaRPr lang="en-US"/>
        </a:p>
      </dgm:t>
    </dgm:pt>
  </dgm:ptLst>
  <dgm:cxnLst>
    <dgm:cxn modelId="{C71D6713-3BBB-4443-85C9-B0A42F7EF0A5}" srcId="{C8EC98BB-E22A-4BF5-AA58-228CF8FAC4AA}" destId="{440F2F69-0300-41DF-8D75-BBA8590A49ED}" srcOrd="0" destOrd="0" parTransId="{BE119218-A5CB-4EE0-968E-5B94CE895F90}" sibTransId="{E04152A5-0F4A-4F7B-9E70-759B1A523099}"/>
    <dgm:cxn modelId="{D4B472AD-A8D6-4CD3-A142-A4A145C3B340}" type="presOf" srcId="{C8EC98BB-E22A-4BF5-AA58-228CF8FAC4AA}" destId="{740A6CAA-4A3C-41F8-A845-F4CAFBCA5FED}" srcOrd="0" destOrd="0" presId="urn:microsoft.com/office/officeart/2005/8/layout/vList4"/>
    <dgm:cxn modelId="{EC52BA52-A5FC-4D62-A27A-7B2FBC13D667}" type="presOf" srcId="{2B9DF81A-3AF3-487A-9F75-44670EF97117}" destId="{106806CC-75C0-4B54-BD21-F94444B9AB06}" srcOrd="1" destOrd="0" presId="urn:microsoft.com/office/officeart/2005/8/layout/vList4"/>
    <dgm:cxn modelId="{2E8A727C-9381-493C-A1A4-83AB5E70EEDA}" type="presOf" srcId="{065D93A3-A825-4662-87D1-8C0531676350}" destId="{740A6CAA-4A3C-41F8-A845-F4CAFBCA5FED}" srcOrd="0" destOrd="2" presId="urn:microsoft.com/office/officeart/2005/8/layout/vList4"/>
    <dgm:cxn modelId="{220938BF-D824-4030-A100-5CCE351B67C5}" type="presOf" srcId="{E18EC880-788F-42A6-AC36-CE0B6CCFCB1E}" destId="{AC3CC04D-B5DE-48F6-8F20-3F271934ADCF}" srcOrd="0" destOrd="1" presId="urn:microsoft.com/office/officeart/2005/8/layout/vList4"/>
    <dgm:cxn modelId="{2656F74C-2BA2-4F18-A2EA-E6D301DB6853}" type="presOf" srcId="{A25F1B8C-89BE-4E73-A58B-55980A881DED}" destId="{106806CC-75C0-4B54-BD21-F94444B9AB06}" srcOrd="1" destOrd="3" presId="urn:microsoft.com/office/officeart/2005/8/layout/vList4"/>
    <dgm:cxn modelId="{59BA1ABD-CEF1-4F1D-BE95-8DACDB87A675}" srcId="{8CDF15A9-F791-42CB-9513-3A8F8CCE30FE}" destId="{C8EC98BB-E22A-4BF5-AA58-228CF8FAC4AA}" srcOrd="1" destOrd="0" parTransId="{164292BB-3D33-4F11-9D4A-7320AC1F4C8A}" sibTransId="{6F0B33F2-2657-4DC6-AFB3-3AFE3C0EAAE5}"/>
    <dgm:cxn modelId="{AD16E2F3-5694-4E2D-A72F-4EA1EEFDA245}" srcId="{2B9DF81A-3AF3-487A-9F75-44670EF97117}" destId="{E18EC880-788F-42A6-AC36-CE0B6CCFCB1E}" srcOrd="0" destOrd="0" parTransId="{76818741-F983-4083-9C59-C2EB5EB07DE8}" sibTransId="{CF72EB90-C886-441E-9B16-0B9910CF1A50}"/>
    <dgm:cxn modelId="{825F9AE6-BCFE-4AB2-9102-86BF3062B115}" srcId="{2B9DF81A-3AF3-487A-9F75-44670EF97117}" destId="{0C91B454-B97D-4FFB-9925-36EBB565370B}" srcOrd="1" destOrd="0" parTransId="{7256EE52-7510-4C09-9AD2-182E476CDDA1}" sibTransId="{F684D1B4-F41E-4135-AF4C-4D8B19F23207}"/>
    <dgm:cxn modelId="{ED1597F9-9E8A-4FA3-820A-12D29532C3EA}" srcId="{C8EC98BB-E22A-4BF5-AA58-228CF8FAC4AA}" destId="{065D93A3-A825-4662-87D1-8C0531676350}" srcOrd="1" destOrd="0" parTransId="{6AD43405-8422-4956-82F0-452B3BADC394}" sibTransId="{23B9081A-98C3-4115-B886-1835BA3B2B56}"/>
    <dgm:cxn modelId="{43C502A8-4809-44D1-AB8B-630629756433}" type="presOf" srcId="{A25F1B8C-89BE-4E73-A58B-55980A881DED}" destId="{AC3CC04D-B5DE-48F6-8F20-3F271934ADCF}" srcOrd="0" destOrd="3" presId="urn:microsoft.com/office/officeart/2005/8/layout/vList4"/>
    <dgm:cxn modelId="{6141DF3A-A135-45DA-9A26-07D37C2AC397}" type="presOf" srcId="{0C91B454-B97D-4FFB-9925-36EBB565370B}" destId="{AC3CC04D-B5DE-48F6-8F20-3F271934ADCF}" srcOrd="0" destOrd="2" presId="urn:microsoft.com/office/officeart/2005/8/layout/vList4"/>
    <dgm:cxn modelId="{6F397D14-EF9A-4493-82BD-A0EB875940F3}" type="presOf" srcId="{E18EC880-788F-42A6-AC36-CE0B6CCFCB1E}" destId="{106806CC-75C0-4B54-BD21-F94444B9AB06}" srcOrd="1" destOrd="1" presId="urn:microsoft.com/office/officeart/2005/8/layout/vList4"/>
    <dgm:cxn modelId="{5117F53A-8019-4C67-8AC6-A56F8CBB9B7D}" type="presOf" srcId="{0C91B454-B97D-4FFB-9925-36EBB565370B}" destId="{106806CC-75C0-4B54-BD21-F94444B9AB06}" srcOrd="1" destOrd="2" presId="urn:microsoft.com/office/officeart/2005/8/layout/vList4"/>
    <dgm:cxn modelId="{6F2F9631-88A7-43A3-B844-36C2FD90F0B8}" srcId="{8CDF15A9-F791-42CB-9513-3A8F8CCE30FE}" destId="{2B9DF81A-3AF3-487A-9F75-44670EF97117}" srcOrd="0" destOrd="0" parTransId="{FD447D49-5DCF-41E4-8CC7-5E703A7B6720}" sibTransId="{04F16248-3481-4891-A27F-7997EB0EA395}"/>
    <dgm:cxn modelId="{35A148FD-3F62-473A-A458-610F57E7FF5E}" srcId="{2B9DF81A-3AF3-487A-9F75-44670EF97117}" destId="{A25F1B8C-89BE-4E73-A58B-55980A881DED}" srcOrd="2" destOrd="0" parTransId="{8B9A4B0D-D9A4-44FB-9169-9EF3829684D7}" sibTransId="{42599380-82E9-4588-AD75-24AF9A5EECBE}"/>
    <dgm:cxn modelId="{FB65C5A6-F001-4F40-8B42-D8F5726DB0D1}" type="presOf" srcId="{065D93A3-A825-4662-87D1-8C0531676350}" destId="{F0CFE565-5B9B-4CB4-B5BE-1EE9C8A1DBCE}" srcOrd="1" destOrd="2" presId="urn:microsoft.com/office/officeart/2005/8/layout/vList4"/>
    <dgm:cxn modelId="{0C6D26C3-5AE8-4FEB-B796-FB6493F71F18}" type="presOf" srcId="{2B9DF81A-3AF3-487A-9F75-44670EF97117}" destId="{AC3CC04D-B5DE-48F6-8F20-3F271934ADCF}" srcOrd="0" destOrd="0" presId="urn:microsoft.com/office/officeart/2005/8/layout/vList4"/>
    <dgm:cxn modelId="{1D3C7A93-AAAA-40D1-BDB1-A082CF3994B0}" type="presOf" srcId="{8CDF15A9-F791-42CB-9513-3A8F8CCE30FE}" destId="{3DD3BE0B-9BF6-4A4E-92DA-E0C533B9391A}" srcOrd="0" destOrd="0" presId="urn:microsoft.com/office/officeart/2005/8/layout/vList4"/>
    <dgm:cxn modelId="{638CA2DF-28F9-4A8D-BDAB-941C122EA122}" type="presOf" srcId="{C8EC98BB-E22A-4BF5-AA58-228CF8FAC4AA}" destId="{F0CFE565-5B9B-4CB4-B5BE-1EE9C8A1DBCE}" srcOrd="1" destOrd="0" presId="urn:microsoft.com/office/officeart/2005/8/layout/vList4"/>
    <dgm:cxn modelId="{F2FD3AC9-365A-4D29-9E32-23B5D3217913}" type="presOf" srcId="{440F2F69-0300-41DF-8D75-BBA8590A49ED}" destId="{740A6CAA-4A3C-41F8-A845-F4CAFBCA5FED}" srcOrd="0" destOrd="1" presId="urn:microsoft.com/office/officeart/2005/8/layout/vList4"/>
    <dgm:cxn modelId="{5FD97E17-C607-424A-A065-7E716F4E96FF}" type="presOf" srcId="{440F2F69-0300-41DF-8D75-BBA8590A49ED}" destId="{F0CFE565-5B9B-4CB4-B5BE-1EE9C8A1DBCE}" srcOrd="1" destOrd="1" presId="urn:microsoft.com/office/officeart/2005/8/layout/vList4"/>
    <dgm:cxn modelId="{7F8BAA95-2711-4210-B444-F8507E6857FC}" type="presParOf" srcId="{3DD3BE0B-9BF6-4A4E-92DA-E0C533B9391A}" destId="{070B68FE-A0B8-4AE4-B5D7-6432959E1056}" srcOrd="0" destOrd="0" presId="urn:microsoft.com/office/officeart/2005/8/layout/vList4"/>
    <dgm:cxn modelId="{94BBC5B8-497D-4F23-935D-6B5A031C944B}" type="presParOf" srcId="{070B68FE-A0B8-4AE4-B5D7-6432959E1056}" destId="{AC3CC04D-B5DE-48F6-8F20-3F271934ADCF}" srcOrd="0" destOrd="0" presId="urn:microsoft.com/office/officeart/2005/8/layout/vList4"/>
    <dgm:cxn modelId="{309EF0F1-EFB7-4685-9534-3C221C9C7B15}" type="presParOf" srcId="{070B68FE-A0B8-4AE4-B5D7-6432959E1056}" destId="{B3346273-4F01-4BE5-99B0-48251F69227B}" srcOrd="1" destOrd="0" presId="urn:microsoft.com/office/officeart/2005/8/layout/vList4"/>
    <dgm:cxn modelId="{1D502D89-BEB3-431C-9AB2-C8058445576A}" type="presParOf" srcId="{070B68FE-A0B8-4AE4-B5D7-6432959E1056}" destId="{106806CC-75C0-4B54-BD21-F94444B9AB06}" srcOrd="2" destOrd="0" presId="urn:microsoft.com/office/officeart/2005/8/layout/vList4"/>
    <dgm:cxn modelId="{8C004931-C16E-45E4-B3D6-70BAE2DCB9D8}" type="presParOf" srcId="{3DD3BE0B-9BF6-4A4E-92DA-E0C533B9391A}" destId="{173EFD30-2FEC-4561-A617-DDF8F0299622}" srcOrd="1" destOrd="0" presId="urn:microsoft.com/office/officeart/2005/8/layout/vList4"/>
    <dgm:cxn modelId="{A9FD4683-7F2F-47D9-BEB4-B8AE5027A3ED}" type="presParOf" srcId="{3DD3BE0B-9BF6-4A4E-92DA-E0C533B9391A}" destId="{67346E4C-5ADA-4F53-9BB0-A4C32ABBE827}" srcOrd="2" destOrd="0" presId="urn:microsoft.com/office/officeart/2005/8/layout/vList4"/>
    <dgm:cxn modelId="{ABC5806B-7529-40C8-9E18-6BB5FBBB61CA}" type="presParOf" srcId="{67346E4C-5ADA-4F53-9BB0-A4C32ABBE827}" destId="{740A6CAA-4A3C-41F8-A845-F4CAFBCA5FED}" srcOrd="0" destOrd="0" presId="urn:microsoft.com/office/officeart/2005/8/layout/vList4"/>
    <dgm:cxn modelId="{09E9D622-3E69-477A-85ED-FB25A3869853}" type="presParOf" srcId="{67346E4C-5ADA-4F53-9BB0-A4C32ABBE827}" destId="{6BC4BC99-AEF1-4D51-A311-C165A871B6D7}" srcOrd="1" destOrd="0" presId="urn:microsoft.com/office/officeart/2005/8/layout/vList4"/>
    <dgm:cxn modelId="{4EB8531B-8FC9-423C-BD73-E8C036779E39}" type="presParOf" srcId="{67346E4C-5ADA-4F53-9BB0-A4C32ABBE827}" destId="{F0CFE565-5B9B-4CB4-B5BE-1EE9C8A1DBCE}"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CC04D-B5DE-48F6-8F20-3F271934ADCF}">
      <dsp:nvSpPr>
        <dsp:cNvPr id="0" name=""/>
        <dsp:cNvSpPr/>
      </dsp:nvSpPr>
      <dsp:spPr>
        <a:xfrm>
          <a:off x="0" y="0"/>
          <a:ext cx="10776350" cy="210846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b="1" kern="1200" dirty="0"/>
            <a:t>In Class = “ACE it Together”</a:t>
          </a:r>
          <a:endParaRPr lang="en-US" sz="2800" kern="1200" dirty="0"/>
        </a:p>
        <a:p>
          <a:pPr marL="228600" lvl="1" indent="-228600" algn="l" defTabSz="889000">
            <a:lnSpc>
              <a:spcPct val="90000"/>
            </a:lnSpc>
            <a:spcBef>
              <a:spcPct val="0"/>
            </a:spcBef>
            <a:spcAft>
              <a:spcPct val="15000"/>
            </a:spcAft>
            <a:buChar char="••"/>
          </a:pPr>
          <a:r>
            <a:rPr lang="en-US" sz="2000" kern="1200" dirty="0" smtClean="0">
              <a:latin typeface="Lato" panose="020F0502020204030203"/>
            </a:rPr>
            <a:t>We </a:t>
          </a:r>
          <a:r>
            <a:rPr lang="en-US" sz="2000" kern="1200" dirty="0">
              <a:latin typeface="Lato" panose="020F0502020204030203"/>
            </a:rPr>
            <a:t>will be using an ACE training environment in class today. </a:t>
          </a:r>
        </a:p>
        <a:p>
          <a:pPr marL="228600" lvl="1" indent="-228600" algn="l" defTabSz="889000">
            <a:lnSpc>
              <a:spcPct val="90000"/>
            </a:lnSpc>
            <a:spcBef>
              <a:spcPct val="0"/>
            </a:spcBef>
            <a:spcAft>
              <a:spcPct val="15000"/>
            </a:spcAft>
            <a:buChar char="••"/>
          </a:pPr>
          <a:r>
            <a:rPr lang="en-US" sz="2000" kern="1200" dirty="0">
              <a:latin typeface="Lato" panose="020F0502020204030203"/>
            </a:rPr>
            <a:t>Your trainer will inform you of which ACE (1, 2, or 3) to use for in-class exercises. </a:t>
          </a:r>
        </a:p>
        <a:p>
          <a:pPr marL="228600" lvl="1" indent="-228600" algn="l" defTabSz="889000">
            <a:lnSpc>
              <a:spcPct val="90000"/>
            </a:lnSpc>
            <a:spcBef>
              <a:spcPct val="0"/>
            </a:spcBef>
            <a:spcAft>
              <a:spcPct val="15000"/>
            </a:spcAft>
            <a:buChar char="••"/>
          </a:pPr>
          <a:r>
            <a:rPr lang="en-US" sz="2000" kern="1200" dirty="0">
              <a:latin typeface="Lato" panose="020F0502020204030203"/>
            </a:rPr>
            <a:t>You can use either Classroom Information Sheet or your trainer will assign you a log in during class.</a:t>
          </a:r>
        </a:p>
      </dsp:txBody>
      <dsp:txXfrm>
        <a:off x="2366116" y="0"/>
        <a:ext cx="8410234" cy="2108460"/>
      </dsp:txXfrm>
    </dsp:sp>
    <dsp:sp modelId="{B3346273-4F01-4BE5-99B0-48251F69227B}">
      <dsp:nvSpPr>
        <dsp:cNvPr id="0" name=""/>
        <dsp:cNvSpPr/>
      </dsp:nvSpPr>
      <dsp:spPr>
        <a:xfrm>
          <a:off x="295321" y="364215"/>
          <a:ext cx="1722168" cy="1440989"/>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0A6CAA-4A3C-41F8-A845-F4CAFBCA5FED}">
      <dsp:nvSpPr>
        <dsp:cNvPr id="0" name=""/>
        <dsp:cNvSpPr/>
      </dsp:nvSpPr>
      <dsp:spPr>
        <a:xfrm>
          <a:off x="0" y="2319306"/>
          <a:ext cx="10776350" cy="210846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b="1" kern="1200" dirty="0"/>
            <a:t>After Class = “PLY for Practice”</a:t>
          </a:r>
        </a:p>
        <a:p>
          <a:pPr marL="228600" lvl="1" indent="-228600" algn="l" defTabSz="889000">
            <a:lnSpc>
              <a:spcPct val="90000"/>
            </a:lnSpc>
            <a:spcBef>
              <a:spcPct val="0"/>
            </a:spcBef>
            <a:spcAft>
              <a:spcPct val="15000"/>
            </a:spcAft>
            <a:buChar char="••"/>
          </a:pPr>
          <a:r>
            <a:rPr lang="en-US" sz="2000" kern="1200" dirty="0">
              <a:latin typeface="Lato" panose="020F0502020204030203"/>
            </a:rPr>
            <a:t>When practicing with your exercise booklet on your own, use the PLY training environment.</a:t>
          </a:r>
        </a:p>
        <a:p>
          <a:pPr marL="228600" lvl="1" indent="-228600" algn="l" defTabSz="889000">
            <a:lnSpc>
              <a:spcPct val="90000"/>
            </a:lnSpc>
            <a:spcBef>
              <a:spcPct val="0"/>
            </a:spcBef>
            <a:spcAft>
              <a:spcPct val="15000"/>
            </a:spcAft>
            <a:buChar char="••"/>
          </a:pPr>
          <a:r>
            <a:rPr lang="en-US" sz="2000" kern="1200" dirty="0">
              <a:latin typeface="Lato" panose="020F0502020204030203"/>
            </a:rPr>
            <a:t>You can use your Classroom Information sheet for log in and sample patients/providers.</a:t>
          </a:r>
        </a:p>
      </dsp:txBody>
      <dsp:txXfrm>
        <a:off x="2366116" y="2319306"/>
        <a:ext cx="8410234" cy="2108460"/>
      </dsp:txXfrm>
    </dsp:sp>
    <dsp:sp modelId="{6BC4BC99-AEF1-4D51-A311-C165A871B6D7}">
      <dsp:nvSpPr>
        <dsp:cNvPr id="0" name=""/>
        <dsp:cNvSpPr/>
      </dsp:nvSpPr>
      <dsp:spPr>
        <a:xfrm>
          <a:off x="254684" y="2635550"/>
          <a:ext cx="1803443" cy="1333744"/>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FD025-16A3-466F-8DD4-9C4F4FE9FE48}" type="datetimeFigureOut">
              <a:rPr lang="en-US" smtClean="0"/>
              <a:t>8/3/2023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4C231D-EA11-4736-9CCE-BD45FF16E547}" type="slidenum">
              <a:rPr lang="en-US" smtClean="0"/>
              <a:t>‹#›</a:t>
            </a:fld>
            <a:endParaRPr lang="en-US"/>
          </a:p>
        </p:txBody>
      </p:sp>
    </p:spTree>
    <p:extLst>
      <p:ext uri="{BB962C8B-B14F-4D97-AF65-F5344CB8AC3E}">
        <p14:creationId xmlns:p14="http://schemas.microsoft.com/office/powerpoint/2010/main" val="75348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Version Control: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V4.0 Checked for F23 </a:t>
            </a:r>
            <a:r>
              <a:rPr kumimoji="0" lang="en-US" sz="1200" b="0" i="0" u="none" strike="noStrike" kern="1200" cap="none" spc="0" normalizeH="0" baseline="0" noProof="0" smtClean="0">
                <a:ln>
                  <a:noFill/>
                </a:ln>
                <a:solidFill>
                  <a:prstClr val="black"/>
                </a:solidFill>
                <a:effectLst/>
                <a:uLnTx/>
                <a:uFillTx/>
                <a:latin typeface="+mn-lt"/>
                <a:ea typeface="+mn-ea"/>
                <a:cs typeface="+mn-cs"/>
              </a:rPr>
              <a:t>Updates-No Changes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V4.0 2023 Copyright Update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V3.0 September 2022 Upgrade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V1.0_2019_Kcherubin_New FD set up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V2.0_June 2021_KCherubin_F21 upgrade changes per script. Updated template w’ version log</a:t>
            </a:r>
          </a:p>
          <a:p>
            <a:r>
              <a:rPr lang="en-US" dirty="0" smtClean="0"/>
              <a:t>V2.1_Oct2021_Formatting updates and resource slide updates</a:t>
            </a:r>
          </a:p>
          <a:p>
            <a:r>
              <a:rPr lang="en-US" dirty="0" smtClean="0"/>
              <a:t>V2.2_July_2022_Updating</a:t>
            </a:r>
            <a:r>
              <a:rPr lang="en-US" baseline="0" dirty="0" smtClean="0"/>
              <a:t> Coverages Terminology corrected</a:t>
            </a:r>
            <a:endParaRPr lang="en-US" dirty="0" smtClean="0"/>
          </a:p>
          <a:p>
            <a:endParaRPr lang="en-US" dirty="0"/>
          </a:p>
        </p:txBody>
      </p:sp>
      <p:sp>
        <p:nvSpPr>
          <p:cNvPr id="4" name="Slide Number Placeholder 3"/>
          <p:cNvSpPr>
            <a:spLocks noGrp="1"/>
          </p:cNvSpPr>
          <p:nvPr>
            <p:ph type="sldNum" sz="quarter" idx="10"/>
          </p:nvPr>
        </p:nvSpPr>
        <p:spPr/>
        <p:txBody>
          <a:bodyPr/>
          <a:lstStyle/>
          <a:p>
            <a:fld id="{D04C231D-EA11-4736-9CCE-BD45FF16E547}" type="slidenum">
              <a:rPr lang="en-US" smtClean="0"/>
              <a:t>1</a:t>
            </a:fld>
            <a:endParaRPr lang="en-US"/>
          </a:p>
        </p:txBody>
      </p:sp>
    </p:spTree>
    <p:extLst>
      <p:ext uri="{BB962C8B-B14F-4D97-AF65-F5344CB8AC3E}">
        <p14:creationId xmlns:p14="http://schemas.microsoft.com/office/powerpoint/2010/main" val="3322813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4C231D-EA11-4736-9CCE-BD45FF16E547}" type="slidenum">
              <a:rPr lang="en-US" smtClean="0"/>
              <a:t>19</a:t>
            </a:fld>
            <a:endParaRPr lang="en-US"/>
          </a:p>
        </p:txBody>
      </p:sp>
    </p:spTree>
    <p:extLst>
      <p:ext uri="{BB962C8B-B14F-4D97-AF65-F5344CB8AC3E}">
        <p14:creationId xmlns:p14="http://schemas.microsoft.com/office/powerpoint/2010/main" val="1366631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4C231D-EA11-4736-9CCE-BD45FF16E547}" type="slidenum">
              <a:rPr lang="en-US" smtClean="0"/>
              <a:t>20</a:t>
            </a:fld>
            <a:endParaRPr lang="en-US"/>
          </a:p>
        </p:txBody>
      </p:sp>
    </p:spTree>
    <p:extLst>
      <p:ext uri="{BB962C8B-B14F-4D97-AF65-F5344CB8AC3E}">
        <p14:creationId xmlns:p14="http://schemas.microsoft.com/office/powerpoint/2010/main" val="3817897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4C231D-EA11-4736-9CCE-BD45FF16E547}" type="slidenum">
              <a:rPr lang="en-US" smtClean="0"/>
              <a:t>27</a:t>
            </a:fld>
            <a:endParaRPr lang="en-US"/>
          </a:p>
        </p:txBody>
      </p:sp>
    </p:spTree>
    <p:extLst>
      <p:ext uri="{BB962C8B-B14F-4D97-AF65-F5344CB8AC3E}">
        <p14:creationId xmlns:p14="http://schemas.microsoft.com/office/powerpoint/2010/main" val="3328002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Content owners update slide</a:t>
            </a:r>
            <a:r>
              <a:rPr lang="en-US" baseline="0" dirty="0" smtClean="0"/>
              <a:t> with:</a:t>
            </a:r>
          </a:p>
          <a:p>
            <a:pPr marL="628650" lvl="1" indent="-171450">
              <a:buFont typeface="Arial" panose="020B0604020202020204" pitchFamily="34" charset="0"/>
              <a:buChar char="•"/>
            </a:pPr>
            <a:r>
              <a:rPr lang="en-US" dirty="0" smtClean="0"/>
              <a:t>Specific</a:t>
            </a:r>
            <a:r>
              <a:rPr lang="en-US" baseline="0" dirty="0" smtClean="0"/>
              <a:t> training track and Course Path (in red)</a:t>
            </a:r>
          </a:p>
          <a:p>
            <a:pPr marL="628650" lvl="1" indent="-171450">
              <a:buFont typeface="Arial" panose="020B0604020202020204" pitchFamily="34" charset="0"/>
              <a:buChar char="•"/>
            </a:pPr>
            <a:r>
              <a:rPr lang="en-US" baseline="0" dirty="0" smtClean="0"/>
              <a:t>Screen shots from LMS with new icons</a:t>
            </a:r>
          </a:p>
        </p:txBody>
      </p:sp>
      <p:sp>
        <p:nvSpPr>
          <p:cNvPr id="4" name="Slide Number Placeholder 3"/>
          <p:cNvSpPr>
            <a:spLocks noGrp="1"/>
          </p:cNvSpPr>
          <p:nvPr>
            <p:ph type="sldNum" sz="quarter" idx="10"/>
          </p:nvPr>
        </p:nvSpPr>
        <p:spPr/>
        <p:txBody>
          <a:bodyPr/>
          <a:lstStyle/>
          <a:p>
            <a:fld id="{D04C231D-EA11-4736-9CCE-BD45FF16E547}" type="slidenum">
              <a:rPr lang="en-US" smtClean="0"/>
              <a:t>30</a:t>
            </a:fld>
            <a:endParaRPr lang="en-US"/>
          </a:p>
        </p:txBody>
      </p:sp>
    </p:spTree>
    <p:extLst>
      <p:ext uri="{BB962C8B-B14F-4D97-AF65-F5344CB8AC3E}">
        <p14:creationId xmlns:p14="http://schemas.microsoft.com/office/powerpoint/2010/main" val="1569687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4C231D-EA11-4736-9CCE-BD45FF16E547}" type="slidenum">
              <a:rPr lang="en-US" smtClean="0"/>
              <a:t>31</a:t>
            </a:fld>
            <a:endParaRPr lang="en-US"/>
          </a:p>
        </p:txBody>
      </p:sp>
    </p:spTree>
    <p:extLst>
      <p:ext uri="{BB962C8B-B14F-4D97-AF65-F5344CB8AC3E}">
        <p14:creationId xmlns:p14="http://schemas.microsoft.com/office/powerpoint/2010/main" val="603216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Content owners update slide with:</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Specific training track, Course Path and proficiency exam (in red)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Screen shots from LMS with new icons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Update the statement of when users should be taking this EUPA</a:t>
            </a:r>
          </a:p>
          <a:p>
            <a:endParaRPr lang="en-US" dirty="0"/>
          </a:p>
        </p:txBody>
      </p:sp>
      <p:sp>
        <p:nvSpPr>
          <p:cNvPr id="4" name="Slide Number Placeholder 3"/>
          <p:cNvSpPr>
            <a:spLocks noGrp="1"/>
          </p:cNvSpPr>
          <p:nvPr>
            <p:ph type="sldNum" sz="quarter" idx="10"/>
          </p:nvPr>
        </p:nvSpPr>
        <p:spPr/>
        <p:txBody>
          <a:bodyPr/>
          <a:lstStyle/>
          <a:p>
            <a:fld id="{D04C231D-EA11-4736-9CCE-BD45FF16E547}" type="slidenum">
              <a:rPr lang="en-US" smtClean="0"/>
              <a:t>32</a:t>
            </a:fld>
            <a:endParaRPr lang="en-US"/>
          </a:p>
        </p:txBody>
      </p:sp>
    </p:spTree>
    <p:extLst>
      <p:ext uri="{BB962C8B-B14F-4D97-AF65-F5344CB8AC3E}">
        <p14:creationId xmlns:p14="http://schemas.microsoft.com/office/powerpoint/2010/main" val="4290964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4C231D-EA11-4736-9CCE-BD45FF16E547}" type="slidenum">
              <a:rPr lang="en-US" smtClean="0"/>
              <a:t>33</a:t>
            </a:fld>
            <a:endParaRPr lang="en-US"/>
          </a:p>
        </p:txBody>
      </p:sp>
    </p:spTree>
    <p:extLst>
      <p:ext uri="{BB962C8B-B14F-4D97-AF65-F5344CB8AC3E}">
        <p14:creationId xmlns:p14="http://schemas.microsoft.com/office/powerpoint/2010/main" val="2344270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4C231D-EA11-4736-9CCE-BD45FF16E54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3376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4C231D-EA11-4736-9CCE-BD45FF16E547}" type="slidenum">
              <a:rPr lang="en-US" smtClean="0"/>
              <a:t>35</a:t>
            </a:fld>
            <a:endParaRPr lang="en-US"/>
          </a:p>
        </p:txBody>
      </p:sp>
    </p:spTree>
    <p:extLst>
      <p:ext uri="{BB962C8B-B14F-4D97-AF65-F5344CB8AC3E}">
        <p14:creationId xmlns:p14="http://schemas.microsoft.com/office/powerpoint/2010/main" val="1905149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4C231D-EA11-4736-9CCE-BD45FF16E547}" type="slidenum">
              <a:rPr lang="en-US" smtClean="0"/>
              <a:t>5</a:t>
            </a:fld>
            <a:endParaRPr lang="en-US"/>
          </a:p>
        </p:txBody>
      </p:sp>
    </p:spTree>
    <p:extLst>
      <p:ext uri="{BB962C8B-B14F-4D97-AF65-F5344CB8AC3E}">
        <p14:creationId xmlns:p14="http://schemas.microsoft.com/office/powerpoint/2010/main" val="852748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4C231D-EA11-4736-9CCE-BD45FF16E547}" type="slidenum">
              <a:rPr lang="en-US" smtClean="0"/>
              <a:t>6</a:t>
            </a:fld>
            <a:endParaRPr lang="en-US"/>
          </a:p>
        </p:txBody>
      </p:sp>
    </p:spTree>
    <p:extLst>
      <p:ext uri="{BB962C8B-B14F-4D97-AF65-F5344CB8AC3E}">
        <p14:creationId xmlns:p14="http://schemas.microsoft.com/office/powerpoint/2010/main" val="108740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smtClean="0"/>
              <a:t>PTs</a:t>
            </a:r>
            <a:r>
              <a:rPr lang="en-US" b="0" baseline="0" dirty="0" smtClean="0"/>
              <a:t> =</a:t>
            </a:r>
            <a:r>
              <a:rPr lang="en-US" dirty="0" smtClean="0"/>
              <a:t> update these slides with logins and System Last Names</a:t>
            </a:r>
            <a:r>
              <a:rPr lang="en-US" baseline="0" dirty="0" smtClean="0"/>
              <a:t> used in their courses</a:t>
            </a:r>
          </a:p>
          <a:p>
            <a:pPr marL="628650" lvl="1" indent="-171450">
              <a:buFont typeface="Arial" panose="020B0604020202020204" pitchFamily="34" charset="0"/>
              <a:buChar char="•"/>
            </a:pPr>
            <a:r>
              <a:rPr lang="en-US" baseline="0" dirty="0" smtClean="0"/>
              <a:t>Hint – use the find and replace feature to quick change LOGIN IDs and keep same numbers.</a:t>
            </a:r>
          </a:p>
          <a:p>
            <a:pPr marL="171450" lvl="0" indent="-171450">
              <a:buFont typeface="Arial" panose="020B0604020202020204" pitchFamily="34" charset="0"/>
              <a:buChar char="•"/>
            </a:pPr>
            <a:r>
              <a:rPr lang="en-US" b="1" baseline="0" dirty="0" smtClean="0"/>
              <a:t>CTs =</a:t>
            </a:r>
            <a:r>
              <a:rPr lang="en-US" baseline="0" dirty="0" smtClean="0"/>
              <a:t> update the ACE environment number and attendee names per assigned logins for each session they teach. </a:t>
            </a:r>
          </a:p>
        </p:txBody>
      </p:sp>
      <p:sp>
        <p:nvSpPr>
          <p:cNvPr id="4" name="Slide Number Placeholder 3"/>
          <p:cNvSpPr>
            <a:spLocks noGrp="1"/>
          </p:cNvSpPr>
          <p:nvPr>
            <p:ph type="sldNum" sz="quarter" idx="10"/>
          </p:nvPr>
        </p:nvSpPr>
        <p:spPr/>
        <p:txBody>
          <a:bodyPr/>
          <a:lstStyle/>
          <a:p>
            <a:fld id="{D04C231D-EA11-4736-9CCE-BD45FF16E547}" type="slidenum">
              <a:rPr lang="en-US" smtClean="0"/>
              <a:t>7</a:t>
            </a:fld>
            <a:endParaRPr lang="en-US"/>
          </a:p>
        </p:txBody>
      </p:sp>
    </p:spTree>
    <p:extLst>
      <p:ext uri="{BB962C8B-B14F-4D97-AF65-F5344CB8AC3E}">
        <p14:creationId xmlns:p14="http://schemas.microsoft.com/office/powerpoint/2010/main" val="1843739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PTs</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 update these slides with logins and System Last Names used in their courses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Hint – use the find and replace feature to quick change LOGIN IDs and keep same numbers.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CTs =</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update the ACE environment number and attendee names per assigned logins for each session they teach. </a:t>
            </a:r>
          </a:p>
        </p:txBody>
      </p:sp>
      <p:sp>
        <p:nvSpPr>
          <p:cNvPr id="4" name="Slide Number Placeholder 3"/>
          <p:cNvSpPr>
            <a:spLocks noGrp="1"/>
          </p:cNvSpPr>
          <p:nvPr>
            <p:ph type="sldNum" sz="quarter" idx="10"/>
          </p:nvPr>
        </p:nvSpPr>
        <p:spPr/>
        <p:txBody>
          <a:bodyPr/>
          <a:lstStyle/>
          <a:p>
            <a:fld id="{D04C231D-EA11-4736-9CCE-BD45FF16E547}" type="slidenum">
              <a:rPr lang="en-US" smtClean="0"/>
              <a:t>8</a:t>
            </a:fld>
            <a:endParaRPr lang="en-US"/>
          </a:p>
        </p:txBody>
      </p:sp>
    </p:spTree>
    <p:extLst>
      <p:ext uri="{BB962C8B-B14F-4D97-AF65-F5344CB8AC3E}">
        <p14:creationId xmlns:p14="http://schemas.microsoft.com/office/powerpoint/2010/main" val="273542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The yellow callout is only used for the following courses: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Front Desk (FDS)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Practice Manager (PMS)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Biller 101</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Slide Number Placeholder 3"/>
          <p:cNvSpPr>
            <a:spLocks noGrp="1"/>
          </p:cNvSpPr>
          <p:nvPr>
            <p:ph type="sldNum" sz="quarter" idx="5"/>
          </p:nvPr>
        </p:nvSpPr>
        <p:spPr/>
        <p:txBody>
          <a:bodyPr/>
          <a:lstStyle/>
          <a:p>
            <a:fld id="{D04C231D-EA11-4736-9CCE-BD45FF16E547}" type="slidenum">
              <a:rPr lang="en-US" smtClean="0"/>
              <a:t>9</a:t>
            </a:fld>
            <a:endParaRPr lang="en-US"/>
          </a:p>
        </p:txBody>
      </p:sp>
    </p:spTree>
    <p:extLst>
      <p:ext uri="{BB962C8B-B14F-4D97-AF65-F5344CB8AC3E}">
        <p14:creationId xmlns:p14="http://schemas.microsoft.com/office/powerpoint/2010/main" val="3059439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US" sz="1400" dirty="0">
              <a:solidFill>
                <a:srgbClr val="000000"/>
              </a:solidFill>
            </a:endParaRPr>
          </a:p>
        </p:txBody>
      </p:sp>
      <p:sp>
        <p:nvSpPr>
          <p:cNvPr id="4" name="Slide Number Placeholder 3"/>
          <p:cNvSpPr>
            <a:spLocks noGrp="1"/>
          </p:cNvSpPr>
          <p:nvPr>
            <p:ph type="sldNum" sz="quarter" idx="10"/>
          </p:nvPr>
        </p:nvSpPr>
        <p:spPr/>
        <p:txBody>
          <a:bodyPr/>
          <a:lstStyle/>
          <a:p>
            <a:fld id="{F1D06336-9429-447D-B1F2-EA1D34C4C932}" type="slidenum">
              <a:rPr lang="en-US" sz="1400" smtClean="0">
                <a:solidFill>
                  <a:srgbClr val="000000"/>
                </a:solidFill>
              </a:rPr>
              <a:pPr/>
              <a:t>16</a:t>
            </a:fld>
            <a:endParaRPr lang="en-US" sz="1400" dirty="0">
              <a:solidFill>
                <a:srgbClr val="000000"/>
              </a:solidFill>
            </a:endParaRPr>
          </a:p>
        </p:txBody>
      </p:sp>
    </p:spTree>
    <p:extLst>
      <p:ext uri="{BB962C8B-B14F-4D97-AF65-F5344CB8AC3E}">
        <p14:creationId xmlns:p14="http://schemas.microsoft.com/office/powerpoint/2010/main" val="4173678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4C231D-EA11-4736-9CCE-BD45FF16E547}" type="slidenum">
              <a:rPr lang="en-US" smtClean="0"/>
              <a:t>17</a:t>
            </a:fld>
            <a:endParaRPr lang="en-US"/>
          </a:p>
        </p:txBody>
      </p:sp>
    </p:spTree>
    <p:extLst>
      <p:ext uri="{BB962C8B-B14F-4D97-AF65-F5344CB8AC3E}">
        <p14:creationId xmlns:p14="http://schemas.microsoft.com/office/powerpoint/2010/main" val="1505493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4C231D-EA11-4736-9CCE-BD45FF16E547}" type="slidenum">
              <a:rPr lang="en-US" smtClean="0"/>
              <a:t>18</a:t>
            </a:fld>
            <a:endParaRPr lang="en-US"/>
          </a:p>
        </p:txBody>
      </p:sp>
    </p:spTree>
    <p:extLst>
      <p:ext uri="{BB962C8B-B14F-4D97-AF65-F5344CB8AC3E}">
        <p14:creationId xmlns:p14="http://schemas.microsoft.com/office/powerpoint/2010/main" val="3898794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2E2F7-CF12-E145-A7F5-16FD1997E32D}"/>
              </a:ext>
            </a:extLst>
          </p:cNvPr>
          <p:cNvSpPr>
            <a:spLocks noGrp="1"/>
          </p:cNvSpPr>
          <p:nvPr>
            <p:ph type="title"/>
          </p:nvPr>
        </p:nvSpPr>
        <p:spPr>
          <a:xfrm>
            <a:off x="251059" y="250031"/>
            <a:ext cx="10515600" cy="1325563"/>
          </a:xfrm>
          <a:prstGeom prst="rect">
            <a:avLst/>
          </a:prstGeom>
        </p:spPr>
        <p:txBody>
          <a:bodyPr/>
          <a:lstStyle/>
          <a:p>
            <a:r>
              <a:rPr lang="en-US"/>
              <a:t>Click to edit Master title style</a:t>
            </a:r>
          </a:p>
        </p:txBody>
      </p:sp>
      <p:sp>
        <p:nvSpPr>
          <p:cNvPr id="7" name="Subtitle 2">
            <a:extLst>
              <a:ext uri="{FF2B5EF4-FFF2-40B4-BE49-F238E27FC236}">
                <a16:creationId xmlns:a16="http://schemas.microsoft.com/office/drawing/2014/main" id="{9369B5BC-58EE-0540-9622-1DE5C88D3BF3}"/>
              </a:ext>
            </a:extLst>
          </p:cNvPr>
          <p:cNvSpPr>
            <a:spLocks noGrp="1"/>
          </p:cNvSpPr>
          <p:nvPr>
            <p:ph type="subTitle" idx="1" hasCustomPrompt="1"/>
          </p:nvPr>
        </p:nvSpPr>
        <p:spPr>
          <a:xfrm>
            <a:off x="1120239" y="3912343"/>
            <a:ext cx="5256810" cy="1823439"/>
          </a:xfrm>
          <a:prstGeom prst="rect">
            <a:avLst/>
          </a:prstGeom>
        </p:spPr>
        <p:txBody>
          <a:bodyPr/>
          <a:lstStyle>
            <a:lvl1pPr marL="0" indent="0" algn="l">
              <a:buNone/>
              <a:defRPr sz="2800" b="0" i="0">
                <a:solidFill>
                  <a:srgbClr val="414141"/>
                </a:solidFill>
                <a:latin typeface="Lato Medium" panose="020F0502020204030203" pitchFamily="34" charset="0"/>
                <a:ea typeface="Lato Medium" panose="020F0502020204030203" pitchFamily="34" charset="0"/>
                <a:cs typeface="Lato Medium" panose="020F050202020403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Text (Lato Medium; 28pt; HEX #414141)</a:t>
            </a:r>
          </a:p>
        </p:txBody>
      </p:sp>
      <p:sp>
        <p:nvSpPr>
          <p:cNvPr id="5" name="Rectangle 4"/>
          <p:cNvSpPr/>
          <p:nvPr userDrawn="1"/>
        </p:nvSpPr>
        <p:spPr>
          <a:xfrm>
            <a:off x="132080" y="6437884"/>
            <a:ext cx="5340436" cy="369332"/>
          </a:xfrm>
          <a:prstGeom prst="rect">
            <a:avLst/>
          </a:prstGeom>
        </p:spPr>
        <p:txBody>
          <a:bodyPr wrap="none">
            <a:spAutoFit/>
          </a:bodyPr>
          <a:lstStyle/>
          <a:p>
            <a:r>
              <a:rPr lang="en-US" dirty="0"/>
              <a:t>©️ </a:t>
            </a:r>
            <a:r>
              <a:rPr lang="en-US" dirty="0" smtClean="0"/>
              <a:t>2018-2023 </a:t>
            </a:r>
            <a:r>
              <a:rPr lang="en-US" dirty="0"/>
              <a:t>Epic Systems Corporation. Confidential. </a:t>
            </a:r>
          </a:p>
        </p:txBody>
      </p:sp>
    </p:spTree>
    <p:extLst>
      <p:ext uri="{BB962C8B-B14F-4D97-AF65-F5344CB8AC3E}">
        <p14:creationId xmlns:p14="http://schemas.microsoft.com/office/powerpoint/2010/main" val="34668858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Slide with text">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2268CFB-1F69-6B4A-A37D-F6AB8A11B7AF}"/>
              </a:ext>
            </a:extLst>
          </p:cNvPr>
          <p:cNvSpPr/>
          <p:nvPr userDrawn="1"/>
        </p:nvSpPr>
        <p:spPr>
          <a:xfrm>
            <a:off x="0" y="153824"/>
            <a:ext cx="12192000" cy="5571460"/>
          </a:xfrm>
          <a:prstGeom prst="rect">
            <a:avLst/>
          </a:prstGeom>
          <a:solidFill>
            <a:srgbClr val="0069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2554CC03-64BF-B547-BA1E-6E34A03E2393}"/>
              </a:ext>
            </a:extLst>
          </p:cNvPr>
          <p:cNvSpPr>
            <a:spLocks noGrp="1"/>
          </p:cNvSpPr>
          <p:nvPr>
            <p:ph type="ctrTitle" hasCustomPrompt="1"/>
          </p:nvPr>
        </p:nvSpPr>
        <p:spPr>
          <a:xfrm>
            <a:off x="132080" y="4274043"/>
            <a:ext cx="11752613" cy="1205922"/>
          </a:xfrm>
          <a:prstGeom prst="rect">
            <a:avLst/>
          </a:prstGeom>
        </p:spPr>
        <p:txBody>
          <a:bodyPr anchor="ctr">
            <a:normAutofit/>
          </a:bodyPr>
          <a:lstStyle>
            <a:lvl1pPr algn="ctr">
              <a:defRPr sz="3600" b="1" i="0" baseline="0">
                <a:latin typeface="Lato" panose="020F0502020204030203" pitchFamily="34" charset="0"/>
                <a:ea typeface="Lato" panose="020F0502020204030203" pitchFamily="34" charset="0"/>
                <a:cs typeface="Lato" panose="020F0502020204030203" pitchFamily="34" charset="0"/>
              </a:defRPr>
            </a:lvl1pPr>
          </a:lstStyle>
          <a:p>
            <a:r>
              <a:rPr lang="en-US" dirty="0" smtClean="0"/>
              <a:t>SECTION TITLE PAGE</a:t>
            </a:r>
            <a:endParaRPr lang="en-US" dirty="0"/>
          </a:p>
        </p:txBody>
      </p:sp>
      <p:pic>
        <p:nvPicPr>
          <p:cNvPr id="11" name="Picture 10">
            <a:extLst>
              <a:ext uri="{FF2B5EF4-FFF2-40B4-BE49-F238E27FC236}">
                <a16:creationId xmlns:a16="http://schemas.microsoft.com/office/drawing/2014/main" id="{FB48C35F-4069-4F9D-9D3C-A4FC6E256317}"/>
              </a:ext>
            </a:extLst>
          </p:cNvPr>
          <p:cNvPicPr>
            <a:picLocks noChangeAspect="1"/>
          </p:cNvPicPr>
          <p:nvPr userDrawn="1"/>
        </p:nvPicPr>
        <p:blipFill>
          <a:blip r:embed="rId2"/>
          <a:stretch>
            <a:fillRect/>
          </a:stretch>
        </p:blipFill>
        <p:spPr>
          <a:xfrm>
            <a:off x="9434453" y="6251956"/>
            <a:ext cx="2465640" cy="502652"/>
          </a:xfrm>
          <a:prstGeom prst="rect">
            <a:avLst/>
          </a:prstGeom>
        </p:spPr>
      </p:pic>
      <p:sp>
        <p:nvSpPr>
          <p:cNvPr id="13" name="Slide Number Placeholder 5">
            <a:extLst>
              <a:ext uri="{FF2B5EF4-FFF2-40B4-BE49-F238E27FC236}">
                <a16:creationId xmlns:a16="http://schemas.microsoft.com/office/drawing/2014/main" id="{AACDFB45-019A-8541-8DA1-577BB5CCD829}"/>
              </a:ext>
            </a:extLst>
          </p:cNvPr>
          <p:cNvSpPr txBox="1">
            <a:spLocks/>
          </p:cNvSpPr>
          <p:nvPr userDrawn="1"/>
        </p:nvSpPr>
        <p:spPr>
          <a:xfrm>
            <a:off x="1322046" y="6389483"/>
            <a:ext cx="9372680" cy="365125"/>
          </a:xfrm>
          <a:prstGeom prst="rect">
            <a:avLst/>
          </a:prstGeom>
        </p:spPr>
        <p:txBody>
          <a:bodyPr anchor="ctr"/>
          <a:lstStyle>
            <a:defPPr>
              <a:defRPr lang="en-US"/>
            </a:defPPr>
            <a:lvl1pPr marL="0" algn="ctr" defTabSz="685800" rtl="0" eaLnBrk="1" latinLnBrk="0" hangingPunct="1">
              <a:defRPr lang="en-US" sz="6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prstClr val="black"/>
                </a:solidFill>
                <a:effectLst/>
                <a:uLnTx/>
                <a:uFillTx/>
                <a:latin typeface="Calibri" panose="020F0502020204030204"/>
                <a:ea typeface="+mn-ea"/>
                <a:cs typeface="+mn-cs"/>
              </a:rPr>
              <a:t>©️ 2018-2023 Epic Systems Corporation. Confidential. </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50226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Slide with text">
    <p:bg>
      <p:bgRef idx="1001">
        <a:schemeClr val="bg1"/>
      </p:bgRef>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0A6005-9E7F-8F42-9285-8E87196B0B2C}"/>
              </a:ext>
            </a:extLst>
          </p:cNvPr>
          <p:cNvSpPr>
            <a:spLocks noGrp="1"/>
          </p:cNvSpPr>
          <p:nvPr>
            <p:ph type="subTitle" idx="1" hasCustomPrompt="1"/>
          </p:nvPr>
        </p:nvSpPr>
        <p:spPr>
          <a:xfrm>
            <a:off x="217713" y="1679782"/>
            <a:ext cx="11659181" cy="4234130"/>
          </a:xfrm>
          <a:prstGeom prst="rect">
            <a:avLst/>
          </a:prstGeom>
        </p:spPr>
        <p:txBody>
          <a:bodyPr/>
          <a:lstStyle>
            <a:lvl1pPr marL="0" indent="0" algn="l">
              <a:buNone/>
              <a:defRPr sz="2400" b="0" i="0">
                <a:solidFill>
                  <a:srgbClr val="414141"/>
                </a:solidFill>
                <a:latin typeface="Lato" panose="020F0502020204030203" pitchFamily="34" charset="0"/>
                <a:ea typeface="Lato" panose="020F0502020204030203" pitchFamily="34" charset="0"/>
                <a:cs typeface="Lato" panose="020F050202020403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Text (Lato Regular; 24pt; HEX #414141)</a:t>
            </a:r>
          </a:p>
        </p:txBody>
      </p:sp>
      <p:sp>
        <p:nvSpPr>
          <p:cNvPr id="10" name="Rectangle 9">
            <a:extLst>
              <a:ext uri="{FF2B5EF4-FFF2-40B4-BE49-F238E27FC236}">
                <a16:creationId xmlns:a16="http://schemas.microsoft.com/office/drawing/2014/main" id="{A2268CFB-1F69-6B4A-A37D-F6AB8A11B7AF}"/>
              </a:ext>
            </a:extLst>
          </p:cNvPr>
          <p:cNvSpPr/>
          <p:nvPr userDrawn="1"/>
        </p:nvSpPr>
        <p:spPr>
          <a:xfrm>
            <a:off x="0" y="0"/>
            <a:ext cx="12192000" cy="1484416"/>
          </a:xfrm>
          <a:prstGeom prst="rect">
            <a:avLst/>
          </a:prstGeom>
          <a:solidFill>
            <a:srgbClr val="0069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81B868C1-FCDB-9B4A-828F-03BE653BD53A}"/>
              </a:ext>
            </a:extLst>
          </p:cNvPr>
          <p:cNvPicPr>
            <a:picLocks noChangeAspect="1"/>
          </p:cNvPicPr>
          <p:nvPr userDrawn="1"/>
        </p:nvPicPr>
        <p:blipFill rotWithShape="1">
          <a:blip r:embed="rId2"/>
          <a:srcRect t="30159" b="31106"/>
          <a:stretch/>
        </p:blipFill>
        <p:spPr>
          <a:xfrm>
            <a:off x="9280979" y="6243431"/>
            <a:ext cx="2595916" cy="486889"/>
          </a:xfrm>
          <a:prstGeom prst="rect">
            <a:avLst/>
          </a:prstGeom>
        </p:spPr>
      </p:pic>
      <p:sp>
        <p:nvSpPr>
          <p:cNvPr id="2" name="Title 1">
            <a:extLst>
              <a:ext uri="{FF2B5EF4-FFF2-40B4-BE49-F238E27FC236}">
                <a16:creationId xmlns:a16="http://schemas.microsoft.com/office/drawing/2014/main" id="{2554CC03-64BF-B547-BA1E-6E34A03E2393}"/>
              </a:ext>
            </a:extLst>
          </p:cNvPr>
          <p:cNvSpPr>
            <a:spLocks noGrp="1"/>
          </p:cNvSpPr>
          <p:nvPr>
            <p:ph type="ctrTitle" hasCustomPrompt="1"/>
          </p:nvPr>
        </p:nvSpPr>
        <p:spPr>
          <a:xfrm>
            <a:off x="217714" y="195366"/>
            <a:ext cx="11752613" cy="1205922"/>
          </a:xfrm>
          <a:prstGeom prst="rect">
            <a:avLst/>
          </a:prstGeom>
        </p:spPr>
        <p:txBody>
          <a:bodyPr anchor="ctr">
            <a:normAutofit/>
          </a:bodyPr>
          <a:lstStyle>
            <a:lvl1pPr algn="l">
              <a:defRPr sz="4800" b="0" i="0">
                <a:latin typeface="Lato" panose="020F0502020204030203" pitchFamily="34" charset="0"/>
                <a:ea typeface="Lato" panose="020F0502020204030203" pitchFamily="34" charset="0"/>
                <a:cs typeface="Lato" panose="020F0502020204030203" pitchFamily="34" charset="0"/>
              </a:defRPr>
            </a:lvl1pPr>
          </a:lstStyle>
          <a:p>
            <a:r>
              <a:rPr lang="en-US" dirty="0"/>
              <a:t>Slide with text (Lato Regular; 48pt; White)</a:t>
            </a:r>
          </a:p>
        </p:txBody>
      </p:sp>
      <p:pic>
        <p:nvPicPr>
          <p:cNvPr id="8" name="Picture 7">
            <a:extLst>
              <a:ext uri="{FF2B5EF4-FFF2-40B4-BE49-F238E27FC236}">
                <a16:creationId xmlns:a16="http://schemas.microsoft.com/office/drawing/2014/main" id="{FB48C35F-4069-4F9D-9D3C-A4FC6E256317}"/>
              </a:ext>
            </a:extLst>
          </p:cNvPr>
          <p:cNvPicPr>
            <a:picLocks noChangeAspect="1"/>
          </p:cNvPicPr>
          <p:nvPr userDrawn="1"/>
        </p:nvPicPr>
        <p:blipFill>
          <a:blip r:embed="rId3"/>
          <a:stretch>
            <a:fillRect/>
          </a:stretch>
        </p:blipFill>
        <p:spPr>
          <a:xfrm>
            <a:off x="9434453" y="6251956"/>
            <a:ext cx="2465640" cy="502652"/>
          </a:xfrm>
          <a:prstGeom prst="rect">
            <a:avLst/>
          </a:prstGeom>
        </p:spPr>
      </p:pic>
      <p:sp>
        <p:nvSpPr>
          <p:cNvPr id="9" name="Slide Number Placeholder 5">
            <a:extLst>
              <a:ext uri="{FF2B5EF4-FFF2-40B4-BE49-F238E27FC236}">
                <a16:creationId xmlns:a16="http://schemas.microsoft.com/office/drawing/2014/main" id="{AACDFB45-019A-8541-8DA1-577BB5CCD829}"/>
              </a:ext>
            </a:extLst>
          </p:cNvPr>
          <p:cNvSpPr txBox="1">
            <a:spLocks/>
          </p:cNvSpPr>
          <p:nvPr userDrawn="1"/>
        </p:nvSpPr>
        <p:spPr>
          <a:xfrm>
            <a:off x="1322046" y="6389483"/>
            <a:ext cx="9372680" cy="365125"/>
          </a:xfrm>
          <a:prstGeom prst="rect">
            <a:avLst/>
          </a:prstGeom>
        </p:spPr>
        <p:txBody>
          <a:bodyPr anchor="ctr"/>
          <a:lstStyle>
            <a:defPPr>
              <a:defRPr lang="en-US"/>
            </a:defPPr>
            <a:lvl1pPr marL="0" algn="ctr" defTabSz="685800" rtl="0" eaLnBrk="1" latinLnBrk="0" hangingPunct="1">
              <a:defRPr lang="en-US" sz="6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prstClr val="black"/>
                </a:solidFill>
                <a:effectLst/>
                <a:uLnTx/>
                <a:uFillTx/>
                <a:latin typeface="Calibri" panose="020F0502020204030204"/>
                <a:ea typeface="+mn-ea"/>
                <a:cs typeface="+mn-cs"/>
              </a:rPr>
              <a:t>©️ 2018-2023 Epic Systems Corporation. Confidential. </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89809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766561" y="5713546"/>
            <a:ext cx="2571216" cy="1285608"/>
          </a:xfrm>
          <a:prstGeom prst="rect">
            <a:avLst/>
          </a:prstGeom>
        </p:spPr>
      </p:pic>
    </p:spTree>
    <p:extLst>
      <p:ext uri="{BB962C8B-B14F-4D97-AF65-F5344CB8AC3E}">
        <p14:creationId xmlns:p14="http://schemas.microsoft.com/office/powerpoint/2010/main" val="362305397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49"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b="1" i="0" kern="1200">
          <a:solidFill>
            <a:schemeClr val="bg1"/>
          </a:solidFill>
          <a:latin typeface="Lato" panose="020F0502020204030203" pitchFamily="34" charset="0"/>
          <a:ea typeface="Lato" panose="020F0502020204030203" pitchFamily="34" charset="0"/>
          <a:cs typeface="Lato" panose="020F050202020403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b="0" i="0" kern="1200">
          <a:solidFill>
            <a:schemeClr val="tx1"/>
          </a:solidFill>
          <a:latin typeface="Lato Medium" panose="020F0502020204030203" pitchFamily="34" charset="0"/>
          <a:ea typeface="Lato Medium" panose="020F0502020204030203" pitchFamily="34" charset="0"/>
          <a:cs typeface="Lato Medium"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skCKDEHRTrainer@Davit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davita.exceedlms.com/" TargetMode="External"/><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davita.exceedlms.com/"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hyperlink" Target="mailto:CKDEHRsupport@DaVita.com"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mailto:CKDEHRSupport@davita.com"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www.surveymonkey.com/r/PV9N8RJ"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ckdehr.davitaphysiciansolutions.com/vpn/index.htm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ckdehr.davitaphysiciansolutions.com/vpn/index.html"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060FA-29CC-3247-9995-1EB21616DC95}"/>
              </a:ext>
            </a:extLst>
          </p:cNvPr>
          <p:cNvSpPr>
            <a:spLocks noGrp="1"/>
          </p:cNvSpPr>
          <p:nvPr>
            <p:ph type="title"/>
          </p:nvPr>
        </p:nvSpPr>
        <p:spPr/>
        <p:txBody>
          <a:bodyPr/>
          <a:lstStyle/>
          <a:p>
            <a:r>
              <a:rPr lang="en-US" sz="3600" dirty="0"/>
              <a:t>DPS CKD </a:t>
            </a:r>
            <a:r>
              <a:rPr lang="en-US" sz="3600" dirty="0" smtClean="0"/>
              <a:t>EHR by </a:t>
            </a:r>
            <a:r>
              <a:rPr lang="en-US" sz="3600" dirty="0"/>
              <a:t>Epic</a:t>
            </a:r>
            <a:r>
              <a:rPr lang="en-US" dirty="0"/>
              <a:t/>
            </a:r>
            <a:br>
              <a:rPr lang="en-US" dirty="0"/>
            </a:br>
            <a:r>
              <a:rPr lang="en-US" dirty="0" smtClean="0"/>
              <a:t>End </a:t>
            </a:r>
            <a:r>
              <a:rPr lang="en-US" dirty="0"/>
              <a:t>User Training</a:t>
            </a:r>
          </a:p>
        </p:txBody>
      </p:sp>
      <p:sp>
        <p:nvSpPr>
          <p:cNvPr id="3" name="Subtitle 2">
            <a:extLst>
              <a:ext uri="{FF2B5EF4-FFF2-40B4-BE49-F238E27FC236}">
                <a16:creationId xmlns:a16="http://schemas.microsoft.com/office/drawing/2014/main" id="{B1CF1E78-FE96-1548-84A4-EEBED006A997}"/>
              </a:ext>
            </a:extLst>
          </p:cNvPr>
          <p:cNvSpPr>
            <a:spLocks noGrp="1"/>
          </p:cNvSpPr>
          <p:nvPr>
            <p:ph type="subTitle" idx="1"/>
          </p:nvPr>
        </p:nvSpPr>
        <p:spPr>
          <a:xfrm>
            <a:off x="251059" y="3475327"/>
            <a:ext cx="7125101" cy="2605415"/>
          </a:xfrm>
        </p:spPr>
        <p:txBody>
          <a:bodyPr/>
          <a:lstStyle/>
          <a:p>
            <a:r>
              <a:rPr lang="en-US" dirty="0">
                <a:solidFill>
                  <a:srgbClr val="414141"/>
                </a:solidFill>
              </a:rPr>
              <a:t>Course ID </a:t>
            </a:r>
            <a:r>
              <a:rPr lang="en-US" dirty="0" smtClean="0">
                <a:solidFill>
                  <a:schemeClr val="tx1"/>
                </a:solidFill>
              </a:rPr>
              <a:t>FDS101</a:t>
            </a:r>
            <a:endParaRPr lang="en-US" dirty="0">
              <a:solidFill>
                <a:schemeClr val="tx1"/>
              </a:solidFill>
            </a:endParaRPr>
          </a:p>
          <a:p>
            <a:r>
              <a:rPr lang="en-US" b="1" dirty="0" smtClean="0">
                <a:solidFill>
                  <a:schemeClr val="tx1"/>
                </a:solidFill>
              </a:rPr>
              <a:t>Patient Record Management for Front Desk Staff</a:t>
            </a:r>
            <a:endParaRPr lang="en-US" sz="1600" dirty="0">
              <a:solidFill>
                <a:schemeClr val="tx1"/>
              </a:solidFill>
            </a:endParaRPr>
          </a:p>
          <a:p>
            <a:pPr>
              <a:lnSpc>
                <a:spcPct val="100000"/>
              </a:lnSpc>
              <a:spcBef>
                <a:spcPts val="0"/>
              </a:spcBef>
            </a:pPr>
            <a:endParaRPr lang="en-US" sz="2400" dirty="0">
              <a:latin typeface="Lato" panose="020F0502020204030203" pitchFamily="34" charset="0"/>
              <a:ea typeface="Lato" panose="020F0502020204030203" pitchFamily="34" charset="0"/>
              <a:cs typeface="Lato" panose="020F0502020204030203" pitchFamily="34" charset="0"/>
            </a:endParaRPr>
          </a:p>
          <a:p>
            <a:pPr lvl="0">
              <a:lnSpc>
                <a:spcPct val="100000"/>
              </a:lnSpc>
              <a:spcBef>
                <a:spcPts val="0"/>
              </a:spcBef>
            </a:pPr>
            <a:r>
              <a:rPr lang="en-US" dirty="0">
                <a:latin typeface="Lato" panose="020F0502020204030203" pitchFamily="34" charset="0"/>
                <a:ea typeface="Lato" panose="020F0502020204030203" pitchFamily="34" charset="0"/>
                <a:cs typeface="Lato" panose="020F0502020204030203" pitchFamily="34" charset="0"/>
              </a:rPr>
              <a:t>Trainer:</a:t>
            </a:r>
          </a:p>
          <a:p>
            <a:pPr lvl="0">
              <a:lnSpc>
                <a:spcPct val="100000"/>
              </a:lnSpc>
              <a:spcBef>
                <a:spcPts val="1200"/>
              </a:spcBef>
              <a:spcAft>
                <a:spcPts val="600"/>
              </a:spcAft>
            </a:pPr>
            <a:r>
              <a:rPr lang="en-US" sz="2000" i="1" dirty="0">
                <a:latin typeface="Lato" panose="020F0502020204030203" pitchFamily="34" charset="0"/>
                <a:ea typeface="Lato" panose="020F0502020204030203" pitchFamily="34" charset="0"/>
                <a:cs typeface="Lato" panose="020F0502020204030203" pitchFamily="34" charset="0"/>
                <a:hlinkClick r:id="rId3"/>
              </a:rPr>
              <a:t>AskCKDEHRTrainer@Davita.com</a:t>
            </a:r>
            <a:r>
              <a:rPr lang="en-US" dirty="0">
                <a:latin typeface="Lato" panose="020F0502020204030203" pitchFamily="34" charset="0"/>
                <a:ea typeface="Lato" panose="020F0502020204030203" pitchFamily="34" charset="0"/>
                <a:cs typeface="Lato" panose="020F0502020204030203" pitchFamily="34" charset="0"/>
              </a:rPr>
              <a:t> </a:t>
            </a:r>
          </a:p>
          <a:p>
            <a:endParaRPr lang="en-US" dirty="0">
              <a:solidFill>
                <a:srgbClr val="414141"/>
              </a:solidFill>
            </a:endParaRPr>
          </a:p>
        </p:txBody>
      </p:sp>
    </p:spTree>
    <p:extLst>
      <p:ext uri="{BB962C8B-B14F-4D97-AF65-F5344CB8AC3E}">
        <p14:creationId xmlns:p14="http://schemas.microsoft.com/office/powerpoint/2010/main" val="26697723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457200" indent="-457200">
              <a:buFont typeface="Arial" panose="020B0604020202020204" pitchFamily="34" charset="0"/>
              <a:buChar char="•"/>
            </a:pPr>
            <a:r>
              <a:rPr lang="en-US" sz="3200" dirty="0"/>
              <a:t>Finding a Patient in Hyperspace</a:t>
            </a:r>
          </a:p>
          <a:p>
            <a:pPr marL="457200" indent="-457200">
              <a:buFont typeface="Arial" panose="020B0604020202020204" pitchFamily="34" charset="0"/>
              <a:buChar char="•"/>
            </a:pPr>
            <a:r>
              <a:rPr lang="en-US" sz="3200" dirty="0"/>
              <a:t>Patient Registration Overview</a:t>
            </a:r>
          </a:p>
          <a:p>
            <a:pPr marL="457200" indent="-457200">
              <a:buFont typeface="Arial" panose="020B0604020202020204" pitchFamily="34" charset="0"/>
              <a:buChar char="•"/>
            </a:pPr>
            <a:r>
              <a:rPr lang="en-US" sz="3200" dirty="0"/>
              <a:t>Adding a </a:t>
            </a:r>
            <a:r>
              <a:rPr lang="en-US" sz="3200" dirty="0" smtClean="0"/>
              <a:t>New </a:t>
            </a:r>
            <a:r>
              <a:rPr lang="en-US" sz="3200" dirty="0"/>
              <a:t>PCP </a:t>
            </a:r>
            <a:r>
              <a:rPr lang="en-US" sz="3200" dirty="0" smtClean="0"/>
              <a:t>Using </a:t>
            </a:r>
            <a:r>
              <a:rPr lang="en-US" sz="3200" dirty="0"/>
              <a:t>Provider on the Fly</a:t>
            </a:r>
          </a:p>
          <a:p>
            <a:pPr marL="457200" indent="-457200">
              <a:buFont typeface="Arial" panose="020B0604020202020204" pitchFamily="34" charset="0"/>
              <a:buChar char="•"/>
            </a:pPr>
            <a:r>
              <a:rPr lang="en-US" sz="3200" dirty="0"/>
              <a:t>Updating Pharmacy Preferences</a:t>
            </a:r>
          </a:p>
          <a:p>
            <a:pPr marL="457200" indent="-457200">
              <a:buFont typeface="Arial" panose="020B0604020202020204" pitchFamily="34" charset="0"/>
              <a:buChar char="•"/>
            </a:pPr>
            <a:r>
              <a:rPr lang="en-US" sz="3200" dirty="0"/>
              <a:t>Terminating Coverage in CKD </a:t>
            </a:r>
            <a:r>
              <a:rPr lang="en-US" sz="3200" dirty="0" smtClean="0"/>
              <a:t>EHR</a:t>
            </a:r>
            <a:endParaRPr lang="en-US" sz="3200" dirty="0"/>
          </a:p>
          <a:p>
            <a:pPr marL="457200" indent="-457200">
              <a:buFont typeface="Arial" panose="020B0604020202020204" pitchFamily="34" charset="0"/>
              <a:buChar char="•"/>
            </a:pPr>
            <a:r>
              <a:rPr lang="en-US" sz="3200" dirty="0"/>
              <a:t>Review &amp; Exam Question Prep</a:t>
            </a:r>
          </a:p>
          <a:p>
            <a:endParaRPr lang="en-US" dirty="0"/>
          </a:p>
        </p:txBody>
      </p:sp>
      <p:sp>
        <p:nvSpPr>
          <p:cNvPr id="3" name="Title 2"/>
          <p:cNvSpPr>
            <a:spLocks noGrp="1"/>
          </p:cNvSpPr>
          <p:nvPr>
            <p:ph type="ctrTitle"/>
          </p:nvPr>
        </p:nvSpPr>
        <p:spPr/>
        <p:txBody>
          <a:bodyPr/>
          <a:lstStyle/>
          <a:p>
            <a:r>
              <a:rPr lang="en-US" dirty="0" smtClean="0"/>
              <a:t>Intro to Patient Registration</a:t>
            </a:r>
            <a:endParaRPr lang="en-US" dirty="0"/>
          </a:p>
        </p:txBody>
      </p:sp>
    </p:spTree>
    <p:extLst>
      <p:ext uri="{BB962C8B-B14F-4D97-AF65-F5344CB8AC3E}">
        <p14:creationId xmlns:p14="http://schemas.microsoft.com/office/powerpoint/2010/main" val="486904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D51D029-54CD-4459-9B4A-5D2C180846E6}"/>
              </a:ext>
            </a:extLst>
          </p:cNvPr>
          <p:cNvSpPr>
            <a:spLocks noGrp="1"/>
          </p:cNvSpPr>
          <p:nvPr>
            <p:ph type="subTitle" idx="1"/>
          </p:nvPr>
        </p:nvSpPr>
        <p:spPr/>
        <p:txBody>
          <a:bodyPr/>
          <a:lstStyle/>
          <a:p>
            <a:r>
              <a:rPr lang="en-US" sz="3200" dirty="0"/>
              <a:t>You receive a call from Audrey. </a:t>
            </a:r>
          </a:p>
          <a:p>
            <a:endParaRPr lang="en-US" sz="3200" dirty="0"/>
          </a:p>
          <a:p>
            <a:r>
              <a:rPr lang="en-US" sz="3200" dirty="0"/>
              <a:t>She is an existing patient at your practice and wants to note her preferred Pharmacy location and Primary Care Provider.  </a:t>
            </a:r>
          </a:p>
          <a:p>
            <a:endParaRPr lang="en-US" sz="3200" dirty="0"/>
          </a:p>
          <a:p>
            <a:r>
              <a:rPr lang="en-US" sz="3200" dirty="0"/>
              <a:t>Her PCP is not in the system and needs to be added.</a:t>
            </a:r>
          </a:p>
          <a:p>
            <a:endParaRPr lang="en-US" sz="3200" dirty="0"/>
          </a:p>
        </p:txBody>
      </p:sp>
      <p:sp>
        <p:nvSpPr>
          <p:cNvPr id="3" name="Title 2">
            <a:extLst>
              <a:ext uri="{FF2B5EF4-FFF2-40B4-BE49-F238E27FC236}">
                <a16:creationId xmlns:a16="http://schemas.microsoft.com/office/drawing/2014/main" id="{3778B627-C2F8-4D42-A7BC-50764C03262B}"/>
              </a:ext>
            </a:extLst>
          </p:cNvPr>
          <p:cNvSpPr>
            <a:spLocks noGrp="1"/>
          </p:cNvSpPr>
          <p:nvPr>
            <p:ph type="ctrTitle"/>
          </p:nvPr>
        </p:nvSpPr>
        <p:spPr/>
        <p:txBody>
          <a:bodyPr/>
          <a:lstStyle/>
          <a:p>
            <a:r>
              <a:rPr lang="en-US" dirty="0"/>
              <a:t>Scenario</a:t>
            </a:r>
          </a:p>
        </p:txBody>
      </p:sp>
    </p:spTree>
    <p:extLst>
      <p:ext uri="{BB962C8B-B14F-4D97-AF65-F5344CB8AC3E}">
        <p14:creationId xmlns:p14="http://schemas.microsoft.com/office/powerpoint/2010/main" val="332248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Patient-Level Registration</a:t>
            </a:r>
            <a:endParaRPr lang="en-US" dirty="0"/>
          </a:p>
        </p:txBody>
      </p:sp>
      <p:sp>
        <p:nvSpPr>
          <p:cNvPr id="4" name="Subtitle 1"/>
          <p:cNvSpPr>
            <a:spLocks noGrp="1"/>
          </p:cNvSpPr>
          <p:nvPr>
            <p:ph type="subTitle" idx="1"/>
          </p:nvPr>
        </p:nvSpPr>
        <p:spPr>
          <a:xfrm>
            <a:off x="217713" y="1999941"/>
            <a:ext cx="5675087" cy="2490779"/>
          </a:xfrm>
        </p:spPr>
        <p:txBody>
          <a:bodyPr/>
          <a:lstStyle/>
          <a:p>
            <a:r>
              <a:rPr lang="en-US" b="1" dirty="0" smtClean="0"/>
              <a:t>Examples of patient-level registration include: </a:t>
            </a:r>
          </a:p>
          <a:p>
            <a:pPr marL="342900" indent="-342900">
              <a:buFont typeface="Arial" panose="020B0604020202020204" pitchFamily="34" charset="0"/>
              <a:buChar char="•"/>
            </a:pPr>
            <a:r>
              <a:rPr lang="en-US" dirty="0" smtClean="0"/>
              <a:t>Demographics (Name, DOB, Patient Contacts, PCP)</a:t>
            </a:r>
          </a:p>
          <a:p>
            <a:pPr marL="342900" indent="-342900">
              <a:buFont typeface="Arial" panose="020B0604020202020204" pitchFamily="34" charset="0"/>
              <a:buChar char="•"/>
            </a:pPr>
            <a:r>
              <a:rPr lang="en-US" dirty="0" smtClean="0"/>
              <a:t>Guarantor Accounts</a:t>
            </a:r>
          </a:p>
          <a:p>
            <a:pPr marL="342900" indent="-342900">
              <a:buFont typeface="Arial" panose="020B0604020202020204" pitchFamily="34" charset="0"/>
              <a:buChar char="•"/>
            </a:pPr>
            <a:r>
              <a:rPr lang="en-US" dirty="0" smtClean="0"/>
              <a:t>Coverage Records</a:t>
            </a:r>
          </a:p>
          <a:p>
            <a:pPr marL="342900" indent="-342900">
              <a:buFont typeface="Arial" panose="020B0604020202020204" pitchFamily="34" charset="0"/>
              <a:buChar char="•"/>
            </a:pPr>
            <a:endParaRPr lang="en-US" dirty="0"/>
          </a:p>
          <a:p>
            <a:r>
              <a:rPr lang="en-US" dirty="0" smtClean="0">
                <a:solidFill>
                  <a:srgbClr val="FF0000"/>
                </a:solidFill>
              </a:rPr>
              <a:t>**Entered  ONCE but applied to many encounters.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6014720" y="1999941"/>
            <a:ext cx="5413717" cy="3913971"/>
          </a:xfrm>
          <a:prstGeom prst="rect">
            <a:avLst/>
          </a:prstGeom>
        </p:spPr>
      </p:pic>
    </p:spTree>
    <p:extLst>
      <p:ext uri="{BB962C8B-B14F-4D97-AF65-F5344CB8AC3E}">
        <p14:creationId xmlns:p14="http://schemas.microsoft.com/office/powerpoint/2010/main" val="1865941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Encounter-Level Registration</a:t>
            </a:r>
            <a:endParaRPr lang="en-US" dirty="0"/>
          </a:p>
        </p:txBody>
      </p:sp>
      <p:pic>
        <p:nvPicPr>
          <p:cNvPr id="4" name="Picture 3"/>
          <p:cNvPicPr>
            <a:picLocks noChangeAspect="1"/>
          </p:cNvPicPr>
          <p:nvPr/>
        </p:nvPicPr>
        <p:blipFill>
          <a:blip r:embed="rId2"/>
          <a:stretch>
            <a:fillRect/>
          </a:stretch>
        </p:blipFill>
        <p:spPr>
          <a:xfrm>
            <a:off x="1991360" y="1668786"/>
            <a:ext cx="8219440" cy="4467854"/>
          </a:xfrm>
          <a:prstGeom prst="rect">
            <a:avLst/>
          </a:prstGeom>
        </p:spPr>
      </p:pic>
    </p:spTree>
    <p:extLst>
      <p:ext uri="{BB962C8B-B14F-4D97-AF65-F5344CB8AC3E}">
        <p14:creationId xmlns:p14="http://schemas.microsoft.com/office/powerpoint/2010/main" val="750734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No Patient Contacts</a:t>
            </a:r>
            <a:endParaRPr lang="en-US" dirty="0"/>
          </a:p>
        </p:txBody>
      </p:sp>
      <p:pic>
        <p:nvPicPr>
          <p:cNvPr id="4" name="Picture 3"/>
          <p:cNvPicPr>
            <a:picLocks noChangeAspect="1"/>
          </p:cNvPicPr>
          <p:nvPr/>
        </p:nvPicPr>
        <p:blipFill>
          <a:blip r:embed="rId2"/>
          <a:stretch>
            <a:fillRect/>
          </a:stretch>
        </p:blipFill>
        <p:spPr>
          <a:xfrm>
            <a:off x="1156800" y="2497266"/>
            <a:ext cx="9874440" cy="2440494"/>
          </a:xfrm>
          <a:prstGeom prst="rect">
            <a:avLst/>
          </a:prstGeom>
        </p:spPr>
      </p:pic>
    </p:spTree>
    <p:extLst>
      <p:ext uri="{BB962C8B-B14F-4D97-AF65-F5344CB8AC3E}">
        <p14:creationId xmlns:p14="http://schemas.microsoft.com/office/powerpoint/2010/main" val="2873605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D51D029-54CD-4459-9B4A-5D2C180846E6}"/>
              </a:ext>
            </a:extLst>
          </p:cNvPr>
          <p:cNvSpPr>
            <a:spLocks noGrp="1"/>
          </p:cNvSpPr>
          <p:nvPr>
            <p:ph type="subTitle" idx="1"/>
          </p:nvPr>
        </p:nvSpPr>
        <p:spPr/>
        <p:txBody>
          <a:bodyPr/>
          <a:lstStyle/>
          <a:p>
            <a:r>
              <a:rPr lang="en-US" dirty="0"/>
              <a:t>Audrey has had a recent coverage change. She does not have new coverage yet, and will bring that information to her upcoming appointment. </a:t>
            </a:r>
            <a:endParaRPr lang="en-US" dirty="0" smtClean="0"/>
          </a:p>
          <a:p>
            <a:pPr marL="342900" indent="-342900">
              <a:buFont typeface="Arial" panose="020B0604020202020204" pitchFamily="34" charset="0"/>
              <a:buChar char="•"/>
            </a:pPr>
            <a:r>
              <a:rPr lang="en-US" dirty="0" smtClean="0"/>
              <a:t>To </a:t>
            </a:r>
            <a:r>
              <a:rPr lang="en-US" dirty="0"/>
              <a:t>ensure that a new coverage is collected, you will terminate the current coverage attached to her upcoming encounter. </a:t>
            </a:r>
          </a:p>
        </p:txBody>
      </p:sp>
      <p:sp>
        <p:nvSpPr>
          <p:cNvPr id="3" name="Title 2">
            <a:extLst>
              <a:ext uri="{FF2B5EF4-FFF2-40B4-BE49-F238E27FC236}">
                <a16:creationId xmlns:a16="http://schemas.microsoft.com/office/drawing/2014/main" id="{3778B627-C2F8-4D42-A7BC-50764C03262B}"/>
              </a:ext>
            </a:extLst>
          </p:cNvPr>
          <p:cNvSpPr>
            <a:spLocks noGrp="1"/>
          </p:cNvSpPr>
          <p:nvPr>
            <p:ph type="ctrTitle"/>
          </p:nvPr>
        </p:nvSpPr>
        <p:spPr/>
        <p:txBody>
          <a:bodyPr/>
          <a:lstStyle/>
          <a:p>
            <a:r>
              <a:rPr lang="en-US" dirty="0"/>
              <a:t>Scenario</a:t>
            </a:r>
          </a:p>
        </p:txBody>
      </p:sp>
    </p:spTree>
    <p:extLst>
      <p:ext uri="{BB962C8B-B14F-4D97-AF65-F5344CB8AC3E}">
        <p14:creationId xmlns:p14="http://schemas.microsoft.com/office/powerpoint/2010/main" val="20428977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p:txBody>
          <a:bodyPr/>
          <a:lstStyle/>
          <a:p>
            <a:pPr marL="457200" lvl="0" indent="-457200">
              <a:buFont typeface="Arial" panose="020B0604020202020204" pitchFamily="34" charset="0"/>
              <a:buChar char="•"/>
            </a:pPr>
            <a:r>
              <a:rPr lang="en-US" dirty="0">
                <a:solidFill>
                  <a:schemeClr val="tx1"/>
                </a:solidFill>
              </a:rPr>
              <a:t>Use </a:t>
            </a:r>
            <a:r>
              <a:rPr lang="en-US" dirty="0" smtClean="0">
                <a:solidFill>
                  <a:schemeClr val="tx1"/>
                </a:solidFill>
              </a:rPr>
              <a:t>the</a:t>
            </a:r>
            <a:r>
              <a:rPr lang="en-US" b="1" dirty="0" smtClean="0">
                <a:solidFill>
                  <a:schemeClr val="tx1"/>
                </a:solidFill>
              </a:rPr>
              <a:t> Search Activities field </a:t>
            </a:r>
            <a:r>
              <a:rPr lang="en-US" dirty="0" smtClean="0">
                <a:solidFill>
                  <a:schemeClr val="tx1"/>
                </a:solidFill>
              </a:rPr>
              <a:t>under the Epic button to </a:t>
            </a:r>
            <a:r>
              <a:rPr lang="en-US" dirty="0">
                <a:solidFill>
                  <a:schemeClr val="tx1"/>
                </a:solidFill>
              </a:rPr>
              <a:t>find system tools and activities</a:t>
            </a:r>
          </a:p>
          <a:p>
            <a:pPr marL="457200" lvl="0" indent="-457200">
              <a:buFont typeface="Arial" panose="020B0604020202020204" pitchFamily="34" charset="0"/>
              <a:buChar char="•"/>
            </a:pPr>
            <a:r>
              <a:rPr lang="en-US" dirty="0">
                <a:solidFill>
                  <a:schemeClr val="tx1"/>
                </a:solidFill>
              </a:rPr>
              <a:t>Refer to </a:t>
            </a:r>
            <a:r>
              <a:rPr lang="en-US" b="1" dirty="0">
                <a:solidFill>
                  <a:schemeClr val="tx1"/>
                </a:solidFill>
              </a:rPr>
              <a:t>LHD</a:t>
            </a:r>
            <a:r>
              <a:rPr lang="en-US" dirty="0">
                <a:solidFill>
                  <a:schemeClr val="tx1"/>
                </a:solidFill>
              </a:rPr>
              <a:t> for training documentation</a:t>
            </a:r>
          </a:p>
          <a:p>
            <a:pPr marL="457200" lvl="0" indent="-457200">
              <a:buFont typeface="Arial" panose="020B0604020202020204" pitchFamily="34" charset="0"/>
              <a:buChar char="•"/>
            </a:pPr>
            <a:r>
              <a:rPr lang="en-US" dirty="0">
                <a:solidFill>
                  <a:schemeClr val="tx1"/>
                </a:solidFill>
              </a:rPr>
              <a:t>Use </a:t>
            </a:r>
            <a:r>
              <a:rPr lang="en-US" b="1" dirty="0">
                <a:solidFill>
                  <a:schemeClr val="tx1"/>
                </a:solidFill>
              </a:rPr>
              <a:t>Appt Desk </a:t>
            </a:r>
            <a:r>
              <a:rPr lang="en-US" dirty="0">
                <a:solidFill>
                  <a:schemeClr val="tx1"/>
                </a:solidFill>
              </a:rPr>
              <a:t>to view patient </a:t>
            </a:r>
            <a:r>
              <a:rPr lang="en-US" dirty="0" smtClean="0">
                <a:solidFill>
                  <a:schemeClr val="tx1"/>
                </a:solidFill>
              </a:rPr>
              <a:t>appointments </a:t>
            </a:r>
            <a:r>
              <a:rPr lang="en-US" dirty="0">
                <a:solidFill>
                  <a:schemeClr val="tx1"/>
                </a:solidFill>
              </a:rPr>
              <a:t>and access Registration</a:t>
            </a:r>
          </a:p>
          <a:p>
            <a:pPr marL="457200" lvl="0" indent="-457200">
              <a:buFont typeface="Arial" panose="020B0604020202020204" pitchFamily="34" charset="0"/>
              <a:buChar char="•"/>
            </a:pPr>
            <a:r>
              <a:rPr lang="en-US" dirty="0">
                <a:solidFill>
                  <a:schemeClr val="tx1"/>
                </a:solidFill>
              </a:rPr>
              <a:t>Two levels of Registration</a:t>
            </a:r>
          </a:p>
          <a:p>
            <a:pPr marL="914400" lvl="1" indent="-457200" algn="l">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Patient level</a:t>
            </a:r>
          </a:p>
          <a:p>
            <a:pPr marL="914400" lvl="1" indent="-457200" algn="l">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Encounter level</a:t>
            </a:r>
          </a:p>
          <a:p>
            <a:pPr marL="457200" indent="-457200">
              <a:buFont typeface="Arial" panose="020B0604020202020204" pitchFamily="34" charset="0"/>
              <a:buChar char="•"/>
            </a:pPr>
            <a:r>
              <a:rPr lang="en-US" dirty="0">
                <a:solidFill>
                  <a:schemeClr val="tx1"/>
                </a:solidFill>
              </a:rPr>
              <a:t>Coverage in CKD EHR can be terminated or </a:t>
            </a:r>
            <a:r>
              <a:rPr lang="en-US" dirty="0" smtClean="0">
                <a:solidFill>
                  <a:schemeClr val="tx1"/>
                </a:solidFill>
              </a:rPr>
              <a:t>deleted</a:t>
            </a:r>
            <a:endParaRPr lang="en-US" dirty="0">
              <a:solidFill>
                <a:schemeClr val="tx1"/>
              </a:solidFill>
            </a:endParaRPr>
          </a:p>
        </p:txBody>
      </p:sp>
      <p:sp>
        <p:nvSpPr>
          <p:cNvPr id="2" name="Title 1"/>
          <p:cNvSpPr>
            <a:spLocks noGrp="1"/>
          </p:cNvSpPr>
          <p:nvPr>
            <p:ph type="ctrTitle"/>
          </p:nvPr>
        </p:nvSpPr>
        <p:spPr/>
        <p:txBody>
          <a:bodyPr>
            <a:normAutofit/>
          </a:bodyPr>
          <a:lstStyle/>
          <a:p>
            <a:r>
              <a:rPr lang="en-US" b="1" dirty="0" smtClean="0"/>
              <a:t>Review</a:t>
            </a:r>
            <a:endParaRPr lang="en-US" dirty="0"/>
          </a:p>
        </p:txBody>
      </p:sp>
    </p:spTree>
    <p:extLst>
      <p:ext uri="{BB962C8B-B14F-4D97-AF65-F5344CB8AC3E}">
        <p14:creationId xmlns:p14="http://schemas.microsoft.com/office/powerpoint/2010/main" val="33217731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9404F9-B4A6-47BB-9768-E60EB11926BB}"/>
              </a:ext>
            </a:extLst>
          </p:cNvPr>
          <p:cNvSpPr>
            <a:spLocks noGrp="1"/>
          </p:cNvSpPr>
          <p:nvPr>
            <p:ph type="ctrTitle"/>
          </p:nvPr>
        </p:nvSpPr>
        <p:spPr/>
        <p:txBody>
          <a:bodyPr/>
          <a:lstStyle/>
          <a:p>
            <a:r>
              <a:rPr lang="en-US" dirty="0" smtClean="0"/>
              <a:t>EXAM PREP #1</a:t>
            </a:r>
            <a:endParaRPr lang="en-US" dirty="0"/>
          </a:p>
        </p:txBody>
      </p:sp>
      <p:sp>
        <p:nvSpPr>
          <p:cNvPr id="6" name="TextBox 5">
            <a:extLst>
              <a:ext uri="{FF2B5EF4-FFF2-40B4-BE49-F238E27FC236}">
                <a16:creationId xmlns:a16="http://schemas.microsoft.com/office/drawing/2014/main" id="{37E41669-C134-4D00-958E-98B0427AAEEE}"/>
              </a:ext>
            </a:extLst>
          </p:cNvPr>
          <p:cNvSpPr txBox="1"/>
          <p:nvPr/>
        </p:nvSpPr>
        <p:spPr>
          <a:xfrm>
            <a:off x="217713" y="1613744"/>
            <a:ext cx="11752613" cy="830997"/>
          </a:xfrm>
          <a:prstGeom prst="rect">
            <a:avLst/>
          </a:prstGeom>
          <a:noFill/>
        </p:spPr>
        <p:txBody>
          <a:bodyPr wrap="square" rtlCol="0">
            <a:spAutoFit/>
          </a:bodyPr>
          <a:lstStyle/>
          <a:p>
            <a:r>
              <a:rPr lang="en-US" sz="2400" dirty="0"/>
              <a:t>True or False: Front Desk users can choose to either terminate a patient’s coverage if it is no longer valid, or delete the coverage if it should not be on the patient’s record at all. </a:t>
            </a:r>
          </a:p>
        </p:txBody>
      </p:sp>
      <p:sp>
        <p:nvSpPr>
          <p:cNvPr id="5" name="TextBox 4">
            <a:extLst>
              <a:ext uri="{FF2B5EF4-FFF2-40B4-BE49-F238E27FC236}">
                <a16:creationId xmlns:a16="http://schemas.microsoft.com/office/drawing/2014/main" id="{37E41669-C134-4D00-958E-98B0427AAEEE}"/>
              </a:ext>
            </a:extLst>
          </p:cNvPr>
          <p:cNvSpPr txBox="1"/>
          <p:nvPr/>
        </p:nvSpPr>
        <p:spPr>
          <a:xfrm>
            <a:off x="217714" y="4291869"/>
            <a:ext cx="11752613" cy="1508105"/>
          </a:xfrm>
          <a:prstGeom prst="rect">
            <a:avLst/>
          </a:prstGeom>
          <a:noFill/>
        </p:spPr>
        <p:txBody>
          <a:bodyPr wrap="square" rtlCol="0">
            <a:spAutoFit/>
          </a:bodyPr>
          <a:lstStyle/>
          <a:p>
            <a:r>
              <a:rPr lang="en-US" sz="3200" b="1" u="sng" dirty="0">
                <a:solidFill>
                  <a:schemeClr val="accent6">
                    <a:lumMod val="75000"/>
                  </a:schemeClr>
                </a:solidFill>
              </a:rPr>
              <a:t>ANSWER</a:t>
            </a:r>
          </a:p>
          <a:p>
            <a:r>
              <a:rPr lang="en-US" sz="3200" dirty="0" smtClean="0"/>
              <a:t>False.</a:t>
            </a:r>
            <a:endParaRPr lang="en-US" sz="3200" dirty="0"/>
          </a:p>
          <a:p>
            <a:r>
              <a:rPr lang="en-US" sz="2800" i="1" dirty="0" smtClean="0"/>
              <a:t>Only </a:t>
            </a:r>
            <a:r>
              <a:rPr lang="en-US" sz="2800" i="1" dirty="0"/>
              <a:t>users with Practice Manager role can </a:t>
            </a:r>
            <a:r>
              <a:rPr lang="en-US" sz="2800" i="1" dirty="0" smtClean="0"/>
              <a:t>delete </a:t>
            </a:r>
            <a:r>
              <a:rPr lang="en-US" sz="2800" i="1" dirty="0"/>
              <a:t>coverages. </a:t>
            </a:r>
          </a:p>
        </p:txBody>
      </p:sp>
    </p:spTree>
    <p:extLst>
      <p:ext uri="{BB962C8B-B14F-4D97-AF65-F5344CB8AC3E}">
        <p14:creationId xmlns:p14="http://schemas.microsoft.com/office/powerpoint/2010/main" val="207693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9404F9-B4A6-47BB-9768-E60EB11926BB}"/>
              </a:ext>
            </a:extLst>
          </p:cNvPr>
          <p:cNvSpPr>
            <a:spLocks noGrp="1"/>
          </p:cNvSpPr>
          <p:nvPr>
            <p:ph type="ctrTitle"/>
          </p:nvPr>
        </p:nvSpPr>
        <p:spPr/>
        <p:txBody>
          <a:bodyPr/>
          <a:lstStyle/>
          <a:p>
            <a:r>
              <a:rPr lang="en-US" dirty="0" smtClean="0"/>
              <a:t>EXAM PREP #2</a:t>
            </a:r>
            <a:endParaRPr lang="en-US" dirty="0"/>
          </a:p>
        </p:txBody>
      </p:sp>
      <p:sp>
        <p:nvSpPr>
          <p:cNvPr id="7" name="TextBox 6">
            <a:extLst>
              <a:ext uri="{FF2B5EF4-FFF2-40B4-BE49-F238E27FC236}">
                <a16:creationId xmlns:a16="http://schemas.microsoft.com/office/drawing/2014/main" id="{37E41669-C134-4D00-958E-98B0427AAEEE}"/>
              </a:ext>
            </a:extLst>
          </p:cNvPr>
          <p:cNvSpPr txBox="1"/>
          <p:nvPr/>
        </p:nvSpPr>
        <p:spPr>
          <a:xfrm>
            <a:off x="217713" y="1613744"/>
            <a:ext cx="11752613" cy="3108543"/>
          </a:xfrm>
          <a:prstGeom prst="rect">
            <a:avLst/>
          </a:prstGeom>
          <a:noFill/>
        </p:spPr>
        <p:txBody>
          <a:bodyPr wrap="square" rtlCol="0">
            <a:spAutoFit/>
          </a:bodyPr>
          <a:lstStyle/>
          <a:p>
            <a:r>
              <a:rPr lang="en-US" sz="2800" dirty="0" smtClean="0"/>
              <a:t>As </a:t>
            </a:r>
            <a:r>
              <a:rPr lang="en-US" sz="2800" dirty="0"/>
              <a:t>you are speaking with a patient, she tells you that her coverage is no longer effective.  What field would you use to </a:t>
            </a:r>
            <a:r>
              <a:rPr lang="en-US" sz="2800" dirty="0" smtClean="0"/>
              <a:t>terminate </a:t>
            </a:r>
            <a:r>
              <a:rPr lang="en-US" sz="2800" dirty="0"/>
              <a:t>the coverage</a:t>
            </a:r>
            <a:r>
              <a:rPr lang="en-US" sz="2800" dirty="0" smtClean="0"/>
              <a:t>?</a:t>
            </a:r>
          </a:p>
          <a:p>
            <a:pPr marL="514350" indent="-514350">
              <a:buFont typeface="+mj-lt"/>
              <a:buAutoNum type="alphaLcParenR"/>
            </a:pPr>
            <a:r>
              <a:rPr lang="en-US" sz="2800" dirty="0"/>
              <a:t>Member eff to</a:t>
            </a:r>
          </a:p>
          <a:p>
            <a:pPr marL="514350" indent="-514350">
              <a:buFont typeface="+mj-lt"/>
              <a:buAutoNum type="alphaLcParenR"/>
            </a:pPr>
            <a:r>
              <a:rPr lang="en-US" sz="2800" dirty="0"/>
              <a:t>Member eff from</a:t>
            </a:r>
          </a:p>
          <a:p>
            <a:pPr marL="514350" indent="-514350">
              <a:buFont typeface="+mj-lt"/>
              <a:buAutoNum type="alphaLcParenR"/>
            </a:pPr>
            <a:r>
              <a:rPr lang="en-US" sz="2800" dirty="0"/>
              <a:t>Subscriber ID</a:t>
            </a:r>
          </a:p>
          <a:p>
            <a:pPr marL="514350" indent="-514350">
              <a:buFont typeface="+mj-lt"/>
              <a:buAutoNum type="alphaLcParenR"/>
            </a:pPr>
            <a:r>
              <a:rPr lang="en-US" sz="2800" dirty="0"/>
              <a:t>Insurance ID</a:t>
            </a:r>
          </a:p>
          <a:p>
            <a:endParaRPr lang="en-US" sz="2800" dirty="0"/>
          </a:p>
        </p:txBody>
      </p:sp>
      <p:sp>
        <p:nvSpPr>
          <p:cNvPr id="8" name="TextBox 7">
            <a:extLst>
              <a:ext uri="{FF2B5EF4-FFF2-40B4-BE49-F238E27FC236}">
                <a16:creationId xmlns:a16="http://schemas.microsoft.com/office/drawing/2014/main" id="{37E41669-C134-4D00-958E-98B0427AAEEE}"/>
              </a:ext>
            </a:extLst>
          </p:cNvPr>
          <p:cNvSpPr txBox="1"/>
          <p:nvPr/>
        </p:nvSpPr>
        <p:spPr>
          <a:xfrm>
            <a:off x="217714" y="4392353"/>
            <a:ext cx="11752613" cy="1938992"/>
          </a:xfrm>
          <a:prstGeom prst="rect">
            <a:avLst/>
          </a:prstGeom>
          <a:noFill/>
        </p:spPr>
        <p:txBody>
          <a:bodyPr wrap="square" rtlCol="0">
            <a:spAutoFit/>
          </a:bodyPr>
          <a:lstStyle/>
          <a:p>
            <a:r>
              <a:rPr lang="en-US" sz="3200" b="1" u="sng" dirty="0">
                <a:solidFill>
                  <a:schemeClr val="accent6">
                    <a:lumMod val="75000"/>
                  </a:schemeClr>
                </a:solidFill>
              </a:rPr>
              <a:t>ANSWER</a:t>
            </a:r>
          </a:p>
          <a:p>
            <a:r>
              <a:rPr lang="en-US" sz="3200" dirty="0" smtClean="0"/>
              <a:t>A</a:t>
            </a:r>
            <a:endParaRPr lang="en-US" sz="3200" dirty="0"/>
          </a:p>
          <a:p>
            <a:r>
              <a:rPr lang="en-US" sz="2800" i="1" dirty="0" smtClean="0"/>
              <a:t>Member eff to and Member eff from fields determine the full coverage period; without the Member Eff to date, CKD EHR assumes that a coverage is still valid.</a:t>
            </a:r>
            <a:endParaRPr lang="en-US" sz="2800" i="1" dirty="0"/>
          </a:p>
        </p:txBody>
      </p:sp>
    </p:spTree>
    <p:extLst>
      <p:ext uri="{BB962C8B-B14F-4D97-AF65-F5344CB8AC3E}">
        <p14:creationId xmlns:p14="http://schemas.microsoft.com/office/powerpoint/2010/main" val="156612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9404F9-B4A6-47BB-9768-E60EB11926BB}"/>
              </a:ext>
            </a:extLst>
          </p:cNvPr>
          <p:cNvSpPr>
            <a:spLocks noGrp="1"/>
          </p:cNvSpPr>
          <p:nvPr>
            <p:ph type="ctrTitle"/>
          </p:nvPr>
        </p:nvSpPr>
        <p:spPr/>
        <p:txBody>
          <a:bodyPr/>
          <a:lstStyle/>
          <a:p>
            <a:r>
              <a:rPr lang="en-US" dirty="0" smtClean="0"/>
              <a:t>EXAM PREP #3</a:t>
            </a:r>
            <a:endParaRPr lang="en-US" dirty="0"/>
          </a:p>
        </p:txBody>
      </p:sp>
      <p:sp>
        <p:nvSpPr>
          <p:cNvPr id="5" name="TextBox 4">
            <a:extLst>
              <a:ext uri="{FF2B5EF4-FFF2-40B4-BE49-F238E27FC236}">
                <a16:creationId xmlns:a16="http://schemas.microsoft.com/office/drawing/2014/main" id="{37E41669-C134-4D00-958E-98B0427AAEEE}"/>
              </a:ext>
            </a:extLst>
          </p:cNvPr>
          <p:cNvSpPr txBox="1"/>
          <p:nvPr/>
        </p:nvSpPr>
        <p:spPr>
          <a:xfrm>
            <a:off x="217713" y="1613744"/>
            <a:ext cx="11752613" cy="2677656"/>
          </a:xfrm>
          <a:prstGeom prst="rect">
            <a:avLst/>
          </a:prstGeom>
          <a:noFill/>
        </p:spPr>
        <p:txBody>
          <a:bodyPr wrap="square" rtlCol="0">
            <a:spAutoFit/>
          </a:bodyPr>
          <a:lstStyle/>
          <a:p>
            <a:r>
              <a:rPr lang="en-US" sz="2800" dirty="0"/>
              <a:t>What are the two levels of Registration in CKD EHR? </a:t>
            </a:r>
            <a:endParaRPr lang="en-US" sz="2800" dirty="0" smtClean="0"/>
          </a:p>
          <a:p>
            <a:pPr marL="514350" indent="-514350">
              <a:buFont typeface="+mj-lt"/>
              <a:buAutoNum type="alphaLcParenR"/>
            </a:pPr>
            <a:r>
              <a:rPr lang="en-US" sz="2800" dirty="0"/>
              <a:t>Encounter Level &amp; </a:t>
            </a:r>
            <a:r>
              <a:rPr lang="en-US" sz="2800" dirty="0" smtClean="0"/>
              <a:t>Guarantor </a:t>
            </a:r>
            <a:r>
              <a:rPr lang="en-US" sz="2800" dirty="0"/>
              <a:t>Level Registration</a:t>
            </a:r>
          </a:p>
          <a:p>
            <a:pPr marL="514350" indent="-514350">
              <a:buFont typeface="+mj-lt"/>
              <a:buAutoNum type="alphaLcParenR"/>
            </a:pPr>
            <a:r>
              <a:rPr lang="en-US" sz="2800" dirty="0" smtClean="0"/>
              <a:t>Entry </a:t>
            </a:r>
            <a:r>
              <a:rPr lang="en-US" sz="2800" dirty="0"/>
              <a:t>Level &amp; </a:t>
            </a:r>
            <a:r>
              <a:rPr lang="en-US" sz="2800" dirty="0" smtClean="0"/>
              <a:t>Patient </a:t>
            </a:r>
            <a:r>
              <a:rPr lang="en-US" sz="2800" dirty="0"/>
              <a:t>Level Registration</a:t>
            </a:r>
          </a:p>
          <a:p>
            <a:pPr marL="514350" indent="-514350">
              <a:buFont typeface="+mj-lt"/>
              <a:buAutoNum type="alphaLcParenR"/>
            </a:pPr>
            <a:r>
              <a:rPr lang="en-US" sz="2800" dirty="0"/>
              <a:t>Patient Level &amp; Encounter Level Registration</a:t>
            </a:r>
          </a:p>
          <a:p>
            <a:pPr marL="514350" indent="-514350">
              <a:buFont typeface="+mj-lt"/>
              <a:buAutoNum type="alphaLcParenR"/>
            </a:pPr>
            <a:r>
              <a:rPr lang="en-US" sz="2800" dirty="0"/>
              <a:t>None of the above</a:t>
            </a:r>
          </a:p>
          <a:p>
            <a:endParaRPr lang="en-US" sz="2800" dirty="0"/>
          </a:p>
        </p:txBody>
      </p:sp>
      <p:sp>
        <p:nvSpPr>
          <p:cNvPr id="6" name="TextBox 5">
            <a:extLst>
              <a:ext uri="{FF2B5EF4-FFF2-40B4-BE49-F238E27FC236}">
                <a16:creationId xmlns:a16="http://schemas.microsoft.com/office/drawing/2014/main" id="{37E41669-C134-4D00-958E-98B0427AAEEE}"/>
              </a:ext>
            </a:extLst>
          </p:cNvPr>
          <p:cNvSpPr txBox="1"/>
          <p:nvPr/>
        </p:nvSpPr>
        <p:spPr>
          <a:xfrm>
            <a:off x="217714" y="4291869"/>
            <a:ext cx="11752613" cy="1938992"/>
          </a:xfrm>
          <a:prstGeom prst="rect">
            <a:avLst/>
          </a:prstGeom>
          <a:noFill/>
        </p:spPr>
        <p:txBody>
          <a:bodyPr wrap="square" rtlCol="0">
            <a:spAutoFit/>
          </a:bodyPr>
          <a:lstStyle/>
          <a:p>
            <a:r>
              <a:rPr lang="en-US" sz="3200" b="1" u="sng" dirty="0">
                <a:solidFill>
                  <a:schemeClr val="accent6">
                    <a:lumMod val="75000"/>
                  </a:schemeClr>
                </a:solidFill>
              </a:rPr>
              <a:t>ANSWER</a:t>
            </a:r>
          </a:p>
          <a:p>
            <a:r>
              <a:rPr lang="en-US" sz="3200" dirty="0" smtClean="0"/>
              <a:t>C</a:t>
            </a:r>
            <a:endParaRPr lang="en-US" sz="3200" dirty="0"/>
          </a:p>
          <a:p>
            <a:r>
              <a:rPr lang="en-US" sz="2800" i="1" dirty="0" smtClean="0"/>
              <a:t>Patient level data does not change from visit to visit; Encounter level data like coverage, guarantor and Referring provider can change between visits.</a:t>
            </a:r>
            <a:endParaRPr lang="en-US" sz="2800" i="1" u="sng" dirty="0"/>
          </a:p>
        </p:txBody>
      </p:sp>
    </p:spTree>
    <p:extLst>
      <p:ext uri="{BB962C8B-B14F-4D97-AF65-F5344CB8AC3E}">
        <p14:creationId xmlns:p14="http://schemas.microsoft.com/office/powerpoint/2010/main" val="247329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86CD4-6F36-4344-9541-6539CCB649B1}"/>
              </a:ext>
            </a:extLst>
          </p:cNvPr>
          <p:cNvSpPr>
            <a:spLocks noGrp="1"/>
          </p:cNvSpPr>
          <p:nvPr>
            <p:ph type="ctrTitle"/>
          </p:nvPr>
        </p:nvSpPr>
        <p:spPr/>
        <p:txBody>
          <a:bodyPr/>
          <a:lstStyle/>
          <a:p>
            <a:r>
              <a:rPr lang="en-US" smtClean="0"/>
              <a:t>Course Topics</a:t>
            </a:r>
            <a:endParaRPr lang="en-US" dirty="0"/>
          </a:p>
        </p:txBody>
      </p:sp>
      <p:sp>
        <p:nvSpPr>
          <p:cNvPr id="3" name="Subtitle 2">
            <a:extLst>
              <a:ext uri="{FF2B5EF4-FFF2-40B4-BE49-F238E27FC236}">
                <a16:creationId xmlns:a16="http://schemas.microsoft.com/office/drawing/2014/main" id="{8C09F8F7-98BD-3843-AF0F-81C26871694C}"/>
              </a:ext>
            </a:extLst>
          </p:cNvPr>
          <p:cNvSpPr>
            <a:spLocks noGrp="1"/>
          </p:cNvSpPr>
          <p:nvPr>
            <p:ph type="subTitle" idx="1"/>
          </p:nvPr>
        </p:nvSpPr>
        <p:spPr>
          <a:xfrm>
            <a:off x="217714" y="1604566"/>
            <a:ext cx="11659181" cy="4234130"/>
          </a:xfrm>
        </p:spPr>
        <p:txBody>
          <a:bodyPr/>
          <a:lstStyle/>
          <a:p>
            <a:pPr marL="571500" lvl="0" indent="-571500">
              <a:buFont typeface="Arial" panose="020B0604020202020204" pitchFamily="34" charset="0"/>
              <a:buChar char="•"/>
            </a:pPr>
            <a:r>
              <a:rPr lang="en-US" sz="3200" dirty="0"/>
              <a:t>System Basics and Overview</a:t>
            </a:r>
          </a:p>
          <a:p>
            <a:pPr marL="571500" lvl="0" indent="-571500">
              <a:buFont typeface="Arial" panose="020B0604020202020204" pitchFamily="34" charset="0"/>
              <a:buChar char="•"/>
            </a:pPr>
            <a:r>
              <a:rPr lang="en-US" sz="3200" dirty="0"/>
              <a:t>Intro to Patient Registration</a:t>
            </a:r>
          </a:p>
          <a:p>
            <a:pPr marL="571500" lvl="0" indent="-571500">
              <a:buFont typeface="Arial" panose="020B0604020202020204" pitchFamily="34" charset="0"/>
              <a:buChar char="•"/>
            </a:pPr>
            <a:r>
              <a:rPr lang="en-US" sz="3200" dirty="0"/>
              <a:t>Pre-Registering </a:t>
            </a:r>
            <a:r>
              <a:rPr lang="en-US" sz="3200" dirty="0" smtClean="0"/>
              <a:t>Appointments</a:t>
            </a:r>
          </a:p>
          <a:p>
            <a:pPr marL="571500" lvl="0" indent="-571500">
              <a:buFont typeface="Arial" panose="020B0604020202020204" pitchFamily="34" charset="0"/>
              <a:buChar char="•"/>
            </a:pPr>
            <a:r>
              <a:rPr lang="en-US" sz="3200" dirty="0" smtClean="0"/>
              <a:t>Registering </a:t>
            </a:r>
            <a:r>
              <a:rPr lang="en-US" sz="3200" dirty="0"/>
              <a:t>a New </a:t>
            </a:r>
            <a:r>
              <a:rPr lang="en-US" sz="3200" dirty="0" smtClean="0"/>
              <a:t>Patient</a:t>
            </a:r>
            <a:endParaRPr lang="en-US" dirty="0"/>
          </a:p>
        </p:txBody>
      </p:sp>
    </p:spTree>
    <p:extLst>
      <p:ext uri="{BB962C8B-B14F-4D97-AF65-F5344CB8AC3E}">
        <p14:creationId xmlns:p14="http://schemas.microsoft.com/office/powerpoint/2010/main" val="10322432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Pre-Registration</a:t>
            </a:r>
            <a:endParaRPr lang="en-US" dirty="0"/>
          </a:p>
        </p:txBody>
      </p:sp>
      <p:sp>
        <p:nvSpPr>
          <p:cNvPr id="4" name="Content Placeholder 2"/>
          <p:cNvSpPr>
            <a:spLocks noGrp="1"/>
          </p:cNvSpPr>
          <p:nvPr>
            <p:ph type="subTitle" idx="1"/>
          </p:nvPr>
        </p:nvSpPr>
        <p:spPr>
          <a:xfrm>
            <a:off x="217714" y="1679782"/>
            <a:ext cx="9611864" cy="4492418"/>
          </a:xfrm>
        </p:spPr>
        <p:txBody>
          <a:bodyPr>
            <a:normAutofit/>
          </a:bodyPr>
          <a:lstStyle/>
          <a:p>
            <a:pPr marL="342900" indent="-342900">
              <a:buFont typeface="Arial" panose="020B0604020202020204" pitchFamily="34" charset="0"/>
              <a:buChar char="•"/>
            </a:pPr>
            <a:r>
              <a:rPr lang="en-US" dirty="0"/>
              <a:t>Identifying Encounters with Incomplete </a:t>
            </a:r>
            <a:r>
              <a:rPr lang="en-US" dirty="0" smtClean="0"/>
              <a:t>Registration</a:t>
            </a:r>
          </a:p>
          <a:p>
            <a:pPr marL="342900" indent="-342900">
              <a:buFont typeface="Arial" panose="020B0604020202020204" pitchFamily="34" charset="0"/>
              <a:buChar char="•"/>
            </a:pPr>
            <a:r>
              <a:rPr lang="en-US" dirty="0"/>
              <a:t>Reviewing Registration </a:t>
            </a:r>
            <a:r>
              <a:rPr lang="en-US" dirty="0" smtClean="0"/>
              <a:t>Checklist</a:t>
            </a:r>
            <a:r>
              <a:rPr lang="en-US" dirty="0"/>
              <a:t> </a:t>
            </a:r>
            <a:r>
              <a:rPr lang="en-US" dirty="0" smtClean="0"/>
              <a:t>for Encounter-Level Registration Updates Needed</a:t>
            </a:r>
          </a:p>
          <a:p>
            <a:pPr marL="342900" indent="-342900">
              <a:buFont typeface="Arial" panose="020B0604020202020204" pitchFamily="34" charset="0"/>
              <a:buChar char="•"/>
            </a:pPr>
            <a:r>
              <a:rPr lang="en-US" dirty="0"/>
              <a:t>Changing Demographics  </a:t>
            </a:r>
          </a:p>
          <a:p>
            <a:pPr marL="342900" indent="-342900">
              <a:buFont typeface="Arial" panose="020B0604020202020204" pitchFamily="34" charset="0"/>
              <a:buChar char="•"/>
            </a:pPr>
            <a:r>
              <a:rPr lang="en-US" dirty="0" smtClean="0"/>
              <a:t>Add </a:t>
            </a:r>
            <a:r>
              <a:rPr lang="en-US" dirty="0"/>
              <a:t>Generic </a:t>
            </a:r>
            <a:r>
              <a:rPr lang="en-US" dirty="0" smtClean="0"/>
              <a:t>Coverage</a:t>
            </a:r>
          </a:p>
          <a:p>
            <a:pPr marL="342900" indent="-342900">
              <a:buFont typeface="Arial" panose="020B0604020202020204" pitchFamily="34" charset="0"/>
              <a:buChar char="•"/>
            </a:pPr>
            <a:r>
              <a:rPr lang="en-US" dirty="0" smtClean="0"/>
              <a:t>Assigning </a:t>
            </a:r>
            <a:r>
              <a:rPr lang="en-US" dirty="0"/>
              <a:t>Visit Account &amp; Updating Coverage Details</a:t>
            </a:r>
          </a:p>
          <a:p>
            <a:pPr marL="342900" indent="-342900">
              <a:buFont typeface="Arial" panose="020B0604020202020204" pitchFamily="34" charset="0"/>
              <a:buChar char="•"/>
            </a:pPr>
            <a:r>
              <a:rPr lang="en-US" dirty="0"/>
              <a:t>Updating Referring </a:t>
            </a:r>
            <a:r>
              <a:rPr lang="en-US" dirty="0" smtClean="0"/>
              <a:t>Provider</a:t>
            </a:r>
            <a:endParaRPr lang="en-US" dirty="0"/>
          </a:p>
          <a:p>
            <a:pPr marL="342900" indent="-342900">
              <a:buFont typeface="Arial" panose="020B0604020202020204" pitchFamily="34" charset="0"/>
              <a:buChar char="•"/>
            </a:pPr>
            <a:r>
              <a:rPr lang="en-US" dirty="0" smtClean="0"/>
              <a:t>Update </a:t>
            </a:r>
            <a:r>
              <a:rPr lang="en-US" dirty="0"/>
              <a:t>Coverage</a:t>
            </a:r>
          </a:p>
          <a:p>
            <a:pPr marL="342900" indent="-342900">
              <a:buFont typeface="Arial" panose="020B0604020202020204" pitchFamily="34" charset="0"/>
              <a:buChar char="•"/>
            </a:pPr>
            <a:r>
              <a:rPr lang="en-US" dirty="0"/>
              <a:t>Deferring </a:t>
            </a:r>
            <a:r>
              <a:rPr lang="en-US" dirty="0" smtClean="0"/>
              <a:t>&amp; Reassigning Workqueue </a:t>
            </a:r>
            <a:r>
              <a:rPr lang="en-US" dirty="0"/>
              <a:t>Reviews </a:t>
            </a:r>
          </a:p>
          <a:p>
            <a:endParaRPr lang="en-US" b="1" dirty="0"/>
          </a:p>
          <a:p>
            <a:endParaRPr lang="en-US" b="1" dirty="0">
              <a:solidFill>
                <a:srgbClr val="FF0000"/>
              </a:solidFill>
            </a:endParaRPr>
          </a:p>
        </p:txBody>
      </p:sp>
    </p:spTree>
    <p:extLst>
      <p:ext uri="{BB962C8B-B14F-4D97-AF65-F5344CB8AC3E}">
        <p14:creationId xmlns:p14="http://schemas.microsoft.com/office/powerpoint/2010/main" val="26953653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Pre-Registration Workflow and Impact</a:t>
            </a:r>
            <a:endParaRPr lang="en-US" dirty="0"/>
          </a:p>
        </p:txBody>
      </p:sp>
      <p:sp>
        <p:nvSpPr>
          <p:cNvPr id="6" name="Content Placeholder 2"/>
          <p:cNvSpPr>
            <a:spLocks noGrp="1"/>
          </p:cNvSpPr>
          <p:nvPr>
            <p:ph type="subTitle" idx="1"/>
          </p:nvPr>
        </p:nvSpPr>
        <p:spPr>
          <a:xfrm>
            <a:off x="441434" y="1554480"/>
            <a:ext cx="11161987" cy="4617720"/>
          </a:xfrm>
        </p:spPr>
        <p:txBody>
          <a:bodyPr>
            <a:noAutofit/>
          </a:bodyPr>
          <a:lstStyle/>
          <a:p>
            <a:pPr marL="285750" indent="-285750">
              <a:lnSpc>
                <a:spcPct val="120000"/>
              </a:lnSpc>
              <a:buFont typeface="Wingdings" panose="05000000000000000000" pitchFamily="2" charset="2"/>
              <a:buChar char="§"/>
            </a:pPr>
            <a:r>
              <a:rPr lang="en-US" sz="2000" b="1" dirty="0"/>
              <a:t>Reminder</a:t>
            </a:r>
            <a:r>
              <a:rPr lang="en-US" sz="2000" dirty="0"/>
              <a:t>: Leaders in your practice will determine the specific policies for your practice for this workflow. </a:t>
            </a:r>
          </a:p>
          <a:p>
            <a:pPr marL="285750" indent="-285750">
              <a:lnSpc>
                <a:spcPct val="120000"/>
              </a:lnSpc>
              <a:buFont typeface="Wingdings" panose="05000000000000000000" pitchFamily="2" charset="2"/>
              <a:buChar char="§"/>
            </a:pPr>
            <a:r>
              <a:rPr lang="en-US" sz="2000" dirty="0"/>
              <a:t>In </a:t>
            </a:r>
            <a:r>
              <a:rPr lang="en-US" sz="2000" dirty="0" smtClean="0"/>
              <a:t>class, </a:t>
            </a:r>
            <a:r>
              <a:rPr lang="en-US" sz="2000" dirty="0"/>
              <a:t>we </a:t>
            </a:r>
            <a:r>
              <a:rPr lang="en-US" sz="2000" dirty="0" smtClean="0"/>
              <a:t>will </a:t>
            </a:r>
            <a:r>
              <a:rPr lang="en-US" sz="2000" dirty="0"/>
              <a:t>learn about </a:t>
            </a:r>
            <a:r>
              <a:rPr lang="en-US" sz="2000" u="sng" dirty="0" smtClean="0"/>
              <a:t>how</a:t>
            </a:r>
            <a:r>
              <a:rPr lang="en-US" sz="2000" dirty="0" smtClean="0"/>
              <a:t> </a:t>
            </a:r>
            <a:r>
              <a:rPr lang="en-US" sz="2000" dirty="0"/>
              <a:t>to perform these tasks once your policies have been set</a:t>
            </a:r>
            <a:r>
              <a:rPr lang="en-US" sz="2000" dirty="0" smtClean="0"/>
              <a:t>.</a:t>
            </a:r>
            <a:endParaRPr lang="en-US" sz="2000" dirty="0"/>
          </a:p>
          <a:p>
            <a:pPr marL="285750" indent="-285750">
              <a:lnSpc>
                <a:spcPct val="120000"/>
              </a:lnSpc>
              <a:buFont typeface="Wingdings" panose="05000000000000000000" pitchFamily="2" charset="2"/>
              <a:buChar char="§"/>
            </a:pPr>
            <a:r>
              <a:rPr lang="en-US" sz="2000" dirty="0"/>
              <a:t>Policies may address the following:</a:t>
            </a:r>
          </a:p>
          <a:p>
            <a:pPr marL="628650" lvl="1" indent="-285750" algn="l">
              <a:lnSpc>
                <a:spcPct val="120000"/>
              </a:lnSpc>
              <a:buFont typeface="Wingdings" panose="05000000000000000000" pitchFamily="2" charset="2"/>
              <a:buChar char="§"/>
            </a:pPr>
            <a:r>
              <a:rPr lang="en-US" dirty="0">
                <a:latin typeface="Lato" panose="020F0502020204030203" pitchFamily="34" charset="0"/>
                <a:ea typeface="Lato" panose="020F0502020204030203" pitchFamily="34" charset="0"/>
                <a:cs typeface="Lato" panose="020F0502020204030203" pitchFamily="34" charset="0"/>
              </a:rPr>
              <a:t>What information should be collected during pre-registration</a:t>
            </a:r>
          </a:p>
          <a:p>
            <a:pPr marL="628650" lvl="1" indent="-285750" algn="l">
              <a:lnSpc>
                <a:spcPct val="120000"/>
              </a:lnSpc>
              <a:buFont typeface="Wingdings" panose="05000000000000000000" pitchFamily="2" charset="2"/>
              <a:buChar char="§"/>
            </a:pPr>
            <a:r>
              <a:rPr lang="en-US" dirty="0">
                <a:solidFill>
                  <a:srgbClr val="414141"/>
                </a:solidFill>
                <a:latin typeface="Lato" panose="020F0502020204030203" pitchFamily="34" charset="0"/>
                <a:ea typeface="Lato" panose="020F0502020204030203" pitchFamily="34" charset="0"/>
                <a:cs typeface="Lato" panose="020F0502020204030203" pitchFamily="34" charset="0"/>
              </a:rPr>
              <a:t>How far in advance staff should pre-register appointments</a:t>
            </a:r>
          </a:p>
          <a:p>
            <a:pPr marL="628650" lvl="1" indent="-285750" algn="l">
              <a:lnSpc>
                <a:spcPct val="120000"/>
              </a:lnSpc>
              <a:buFont typeface="Wingdings" panose="05000000000000000000" pitchFamily="2" charset="2"/>
              <a:buChar char="§"/>
            </a:pPr>
            <a:r>
              <a:rPr lang="en-US" dirty="0">
                <a:solidFill>
                  <a:srgbClr val="414141"/>
                </a:solidFill>
                <a:latin typeface="Lato" panose="020F0502020204030203" pitchFamily="34" charset="0"/>
                <a:ea typeface="Lato" panose="020F0502020204030203" pitchFamily="34" charset="0"/>
                <a:cs typeface="Lato" panose="020F0502020204030203" pitchFamily="34" charset="0"/>
              </a:rPr>
              <a:t>Who is responsible for pre-registering appointments</a:t>
            </a:r>
          </a:p>
          <a:p>
            <a:pPr indent="-114300">
              <a:lnSpc>
                <a:spcPct val="120000"/>
              </a:lnSpc>
            </a:pPr>
            <a:r>
              <a:rPr lang="en-US" sz="2000" u="sng" dirty="0" smtClean="0">
                <a:solidFill>
                  <a:srgbClr val="FF0000"/>
                </a:solidFill>
              </a:rPr>
              <a:t>CRITICAL</a:t>
            </a:r>
            <a:endParaRPr lang="en-US" sz="2000" u="sng" dirty="0">
              <a:solidFill>
                <a:srgbClr val="FF0000"/>
              </a:solidFill>
            </a:endParaRPr>
          </a:p>
          <a:p>
            <a:pPr>
              <a:lnSpc>
                <a:spcPct val="120000"/>
              </a:lnSpc>
            </a:pPr>
            <a:r>
              <a:rPr lang="en-US" sz="2000" dirty="0"/>
              <a:t>Using these workqueues during the Patient Access </a:t>
            </a:r>
            <a:r>
              <a:rPr lang="en-US" sz="2000" dirty="0" smtClean="0"/>
              <a:t>Go-Live , </a:t>
            </a:r>
            <a:r>
              <a:rPr lang="en-US" sz="2000" dirty="0"/>
              <a:t>which is two weeks prior to Clinical </a:t>
            </a:r>
            <a:r>
              <a:rPr lang="en-US" sz="2000" dirty="0" smtClean="0"/>
              <a:t>Go-Live , </a:t>
            </a:r>
            <a:r>
              <a:rPr lang="en-US" sz="2000" dirty="0"/>
              <a:t>can greatly reduce check in time for your practice in the first few weeks of using CKD EHR.</a:t>
            </a:r>
          </a:p>
        </p:txBody>
      </p:sp>
    </p:spTree>
    <p:extLst>
      <p:ext uri="{BB962C8B-B14F-4D97-AF65-F5344CB8AC3E}">
        <p14:creationId xmlns:p14="http://schemas.microsoft.com/office/powerpoint/2010/main" val="3687087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Scenario </a:t>
            </a:r>
            <a:endParaRPr lang="en-US" dirty="0"/>
          </a:p>
        </p:txBody>
      </p:sp>
      <p:sp>
        <p:nvSpPr>
          <p:cNvPr id="4" name="Content Placeholder 2"/>
          <p:cNvSpPr>
            <a:spLocks noGrp="1"/>
          </p:cNvSpPr>
          <p:nvPr>
            <p:ph type="subTitle" idx="1"/>
          </p:nvPr>
        </p:nvSpPr>
        <p:spPr>
          <a:xfrm>
            <a:off x="217713" y="1679782"/>
            <a:ext cx="11659181" cy="4234130"/>
          </a:xfrm>
        </p:spPr>
        <p:txBody>
          <a:bodyPr/>
          <a:lstStyle/>
          <a:p>
            <a:r>
              <a:rPr lang="en-US" sz="2800" dirty="0"/>
              <a:t>You are pre-registering upcoming appointments in your </a:t>
            </a:r>
            <a:r>
              <a:rPr lang="en-US" sz="2800" dirty="0" smtClean="0"/>
              <a:t>practice to save time before the patient’s check in on the day of their future appointments. </a:t>
            </a:r>
          </a:p>
          <a:p>
            <a:endParaRPr lang="en-US" sz="2800" dirty="0"/>
          </a:p>
          <a:p>
            <a:r>
              <a:rPr lang="en-US" sz="2800" dirty="0" smtClean="0"/>
              <a:t>You </a:t>
            </a:r>
            <a:r>
              <a:rPr lang="en-US" sz="2800" dirty="0"/>
              <a:t>notice some incomplete information for David's upcoming </a:t>
            </a:r>
            <a:r>
              <a:rPr lang="en-US" sz="2800" dirty="0" smtClean="0"/>
              <a:t>visit, </a:t>
            </a:r>
            <a:r>
              <a:rPr lang="en-US" sz="2800" dirty="0"/>
              <a:t>and call him to collect that information.</a:t>
            </a:r>
          </a:p>
        </p:txBody>
      </p:sp>
    </p:spTree>
    <p:extLst>
      <p:ext uri="{BB962C8B-B14F-4D97-AF65-F5344CB8AC3E}">
        <p14:creationId xmlns:p14="http://schemas.microsoft.com/office/powerpoint/2010/main" val="24481121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Scenario</a:t>
            </a:r>
            <a:endParaRPr lang="en-US" dirty="0"/>
          </a:p>
        </p:txBody>
      </p:sp>
      <p:sp>
        <p:nvSpPr>
          <p:cNvPr id="4" name="Content Placeholder 2"/>
          <p:cNvSpPr>
            <a:spLocks noGrp="1"/>
          </p:cNvSpPr>
          <p:nvPr>
            <p:ph type="subTitle" idx="1"/>
          </p:nvPr>
        </p:nvSpPr>
        <p:spPr>
          <a:xfrm>
            <a:off x="217713" y="1679782"/>
            <a:ext cx="11659181" cy="4234130"/>
          </a:xfrm>
        </p:spPr>
        <p:txBody>
          <a:bodyPr/>
          <a:lstStyle/>
          <a:p>
            <a:pPr lvl="0"/>
            <a:r>
              <a:rPr lang="en-US" dirty="0"/>
              <a:t>We see that David is listed as his own guarantor under the </a:t>
            </a:r>
            <a:r>
              <a:rPr lang="en-US" b="1" dirty="0"/>
              <a:t>Visit Guarantor </a:t>
            </a:r>
            <a:r>
              <a:rPr lang="en-US" dirty="0"/>
              <a:t>header, and Aetna is listed as the </a:t>
            </a:r>
            <a:r>
              <a:rPr lang="en-US" b="1" dirty="0"/>
              <a:t>Visit Coverage</a:t>
            </a:r>
            <a:r>
              <a:rPr lang="en-US" dirty="0"/>
              <a:t>. </a:t>
            </a:r>
          </a:p>
          <a:p>
            <a:pPr marL="342900" lvl="0" indent="-342900">
              <a:buFont typeface="Arial" panose="020B0604020202020204" pitchFamily="34" charset="0"/>
              <a:buChar char="•"/>
            </a:pPr>
            <a:r>
              <a:rPr lang="en-US" dirty="0"/>
              <a:t>David states that Aetna is no longer valid and was termed at the end of </a:t>
            </a:r>
            <a:r>
              <a:rPr lang="en-US" dirty="0" smtClean="0"/>
              <a:t>last </a:t>
            </a:r>
            <a:r>
              <a:rPr lang="en-US" dirty="0"/>
              <a:t>month. </a:t>
            </a:r>
          </a:p>
          <a:p>
            <a:pPr marL="342900" lvl="0" indent="-342900">
              <a:buFont typeface="Arial" panose="020B0604020202020204" pitchFamily="34" charset="0"/>
              <a:buChar char="•"/>
            </a:pPr>
            <a:r>
              <a:rPr lang="en-US" dirty="0"/>
              <a:t>He has a new coverage, Pyramid, that began at the beginning of this month. </a:t>
            </a:r>
          </a:p>
          <a:p>
            <a:pPr marL="342900" indent="-342900">
              <a:buFont typeface="Arial" panose="020B0604020202020204" pitchFamily="34" charset="0"/>
              <a:buChar char="•"/>
            </a:pPr>
            <a:r>
              <a:rPr lang="en-US" dirty="0"/>
              <a:t>We will terminate his Aetna coverage and then create and attach the Pyramid coverage as the Visit Coverage. </a:t>
            </a:r>
            <a:endParaRPr lang="en-US" sz="3200" dirty="0"/>
          </a:p>
        </p:txBody>
      </p:sp>
    </p:spTree>
    <p:extLst>
      <p:ext uri="{BB962C8B-B14F-4D97-AF65-F5344CB8AC3E}">
        <p14:creationId xmlns:p14="http://schemas.microsoft.com/office/powerpoint/2010/main" val="42741222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Access to Edit Guarantor/Coverages</a:t>
            </a:r>
            <a:endParaRPr lang="en-US" dirty="0"/>
          </a:p>
        </p:txBody>
      </p:sp>
      <p:sp>
        <p:nvSpPr>
          <p:cNvPr id="4" name="Content Placeholder 2"/>
          <p:cNvSpPr>
            <a:spLocks noGrp="1"/>
          </p:cNvSpPr>
          <p:nvPr>
            <p:ph type="subTitle" idx="1"/>
          </p:nvPr>
        </p:nvSpPr>
        <p:spPr>
          <a:xfrm>
            <a:off x="217713" y="1679782"/>
            <a:ext cx="11659181" cy="4234130"/>
          </a:xfrm>
        </p:spPr>
        <p:txBody>
          <a:bodyPr>
            <a:normAutofit/>
          </a:bodyPr>
          <a:lstStyle/>
          <a:p>
            <a:pPr marL="457200" indent="-457200">
              <a:buFont typeface="Arial" panose="020B0604020202020204" pitchFamily="34" charset="0"/>
              <a:buChar char="•"/>
            </a:pPr>
            <a:r>
              <a:rPr lang="en-US" dirty="0" smtClean="0"/>
              <a:t>Remember: Only </a:t>
            </a:r>
            <a:r>
              <a:rPr lang="en-US" dirty="0"/>
              <a:t>Practice Managers </a:t>
            </a:r>
            <a:r>
              <a:rPr lang="en-US" dirty="0" smtClean="0"/>
              <a:t>have </a:t>
            </a:r>
            <a:r>
              <a:rPr lang="en-US" dirty="0"/>
              <a:t>security to </a:t>
            </a:r>
            <a:r>
              <a:rPr lang="en-US" b="1" dirty="0"/>
              <a:t>remove</a:t>
            </a:r>
            <a:r>
              <a:rPr lang="en-US" dirty="0"/>
              <a:t> Guarantor accounts and </a:t>
            </a:r>
            <a:r>
              <a:rPr lang="en-US" b="1" dirty="0"/>
              <a:t>delete</a:t>
            </a:r>
            <a:r>
              <a:rPr lang="en-US" dirty="0"/>
              <a:t> </a:t>
            </a:r>
            <a:r>
              <a:rPr lang="en-US" dirty="0" smtClean="0"/>
              <a:t>coverage.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smtClean="0"/>
              <a:t>Front </a:t>
            </a:r>
            <a:r>
              <a:rPr lang="en-US" dirty="0"/>
              <a:t>Desk users can </a:t>
            </a:r>
            <a:r>
              <a:rPr lang="en-US" b="1" dirty="0" smtClean="0"/>
              <a:t>terminate </a:t>
            </a:r>
            <a:r>
              <a:rPr lang="en-US" dirty="0" smtClean="0"/>
              <a:t>coverage and/or </a:t>
            </a:r>
            <a:r>
              <a:rPr lang="en-US" b="1" dirty="0"/>
              <a:t>deactivate</a:t>
            </a:r>
            <a:r>
              <a:rPr lang="en-US" dirty="0"/>
              <a:t> guarantor </a:t>
            </a:r>
            <a:r>
              <a:rPr lang="en-US" dirty="0" smtClean="0"/>
              <a:t>accounts.</a:t>
            </a:r>
            <a:endParaRPr lang="en-US" dirty="0"/>
          </a:p>
          <a:p>
            <a:pPr marL="914400" lvl="1" indent="-457200" algn="l">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Terminated coverages will still be </a:t>
            </a:r>
            <a:r>
              <a:rPr lang="en-US" sz="2400" dirty="0" smtClean="0">
                <a:latin typeface="Lato" panose="020F0502020204030203" pitchFamily="34" charset="0"/>
                <a:ea typeface="Lato" panose="020F0502020204030203" pitchFamily="34" charset="0"/>
                <a:cs typeface="Lato" panose="020F0502020204030203" pitchFamily="34" charset="0"/>
              </a:rPr>
              <a:t>visible, </a:t>
            </a:r>
            <a:r>
              <a:rPr lang="en-US" sz="2400" dirty="0">
                <a:latin typeface="Lato" panose="020F0502020204030203" pitchFamily="34" charset="0"/>
                <a:ea typeface="Lato" panose="020F0502020204030203" pitchFamily="34" charset="0"/>
                <a:cs typeface="Lato" panose="020F0502020204030203" pitchFamily="34" charset="0"/>
              </a:rPr>
              <a:t>but will not be defaulted for visits and </a:t>
            </a:r>
            <a:r>
              <a:rPr lang="en-US" sz="2400" dirty="0" smtClean="0">
                <a:latin typeface="Lato" panose="020F0502020204030203" pitchFamily="34" charset="0"/>
                <a:ea typeface="Lato" panose="020F0502020204030203" pitchFamily="34" charset="0"/>
                <a:cs typeface="Lato" panose="020F0502020204030203" pitchFamily="34" charset="0"/>
              </a:rPr>
              <a:t>coverage.</a:t>
            </a:r>
            <a:endParaRPr lang="en-US" sz="2400" dirty="0">
              <a:latin typeface="Lato" panose="020F0502020204030203" pitchFamily="34" charset="0"/>
              <a:ea typeface="Lato" panose="020F0502020204030203" pitchFamily="34" charset="0"/>
              <a:cs typeface="Lato" panose="020F0502020204030203" pitchFamily="34" charset="0"/>
            </a:endParaRP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11997751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Generic Coverage Types</a:t>
            </a:r>
            <a:endParaRPr lang="en-US" dirty="0"/>
          </a:p>
        </p:txBody>
      </p:sp>
      <p:sp>
        <p:nvSpPr>
          <p:cNvPr id="4" name="Subtitle 1">
            <a:extLst>
              <a:ext uri="{FF2B5EF4-FFF2-40B4-BE49-F238E27FC236}">
                <a16:creationId xmlns:a16="http://schemas.microsoft.com/office/drawing/2014/main" id="{F84C74BE-C55F-4333-8494-59D09AF5C135}"/>
              </a:ext>
            </a:extLst>
          </p:cNvPr>
          <p:cNvSpPr>
            <a:spLocks noGrp="1"/>
          </p:cNvSpPr>
          <p:nvPr>
            <p:ph type="subTitle" idx="1"/>
          </p:nvPr>
        </p:nvSpPr>
        <p:spPr>
          <a:xfrm>
            <a:off x="217713" y="1679782"/>
            <a:ext cx="11659181" cy="4234130"/>
          </a:xfrm>
        </p:spPr>
        <p:txBody>
          <a:bodyPr/>
          <a:lstStyle/>
          <a:p>
            <a:r>
              <a:rPr lang="en-US" sz="2800" dirty="0" smtClean="0"/>
              <a:t>Different classifications </a:t>
            </a:r>
            <a:r>
              <a:rPr lang="en-US" sz="2800" dirty="0"/>
              <a:t>of Generic </a:t>
            </a:r>
            <a:r>
              <a:rPr lang="en-US" sz="2800" dirty="0" smtClean="0"/>
              <a:t>Coverage in CKD EHR</a:t>
            </a:r>
            <a:endParaRPr lang="en-US" sz="2800" dirty="0"/>
          </a:p>
          <a:p>
            <a:pPr marL="285750" indent="-285750">
              <a:buFont typeface="Arial" panose="020B0604020202020204" pitchFamily="34" charset="0"/>
              <a:buChar char="•"/>
            </a:pPr>
            <a:r>
              <a:rPr lang="en-US" sz="2800" dirty="0"/>
              <a:t>Generic Blue Cross</a:t>
            </a:r>
          </a:p>
          <a:p>
            <a:pPr marL="285750" indent="-285750">
              <a:buFont typeface="Arial" panose="020B0604020202020204" pitchFamily="34" charset="0"/>
              <a:buChar char="•"/>
            </a:pPr>
            <a:r>
              <a:rPr lang="en-US" sz="2800" dirty="0"/>
              <a:t>Generic Commercial</a:t>
            </a:r>
          </a:p>
          <a:p>
            <a:pPr marL="285750" indent="-285750">
              <a:buFont typeface="Arial" panose="020B0604020202020204" pitchFamily="34" charset="0"/>
              <a:buChar char="•"/>
            </a:pPr>
            <a:r>
              <a:rPr lang="en-US" sz="2800" dirty="0"/>
              <a:t>Generic Medicaid Replacement</a:t>
            </a:r>
          </a:p>
          <a:p>
            <a:pPr marL="285750" indent="-285750">
              <a:buFont typeface="Arial" panose="020B0604020202020204" pitchFamily="34" charset="0"/>
              <a:buChar char="•"/>
            </a:pPr>
            <a:r>
              <a:rPr lang="en-US" sz="2800" dirty="0"/>
              <a:t>Generic Medicare Advantage</a:t>
            </a:r>
          </a:p>
          <a:p>
            <a:pPr marL="285750" indent="-285750">
              <a:buFont typeface="Arial" panose="020B0604020202020204" pitchFamily="34" charset="0"/>
              <a:buChar char="•"/>
            </a:pPr>
            <a:r>
              <a:rPr lang="en-US" sz="2800" dirty="0"/>
              <a:t>Generic Tricare</a:t>
            </a:r>
          </a:p>
          <a:p>
            <a:pPr marL="285750" indent="-285750">
              <a:buFont typeface="Arial" panose="020B0604020202020204" pitchFamily="34" charset="0"/>
              <a:buChar char="•"/>
            </a:pPr>
            <a:r>
              <a:rPr lang="en-US" sz="2800" dirty="0"/>
              <a:t>Generic Worker’s </a:t>
            </a:r>
            <a:r>
              <a:rPr lang="en-US" sz="2800" dirty="0" smtClean="0"/>
              <a:t>Comp</a:t>
            </a:r>
            <a:endParaRPr lang="en-US" sz="2800" dirty="0"/>
          </a:p>
        </p:txBody>
      </p:sp>
    </p:spTree>
    <p:extLst>
      <p:ext uri="{BB962C8B-B14F-4D97-AF65-F5344CB8AC3E}">
        <p14:creationId xmlns:p14="http://schemas.microsoft.com/office/powerpoint/2010/main" val="22547994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Review</a:t>
            </a:r>
            <a:endParaRPr lang="en-US" dirty="0"/>
          </a:p>
        </p:txBody>
      </p:sp>
      <p:sp>
        <p:nvSpPr>
          <p:cNvPr id="4" name="Content Placeholder 2"/>
          <p:cNvSpPr>
            <a:spLocks noGrp="1"/>
          </p:cNvSpPr>
          <p:nvPr>
            <p:ph type="subTitle" idx="1"/>
          </p:nvPr>
        </p:nvSpPr>
        <p:spPr>
          <a:xfrm>
            <a:off x="217713" y="1679782"/>
            <a:ext cx="11659181" cy="4234130"/>
          </a:xfrm>
        </p:spPr>
        <p:txBody>
          <a:bodyPr/>
          <a:lstStyle/>
          <a:p>
            <a:pPr marL="457200" lvl="0" indent="-457200">
              <a:buFont typeface="Arial" panose="020B0604020202020204" pitchFamily="34" charset="0"/>
              <a:buChar char="•"/>
            </a:pPr>
            <a:r>
              <a:rPr lang="en-US" sz="2800" b="1" dirty="0"/>
              <a:t>Patient workqueues </a:t>
            </a:r>
            <a:r>
              <a:rPr lang="en-US" sz="2800" dirty="0" smtClean="0"/>
              <a:t>can shorten check in time by </a:t>
            </a:r>
            <a:r>
              <a:rPr lang="en-US" sz="2800" dirty="0"/>
              <a:t>highlighting critical missing </a:t>
            </a:r>
            <a:r>
              <a:rPr lang="en-US" sz="2800" dirty="0" smtClean="0"/>
              <a:t>data.</a:t>
            </a:r>
            <a:endParaRPr lang="en-US" sz="2800" dirty="0"/>
          </a:p>
          <a:p>
            <a:pPr marL="457200" lvl="0" indent="-457200">
              <a:buFont typeface="Arial" panose="020B0604020202020204" pitchFamily="34" charset="0"/>
              <a:buChar char="•"/>
            </a:pPr>
            <a:r>
              <a:rPr lang="en-US" sz="2800" dirty="0"/>
              <a:t>The </a:t>
            </a:r>
            <a:r>
              <a:rPr lang="en-US" sz="2800" b="1" dirty="0" smtClean="0"/>
              <a:t>Registration Navigator </a:t>
            </a:r>
            <a:r>
              <a:rPr lang="en-US" sz="2800" dirty="0"/>
              <a:t>shows Registration data and includes an interactive </a:t>
            </a:r>
            <a:r>
              <a:rPr lang="en-US" sz="2800" dirty="0" smtClean="0"/>
              <a:t>checklist.</a:t>
            </a:r>
            <a:endParaRPr lang="en-US" sz="2800" dirty="0"/>
          </a:p>
          <a:p>
            <a:pPr marL="457200" lvl="0" indent="-457200">
              <a:buFont typeface="Arial" panose="020B0604020202020204" pitchFamily="34" charset="0"/>
              <a:buChar char="•"/>
            </a:pPr>
            <a:r>
              <a:rPr lang="en-US" sz="2800" dirty="0"/>
              <a:t>Only Practice Managers have security to </a:t>
            </a:r>
            <a:r>
              <a:rPr lang="en-US" sz="2800" b="1" dirty="0"/>
              <a:t>remove</a:t>
            </a:r>
            <a:r>
              <a:rPr lang="en-US" sz="2800" dirty="0"/>
              <a:t> Guarantor accounts and </a:t>
            </a:r>
            <a:r>
              <a:rPr lang="en-US" sz="2800" b="1" dirty="0"/>
              <a:t>delete</a:t>
            </a:r>
            <a:r>
              <a:rPr lang="en-US" sz="2800" dirty="0"/>
              <a:t> </a:t>
            </a:r>
            <a:r>
              <a:rPr lang="en-US" sz="2800" dirty="0" smtClean="0"/>
              <a:t>coverage.</a:t>
            </a:r>
            <a:endParaRPr lang="en-US" sz="2800" dirty="0"/>
          </a:p>
          <a:p>
            <a:pPr marL="457200" lvl="0" indent="-457200">
              <a:buFont typeface="Arial" panose="020B0604020202020204" pitchFamily="34" charset="0"/>
              <a:buChar char="•"/>
            </a:pPr>
            <a:r>
              <a:rPr lang="en-US" sz="2800" dirty="0"/>
              <a:t>You can create Generic Coverages if a </a:t>
            </a:r>
            <a:r>
              <a:rPr lang="en-US" sz="2800" dirty="0" smtClean="0"/>
              <a:t>Payer </a:t>
            </a:r>
            <a:r>
              <a:rPr lang="en-US" sz="2800" dirty="0"/>
              <a:t>isn’t found in CKD </a:t>
            </a:r>
            <a:r>
              <a:rPr lang="en-US" sz="2800" dirty="0" smtClean="0"/>
              <a:t>EHR.</a:t>
            </a:r>
            <a:endParaRPr lang="en-US" sz="2800" dirty="0"/>
          </a:p>
          <a:p>
            <a:pPr marL="457200" lvl="0" indent="-457200">
              <a:buFont typeface="Arial" panose="020B0604020202020204" pitchFamily="34" charset="0"/>
              <a:buChar char="•"/>
            </a:pPr>
            <a:r>
              <a:rPr lang="en-US" sz="2800" dirty="0"/>
              <a:t>You can defer or reassign your work in the </a:t>
            </a:r>
            <a:r>
              <a:rPr lang="en-US" sz="2800" dirty="0" smtClean="0"/>
              <a:t>workqueue.</a:t>
            </a:r>
            <a:endParaRPr lang="en-US" sz="2800" dirty="0"/>
          </a:p>
        </p:txBody>
      </p:sp>
    </p:spTree>
    <p:extLst>
      <p:ext uri="{BB962C8B-B14F-4D97-AF65-F5344CB8AC3E}">
        <p14:creationId xmlns:p14="http://schemas.microsoft.com/office/powerpoint/2010/main" val="33869788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9404F9-B4A6-47BB-9768-E60EB11926BB}"/>
              </a:ext>
            </a:extLst>
          </p:cNvPr>
          <p:cNvSpPr>
            <a:spLocks noGrp="1"/>
          </p:cNvSpPr>
          <p:nvPr>
            <p:ph type="ctrTitle"/>
          </p:nvPr>
        </p:nvSpPr>
        <p:spPr/>
        <p:txBody>
          <a:bodyPr/>
          <a:lstStyle/>
          <a:p>
            <a:r>
              <a:rPr lang="en-US" dirty="0" smtClean="0"/>
              <a:t>EXAM PREP #4</a:t>
            </a:r>
            <a:endParaRPr lang="en-US" dirty="0"/>
          </a:p>
        </p:txBody>
      </p:sp>
      <p:sp>
        <p:nvSpPr>
          <p:cNvPr id="7" name="TextBox 6">
            <a:extLst>
              <a:ext uri="{FF2B5EF4-FFF2-40B4-BE49-F238E27FC236}">
                <a16:creationId xmlns:a16="http://schemas.microsoft.com/office/drawing/2014/main" id="{37E41669-C134-4D00-958E-98B0427AAEEE}"/>
              </a:ext>
            </a:extLst>
          </p:cNvPr>
          <p:cNvSpPr txBox="1"/>
          <p:nvPr/>
        </p:nvSpPr>
        <p:spPr>
          <a:xfrm>
            <a:off x="217713" y="1613744"/>
            <a:ext cx="11752613" cy="2677656"/>
          </a:xfrm>
          <a:prstGeom prst="rect">
            <a:avLst/>
          </a:prstGeom>
          <a:noFill/>
        </p:spPr>
        <p:txBody>
          <a:bodyPr wrap="square" rtlCol="0">
            <a:spAutoFit/>
          </a:bodyPr>
          <a:lstStyle/>
          <a:p>
            <a:r>
              <a:rPr lang="en-US" sz="2800" dirty="0"/>
              <a:t>Which is NOT a tool to help you collect patient information in CKD EHR? </a:t>
            </a:r>
            <a:endParaRPr lang="en-US" sz="2800" dirty="0" smtClean="0"/>
          </a:p>
          <a:p>
            <a:pPr marL="514350" indent="-514350">
              <a:buFont typeface="+mj-lt"/>
              <a:buAutoNum type="alphaLcParenR"/>
            </a:pPr>
            <a:r>
              <a:rPr lang="en-US" sz="2800" dirty="0"/>
              <a:t>Patient Workqueue</a:t>
            </a:r>
          </a:p>
          <a:p>
            <a:pPr marL="514350" indent="-514350">
              <a:buFont typeface="+mj-lt"/>
              <a:buAutoNum type="alphaLcParenR"/>
            </a:pPr>
            <a:r>
              <a:rPr lang="en-US" sz="2800" dirty="0"/>
              <a:t>Registration Checklist</a:t>
            </a:r>
          </a:p>
          <a:p>
            <a:pPr marL="514350" indent="-514350">
              <a:buFont typeface="+mj-lt"/>
              <a:buAutoNum type="alphaLcParenR"/>
            </a:pPr>
            <a:r>
              <a:rPr lang="en-US" sz="2800" dirty="0"/>
              <a:t>Learning Home Dashboard</a:t>
            </a:r>
          </a:p>
          <a:p>
            <a:pPr marL="514350" indent="-514350">
              <a:buFont typeface="+mj-lt"/>
              <a:buAutoNum type="alphaLcParenR"/>
            </a:pPr>
            <a:r>
              <a:rPr lang="en-US" sz="2800" dirty="0" smtClean="0"/>
              <a:t>Registration Navigator</a:t>
            </a:r>
            <a:endParaRPr lang="en-US" sz="2800" dirty="0"/>
          </a:p>
          <a:p>
            <a:endParaRPr lang="en-US" sz="2800" dirty="0"/>
          </a:p>
        </p:txBody>
      </p:sp>
      <p:sp>
        <p:nvSpPr>
          <p:cNvPr id="8" name="TextBox 7">
            <a:extLst>
              <a:ext uri="{FF2B5EF4-FFF2-40B4-BE49-F238E27FC236}">
                <a16:creationId xmlns:a16="http://schemas.microsoft.com/office/drawing/2014/main" id="{37E41669-C134-4D00-958E-98B0427AAEEE}"/>
              </a:ext>
            </a:extLst>
          </p:cNvPr>
          <p:cNvSpPr txBox="1"/>
          <p:nvPr/>
        </p:nvSpPr>
        <p:spPr>
          <a:xfrm>
            <a:off x="217714" y="4291869"/>
            <a:ext cx="11752613" cy="1938992"/>
          </a:xfrm>
          <a:prstGeom prst="rect">
            <a:avLst/>
          </a:prstGeom>
          <a:noFill/>
        </p:spPr>
        <p:txBody>
          <a:bodyPr wrap="square" rtlCol="0">
            <a:spAutoFit/>
          </a:bodyPr>
          <a:lstStyle/>
          <a:p>
            <a:r>
              <a:rPr lang="en-US" sz="3200" b="1" u="sng" dirty="0">
                <a:solidFill>
                  <a:schemeClr val="accent6">
                    <a:lumMod val="75000"/>
                  </a:schemeClr>
                </a:solidFill>
              </a:rPr>
              <a:t>ANSWER</a:t>
            </a:r>
          </a:p>
          <a:p>
            <a:r>
              <a:rPr lang="en-US" sz="3200" dirty="0" smtClean="0"/>
              <a:t>C</a:t>
            </a:r>
            <a:endParaRPr lang="en-US" sz="3200" dirty="0"/>
          </a:p>
          <a:p>
            <a:r>
              <a:rPr lang="en-US" sz="2800" i="1" dirty="0" smtClean="0"/>
              <a:t>The LHD collects documents, reports and other tools to help you navigate CKD EHR, beyond just patient information.</a:t>
            </a:r>
            <a:endParaRPr lang="en-US" sz="2800" i="1" u="sng" dirty="0"/>
          </a:p>
        </p:txBody>
      </p:sp>
    </p:spTree>
    <p:extLst>
      <p:ext uri="{BB962C8B-B14F-4D97-AF65-F5344CB8AC3E}">
        <p14:creationId xmlns:p14="http://schemas.microsoft.com/office/powerpoint/2010/main" val="353624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17713" y="1679782"/>
            <a:ext cx="7544527" cy="4234130"/>
          </a:xfrm>
        </p:spPr>
        <p:txBody>
          <a:bodyPr/>
          <a:lstStyle/>
          <a:p>
            <a:pPr marL="342900" indent="-342900">
              <a:buFont typeface="Arial" panose="020B0604020202020204" pitchFamily="34" charset="0"/>
              <a:buChar char="•"/>
            </a:pPr>
            <a:r>
              <a:rPr lang="en-US" sz="2800" dirty="0">
                <a:solidFill>
                  <a:schemeClr val="tx1"/>
                </a:solidFill>
              </a:rPr>
              <a:t>Creating a New Patient Record with Appointment </a:t>
            </a:r>
            <a:r>
              <a:rPr lang="en-US" sz="2800" dirty="0" smtClean="0">
                <a:solidFill>
                  <a:schemeClr val="tx1"/>
                </a:solidFill>
              </a:rPr>
              <a:t>Desk</a:t>
            </a:r>
          </a:p>
          <a:p>
            <a:pPr marL="342900" indent="-342900">
              <a:buFont typeface="Arial" panose="020B0604020202020204" pitchFamily="34" charset="0"/>
              <a:buChar char="•"/>
            </a:pPr>
            <a:r>
              <a:rPr lang="en-US" sz="2800" dirty="0" smtClean="0">
                <a:solidFill>
                  <a:schemeClr val="tx1"/>
                </a:solidFill>
              </a:rPr>
              <a:t>Capturing </a:t>
            </a:r>
            <a:r>
              <a:rPr lang="en-US" sz="2800" dirty="0">
                <a:solidFill>
                  <a:schemeClr val="tx1"/>
                </a:solidFill>
              </a:rPr>
              <a:t>Critical Demographic Information</a:t>
            </a:r>
          </a:p>
          <a:p>
            <a:endParaRPr lang="en-US" dirty="0"/>
          </a:p>
        </p:txBody>
      </p:sp>
      <p:sp>
        <p:nvSpPr>
          <p:cNvPr id="3" name="Title 2"/>
          <p:cNvSpPr>
            <a:spLocks noGrp="1"/>
          </p:cNvSpPr>
          <p:nvPr>
            <p:ph type="ctrTitle"/>
          </p:nvPr>
        </p:nvSpPr>
        <p:spPr/>
        <p:txBody>
          <a:bodyPr/>
          <a:lstStyle/>
          <a:p>
            <a:r>
              <a:rPr lang="en-US" dirty="0" smtClean="0"/>
              <a:t>Registering a New Patient</a:t>
            </a:r>
            <a:endParaRPr lang="en-US" dirty="0"/>
          </a:p>
        </p:txBody>
      </p:sp>
    </p:spTree>
    <p:extLst>
      <p:ext uri="{BB962C8B-B14F-4D97-AF65-F5344CB8AC3E}">
        <p14:creationId xmlns:p14="http://schemas.microsoft.com/office/powerpoint/2010/main" val="40132780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Scenario</a:t>
            </a:r>
            <a:endParaRPr lang="en-US" dirty="0"/>
          </a:p>
        </p:txBody>
      </p:sp>
      <p:sp>
        <p:nvSpPr>
          <p:cNvPr id="4" name="Content Placeholder 2"/>
          <p:cNvSpPr>
            <a:spLocks noGrp="1"/>
          </p:cNvSpPr>
          <p:nvPr>
            <p:ph type="subTitle" idx="1"/>
          </p:nvPr>
        </p:nvSpPr>
        <p:spPr>
          <a:xfrm>
            <a:off x="217713" y="1679782"/>
            <a:ext cx="11659181" cy="4234130"/>
          </a:xfrm>
        </p:spPr>
        <p:txBody>
          <a:bodyPr/>
          <a:lstStyle/>
          <a:p>
            <a:r>
              <a:rPr lang="en-US" sz="3200" dirty="0"/>
              <a:t>You receive a call from Robert. </a:t>
            </a:r>
            <a:endParaRPr lang="en-US" sz="3200" dirty="0" smtClean="0"/>
          </a:p>
          <a:p>
            <a:endParaRPr lang="en-US" sz="3200" dirty="0"/>
          </a:p>
          <a:p>
            <a:r>
              <a:rPr lang="en-US" sz="3200" dirty="0" smtClean="0"/>
              <a:t>He </a:t>
            </a:r>
            <a:r>
              <a:rPr lang="en-US" sz="3200" dirty="0"/>
              <a:t>is a new patient at your practice and would like to schedule a New Patient visit due to his kidney stones. </a:t>
            </a:r>
            <a:endParaRPr lang="en-US" sz="3200" dirty="0" smtClean="0"/>
          </a:p>
          <a:p>
            <a:endParaRPr lang="en-US" sz="3200" dirty="0"/>
          </a:p>
          <a:p>
            <a:r>
              <a:rPr lang="en-US" sz="3200" dirty="0" smtClean="0"/>
              <a:t>He </a:t>
            </a:r>
            <a:r>
              <a:rPr lang="en-US" sz="3200" dirty="0"/>
              <a:t>tells you his date of birth is 12/17/60.</a:t>
            </a:r>
          </a:p>
        </p:txBody>
      </p:sp>
    </p:spTree>
    <p:extLst>
      <p:ext uri="{BB962C8B-B14F-4D97-AF65-F5344CB8AC3E}">
        <p14:creationId xmlns:p14="http://schemas.microsoft.com/office/powerpoint/2010/main" val="854220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17714" y="1524001"/>
            <a:ext cx="11752613" cy="3555882"/>
          </a:xfrm>
        </p:spPr>
        <p:txBody>
          <a:bodyPr/>
          <a:lstStyle/>
          <a:p>
            <a:pPr marL="257175" indent="-257175">
              <a:buFont typeface="Arial" panose="020B0604020202020204" pitchFamily="34" charset="0"/>
              <a:buChar char="•"/>
            </a:pPr>
            <a:r>
              <a:rPr lang="en-US" sz="2000" b="1" dirty="0"/>
              <a:t>Questions &amp; Parking Lot</a:t>
            </a:r>
            <a:r>
              <a:rPr lang="en-US" sz="2000" dirty="0"/>
              <a:t/>
            </a:r>
            <a:br>
              <a:rPr lang="en-US" sz="2000" dirty="0"/>
            </a:br>
            <a:r>
              <a:rPr lang="en-US" sz="2000" i="1" dirty="0"/>
              <a:t>Ask questions any time! Trainer may ‘hold’ questions </a:t>
            </a:r>
            <a:r>
              <a:rPr lang="en-US" sz="2000" i="1" dirty="0" smtClean="0"/>
              <a:t>for later </a:t>
            </a:r>
            <a:r>
              <a:rPr lang="en-US" sz="2000" i="1" dirty="0"/>
              <a:t>in class or </a:t>
            </a:r>
            <a:r>
              <a:rPr lang="en-US" sz="2000" i="1" dirty="0" smtClean="0"/>
              <a:t>resolution </a:t>
            </a:r>
            <a:r>
              <a:rPr lang="en-US" sz="2000" i="1" dirty="0"/>
              <a:t>after class.</a:t>
            </a:r>
          </a:p>
          <a:p>
            <a:pPr marL="257175" indent="-257175">
              <a:buFont typeface="Arial" panose="020B0604020202020204" pitchFamily="34" charset="0"/>
              <a:buChar char="•"/>
            </a:pPr>
            <a:r>
              <a:rPr lang="en-US" sz="2000" b="1" dirty="0"/>
              <a:t>Phones</a:t>
            </a:r>
            <a:r>
              <a:rPr lang="en-US" sz="2000" dirty="0"/>
              <a:t/>
            </a:r>
            <a:br>
              <a:rPr lang="en-US" sz="2000" dirty="0"/>
            </a:br>
            <a:r>
              <a:rPr lang="en-US" sz="2000" i="1" dirty="0"/>
              <a:t>Place your devices and office phones on silent or vibrate.</a:t>
            </a:r>
          </a:p>
          <a:p>
            <a:pPr marL="257175" indent="-257175">
              <a:buFont typeface="Arial" panose="020B0604020202020204" pitchFamily="34" charset="0"/>
              <a:buChar char="•"/>
            </a:pPr>
            <a:r>
              <a:rPr lang="en-US" sz="2000" b="1" dirty="0"/>
              <a:t>Emails and Calls</a:t>
            </a:r>
            <a:r>
              <a:rPr lang="en-US" sz="2000" dirty="0"/>
              <a:t/>
            </a:r>
            <a:br>
              <a:rPr lang="en-US" sz="2000" dirty="0"/>
            </a:br>
            <a:r>
              <a:rPr lang="en-US" sz="2000" i="1" dirty="0"/>
              <a:t>For the best learning experience, please do not let </a:t>
            </a:r>
            <a:r>
              <a:rPr lang="en-US" sz="2000" i="1" dirty="0" smtClean="0"/>
              <a:t>emails </a:t>
            </a:r>
            <a:r>
              <a:rPr lang="en-US" sz="2000" i="1" dirty="0"/>
              <a:t>and phone calls disturb your training session.</a:t>
            </a:r>
          </a:p>
          <a:p>
            <a:pPr marL="257175" indent="-257175">
              <a:buFont typeface="Arial" panose="020B0604020202020204" pitchFamily="34" charset="0"/>
              <a:buChar char="•"/>
            </a:pPr>
            <a:r>
              <a:rPr lang="en-US" sz="2000" b="1" dirty="0"/>
              <a:t>Don’t put </a:t>
            </a:r>
            <a:r>
              <a:rPr lang="en-US" sz="2000" b="1" dirty="0" smtClean="0"/>
              <a:t>WebEx on </a:t>
            </a:r>
            <a:r>
              <a:rPr lang="en-US" sz="2000" b="1" dirty="0"/>
              <a:t>hold </a:t>
            </a:r>
            <a:r>
              <a:rPr lang="en-US" sz="2000" dirty="0"/>
              <a:t/>
            </a:r>
            <a:br>
              <a:rPr lang="en-US" sz="2000" dirty="0"/>
            </a:br>
            <a:r>
              <a:rPr lang="en-US" sz="2000" i="1" dirty="0"/>
              <a:t>Putting the WebEx on hold </a:t>
            </a:r>
            <a:r>
              <a:rPr lang="en-US" sz="2000" i="1" dirty="0" smtClean="0"/>
              <a:t>may cause </a:t>
            </a:r>
            <a:r>
              <a:rPr lang="en-US" sz="2000" i="1" dirty="0"/>
              <a:t>audio issues for all attendees; pls. mute your line (or ask Trainer to mute you) if you have to step away.</a:t>
            </a:r>
          </a:p>
          <a:p>
            <a:pPr marL="257175" indent="-257175">
              <a:buFont typeface="Arial" panose="020B0604020202020204" pitchFamily="34" charset="0"/>
              <a:buChar char="•"/>
            </a:pPr>
            <a:r>
              <a:rPr lang="en-US" sz="2000" b="1" dirty="0"/>
              <a:t>Virtual Participation</a:t>
            </a:r>
            <a:r>
              <a:rPr lang="en-US" sz="2000" dirty="0"/>
              <a:t/>
            </a:r>
            <a:br>
              <a:rPr lang="en-US" sz="2000" dirty="0"/>
            </a:br>
            <a:r>
              <a:rPr lang="en-US" sz="2000" i="1" dirty="0"/>
              <a:t>Volunteers will be called onto ‘drive and take control of the screen’ during training.  Trainers will provide verbal guidance to tell the volunteer how and where to navigate in the system.</a:t>
            </a:r>
          </a:p>
          <a:p>
            <a:pPr marL="257175" indent="-257175">
              <a:buFont typeface="Arial" panose="020B0604020202020204" pitchFamily="34" charset="0"/>
              <a:buChar char="•"/>
            </a:pPr>
            <a:r>
              <a:rPr lang="en-US" sz="2000" b="1" dirty="0"/>
              <a:t>No Training = No Access, No Kidding</a:t>
            </a:r>
            <a:r>
              <a:rPr lang="en-US" sz="2000" dirty="0"/>
              <a:t/>
            </a:r>
            <a:br>
              <a:rPr lang="en-US" sz="2000" dirty="0"/>
            </a:br>
            <a:r>
              <a:rPr lang="en-US" sz="2000" i="1" dirty="0"/>
              <a:t>As a reminder, for patient safety, users are required to fully attend training sessions and pass proficiency exams before production system access is granted.</a:t>
            </a:r>
            <a:endParaRPr lang="en-US" sz="1200" i="1" dirty="0"/>
          </a:p>
        </p:txBody>
      </p:sp>
      <p:sp>
        <p:nvSpPr>
          <p:cNvPr id="3" name="Title 2"/>
          <p:cNvSpPr>
            <a:spLocks noGrp="1"/>
          </p:cNvSpPr>
          <p:nvPr>
            <p:ph type="ctrTitle"/>
          </p:nvPr>
        </p:nvSpPr>
        <p:spPr/>
        <p:txBody>
          <a:bodyPr/>
          <a:lstStyle/>
          <a:p>
            <a:r>
              <a:rPr lang="en-US" dirty="0"/>
              <a:t>Logistics and Ground Rules</a:t>
            </a:r>
          </a:p>
        </p:txBody>
      </p:sp>
    </p:spTree>
    <p:extLst>
      <p:ext uri="{BB962C8B-B14F-4D97-AF65-F5344CB8AC3E}">
        <p14:creationId xmlns:p14="http://schemas.microsoft.com/office/powerpoint/2010/main" val="11972050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86CD4-6F36-4344-9541-6539CCB649B1}"/>
              </a:ext>
            </a:extLst>
          </p:cNvPr>
          <p:cNvSpPr>
            <a:spLocks noGrp="1"/>
          </p:cNvSpPr>
          <p:nvPr>
            <p:ph type="ctrTitle"/>
          </p:nvPr>
        </p:nvSpPr>
        <p:spPr/>
        <p:txBody>
          <a:bodyPr/>
          <a:lstStyle/>
          <a:p>
            <a:r>
              <a:rPr lang="en-US" dirty="0" smtClean="0"/>
              <a:t>Practice Workflows with Exercise Booklet</a:t>
            </a:r>
            <a:endParaRPr lang="en-US" dirty="0"/>
          </a:p>
        </p:txBody>
      </p:sp>
      <p:sp>
        <p:nvSpPr>
          <p:cNvPr id="12" name="Rectangle 11"/>
          <p:cNvSpPr/>
          <p:nvPr/>
        </p:nvSpPr>
        <p:spPr>
          <a:xfrm>
            <a:off x="6770726" y="1401288"/>
            <a:ext cx="199438" cy="523220"/>
          </a:xfrm>
          <a:prstGeom prst="rect">
            <a:avLst/>
          </a:prstGeom>
          <a:noFill/>
        </p:spPr>
        <p:txBody>
          <a:bodyPr wrap="square" lIns="91440" tIns="45720" rIns="91440" bIns="45720">
            <a:spAutoFit/>
          </a:bodyPr>
          <a:lstStyle/>
          <a:p>
            <a:pPr algn="ctr"/>
            <a:r>
              <a:rPr lang="en-US" sz="2800" b="1" cap="none" spc="0" dirty="0">
                <a:ln w="22225">
                  <a:solidFill>
                    <a:schemeClr val="accent2"/>
                  </a:solidFill>
                  <a:prstDash val="solid"/>
                </a:ln>
                <a:solidFill>
                  <a:schemeClr val="accent2">
                    <a:lumMod val="40000"/>
                    <a:lumOff val="60000"/>
                  </a:schemeClr>
                </a:solidFill>
                <a:effectLst/>
              </a:rPr>
              <a:t>1</a:t>
            </a:r>
          </a:p>
        </p:txBody>
      </p:sp>
      <p:sp>
        <p:nvSpPr>
          <p:cNvPr id="13" name="Rectangle 12"/>
          <p:cNvSpPr/>
          <p:nvPr/>
        </p:nvSpPr>
        <p:spPr>
          <a:xfrm>
            <a:off x="6770726" y="2699752"/>
            <a:ext cx="199438" cy="523220"/>
          </a:xfrm>
          <a:prstGeom prst="rect">
            <a:avLst/>
          </a:prstGeom>
          <a:noFill/>
        </p:spPr>
        <p:txBody>
          <a:bodyPr wrap="square" lIns="91440" tIns="45720" rIns="91440" bIns="45720">
            <a:spAutoFit/>
          </a:bodyPr>
          <a:lstStyle/>
          <a:p>
            <a:pPr algn="ctr"/>
            <a:r>
              <a:rPr lang="en-US" sz="2800" b="1" cap="none" spc="0" dirty="0">
                <a:ln w="22225">
                  <a:solidFill>
                    <a:schemeClr val="accent2"/>
                  </a:solidFill>
                  <a:prstDash val="solid"/>
                </a:ln>
                <a:solidFill>
                  <a:schemeClr val="accent2">
                    <a:lumMod val="40000"/>
                    <a:lumOff val="60000"/>
                  </a:schemeClr>
                </a:solidFill>
                <a:effectLst/>
              </a:rPr>
              <a:t>2</a:t>
            </a:r>
          </a:p>
        </p:txBody>
      </p:sp>
      <p:sp>
        <p:nvSpPr>
          <p:cNvPr id="14" name="Rectangle 13"/>
          <p:cNvSpPr/>
          <p:nvPr/>
        </p:nvSpPr>
        <p:spPr>
          <a:xfrm>
            <a:off x="6770726" y="3796847"/>
            <a:ext cx="199438" cy="523220"/>
          </a:xfrm>
          <a:prstGeom prst="rect">
            <a:avLst/>
          </a:prstGeom>
          <a:noFill/>
        </p:spPr>
        <p:txBody>
          <a:bodyPr wrap="square" lIns="91440" tIns="45720" rIns="91440" bIns="45720">
            <a:spAutoFit/>
          </a:bodyPr>
          <a:lstStyle/>
          <a:p>
            <a:pPr algn="ctr"/>
            <a:r>
              <a:rPr lang="en-US" sz="2800" b="1" cap="none" spc="0" dirty="0">
                <a:ln w="22225">
                  <a:solidFill>
                    <a:schemeClr val="accent2"/>
                  </a:solidFill>
                  <a:prstDash val="solid"/>
                </a:ln>
                <a:solidFill>
                  <a:schemeClr val="accent2">
                    <a:lumMod val="40000"/>
                    <a:lumOff val="60000"/>
                  </a:schemeClr>
                </a:solidFill>
                <a:effectLst/>
              </a:rPr>
              <a:t>3</a:t>
            </a:r>
          </a:p>
        </p:txBody>
      </p:sp>
      <p:sp>
        <p:nvSpPr>
          <p:cNvPr id="15" name="Rectangle 14"/>
          <p:cNvSpPr/>
          <p:nvPr/>
        </p:nvSpPr>
        <p:spPr>
          <a:xfrm>
            <a:off x="6770726" y="5100124"/>
            <a:ext cx="199438" cy="523220"/>
          </a:xfrm>
          <a:prstGeom prst="rect">
            <a:avLst/>
          </a:prstGeom>
          <a:noFill/>
        </p:spPr>
        <p:txBody>
          <a:bodyPr wrap="square" lIns="91440" tIns="45720" rIns="91440" bIns="45720">
            <a:spAutoFit/>
          </a:bodyPr>
          <a:lstStyle/>
          <a:p>
            <a:pPr algn="ctr"/>
            <a:r>
              <a:rPr lang="en-US" sz="2800" b="1" cap="none" spc="0" dirty="0">
                <a:ln w="22225">
                  <a:solidFill>
                    <a:schemeClr val="accent2"/>
                  </a:solidFill>
                  <a:prstDash val="solid"/>
                </a:ln>
                <a:solidFill>
                  <a:schemeClr val="accent2">
                    <a:lumMod val="40000"/>
                    <a:lumOff val="60000"/>
                  </a:schemeClr>
                </a:solidFill>
                <a:effectLst/>
              </a:rPr>
              <a:t>4</a:t>
            </a:r>
          </a:p>
        </p:txBody>
      </p:sp>
      <p:sp>
        <p:nvSpPr>
          <p:cNvPr id="17" name="Rectangle 16"/>
          <p:cNvSpPr/>
          <p:nvPr/>
        </p:nvSpPr>
        <p:spPr>
          <a:xfrm>
            <a:off x="8213518" y="6131747"/>
            <a:ext cx="1494284" cy="1564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ubtitle 2">
            <a:extLst>
              <a:ext uri="{FF2B5EF4-FFF2-40B4-BE49-F238E27FC236}">
                <a16:creationId xmlns:a16="http://schemas.microsoft.com/office/drawing/2014/main" id="{8C09F8F7-98BD-3843-AF0F-81C26871694C}"/>
              </a:ext>
            </a:extLst>
          </p:cNvPr>
          <p:cNvSpPr>
            <a:spLocks noGrp="1"/>
          </p:cNvSpPr>
          <p:nvPr>
            <p:ph type="subTitle" idx="1"/>
          </p:nvPr>
        </p:nvSpPr>
        <p:spPr>
          <a:xfrm>
            <a:off x="217714" y="1679782"/>
            <a:ext cx="6154512" cy="4234130"/>
          </a:xfrm>
        </p:spPr>
        <p:txBody>
          <a:bodyPr/>
          <a:lstStyle/>
          <a:p>
            <a:r>
              <a:rPr lang="en-US" b="1" dirty="0">
                <a:solidFill>
                  <a:schemeClr val="accent1">
                    <a:lumMod val="75000"/>
                  </a:schemeClr>
                </a:solidFill>
              </a:rPr>
              <a:t>Website URL: </a:t>
            </a:r>
            <a:r>
              <a:rPr lang="en-US" b="1" dirty="0">
                <a:solidFill>
                  <a:schemeClr val="accent1">
                    <a:lumMod val="75000"/>
                  </a:schemeClr>
                </a:solidFill>
                <a:hlinkClick r:id="rId3"/>
              </a:rPr>
              <a:t>https://davita.exceedlms.com</a:t>
            </a:r>
            <a:endParaRPr lang="en-US" b="1" dirty="0">
              <a:solidFill>
                <a:schemeClr val="accent1">
                  <a:lumMod val="75000"/>
                </a:schemeClr>
              </a:solidFill>
            </a:endParaRPr>
          </a:p>
          <a:p>
            <a:endParaRPr lang="en-US" b="1" dirty="0">
              <a:solidFill>
                <a:schemeClr val="accent1">
                  <a:lumMod val="75000"/>
                </a:schemeClr>
              </a:solidFill>
            </a:endParaRPr>
          </a:p>
          <a:p>
            <a:pPr marL="457200" indent="-457200">
              <a:buFont typeface="+mj-lt"/>
              <a:buAutoNum type="arabicPeriod"/>
            </a:pPr>
            <a:r>
              <a:rPr lang="en-US" b="1" dirty="0" smtClean="0">
                <a:solidFill>
                  <a:schemeClr val="accent1">
                    <a:lumMod val="75000"/>
                  </a:schemeClr>
                </a:solidFill>
              </a:rPr>
              <a:t>From </a:t>
            </a:r>
            <a:r>
              <a:rPr lang="en-US" b="1" dirty="0">
                <a:solidFill>
                  <a:schemeClr val="accent1">
                    <a:lumMod val="75000"/>
                  </a:schemeClr>
                </a:solidFill>
              </a:rPr>
              <a:t>homepage, </a:t>
            </a:r>
            <a:r>
              <a:rPr lang="en-US" b="1" dirty="0" smtClean="0">
                <a:solidFill>
                  <a:schemeClr val="accent1">
                    <a:lumMod val="75000"/>
                  </a:schemeClr>
                </a:solidFill>
              </a:rPr>
              <a:t>select the Front Desk</a:t>
            </a:r>
            <a:r>
              <a:rPr lang="en-US" b="1" dirty="0" smtClean="0">
                <a:solidFill>
                  <a:srgbClr val="FF0000"/>
                </a:solidFill>
              </a:rPr>
              <a:t> </a:t>
            </a:r>
            <a:r>
              <a:rPr lang="en-US" b="1" dirty="0" smtClean="0">
                <a:solidFill>
                  <a:schemeClr val="accent1">
                    <a:lumMod val="75000"/>
                  </a:schemeClr>
                </a:solidFill>
              </a:rPr>
              <a:t>Training Track</a:t>
            </a:r>
            <a:endParaRPr lang="en-US" b="1" dirty="0">
              <a:solidFill>
                <a:schemeClr val="accent1">
                  <a:lumMod val="75000"/>
                </a:schemeClr>
              </a:solidFill>
            </a:endParaRPr>
          </a:p>
          <a:p>
            <a:pPr marL="457200" indent="-457200">
              <a:buFont typeface="+mj-lt"/>
              <a:buAutoNum type="arabicPeriod"/>
            </a:pPr>
            <a:r>
              <a:rPr lang="en-US" b="1" dirty="0" smtClean="0">
                <a:solidFill>
                  <a:schemeClr val="accent1">
                    <a:lumMod val="75000"/>
                  </a:schemeClr>
                </a:solidFill>
              </a:rPr>
              <a:t>Click the Front Desk 101 Course Path</a:t>
            </a:r>
            <a:endParaRPr lang="en-US" b="1" dirty="0">
              <a:solidFill>
                <a:schemeClr val="accent1">
                  <a:lumMod val="75000"/>
                </a:schemeClr>
              </a:solidFill>
            </a:endParaRPr>
          </a:p>
          <a:p>
            <a:pPr marL="457200" indent="-457200">
              <a:buFont typeface="+mj-lt"/>
              <a:buAutoNum type="arabicPeriod"/>
            </a:pPr>
            <a:r>
              <a:rPr lang="en-US" b="1" dirty="0" smtClean="0">
                <a:solidFill>
                  <a:schemeClr val="accent1">
                    <a:lumMod val="75000"/>
                  </a:schemeClr>
                </a:solidFill>
              </a:rPr>
              <a:t>Click Exercise Booklet link under</a:t>
            </a:r>
            <a:r>
              <a:rPr lang="en-US" b="1" dirty="0">
                <a:solidFill>
                  <a:schemeClr val="accent1">
                    <a:lumMod val="75000"/>
                  </a:schemeClr>
                </a:solidFill>
              </a:rPr>
              <a:t> </a:t>
            </a:r>
            <a:r>
              <a:rPr lang="en-US" b="1" dirty="0" smtClean="0">
                <a:solidFill>
                  <a:schemeClr val="accent1">
                    <a:lumMod val="75000"/>
                  </a:schemeClr>
                </a:solidFill>
              </a:rPr>
              <a:t>Required Resources section</a:t>
            </a:r>
            <a:endParaRPr lang="en-US" b="1" dirty="0">
              <a:solidFill>
                <a:schemeClr val="accent1">
                  <a:lumMod val="75000"/>
                </a:schemeClr>
              </a:solidFill>
            </a:endParaRPr>
          </a:p>
          <a:p>
            <a:pPr marL="457200" indent="-457200">
              <a:buFont typeface="+mj-lt"/>
              <a:buAutoNum type="arabicPeriod"/>
            </a:pPr>
            <a:r>
              <a:rPr lang="en-US" b="1" dirty="0">
                <a:solidFill>
                  <a:schemeClr val="accent1">
                    <a:lumMod val="75000"/>
                  </a:schemeClr>
                </a:solidFill>
              </a:rPr>
              <a:t>Select the PDF to download</a:t>
            </a:r>
            <a:endParaRPr lang="en-US" b="1" i="1" dirty="0">
              <a:solidFill>
                <a:schemeClr val="accent1">
                  <a:lumMod val="75000"/>
                </a:schemeClr>
              </a:solidFill>
            </a:endParaRPr>
          </a:p>
          <a:p>
            <a:endParaRPr lang="en-US" b="1" i="1" dirty="0">
              <a:solidFill>
                <a:schemeClr val="accent1">
                  <a:lumMod val="75000"/>
                </a:schemeClr>
              </a:solidFill>
            </a:endParaRPr>
          </a:p>
        </p:txBody>
      </p:sp>
      <p:pic>
        <p:nvPicPr>
          <p:cNvPr id="4" name="Picture 3"/>
          <p:cNvPicPr>
            <a:picLocks noChangeAspect="1"/>
          </p:cNvPicPr>
          <p:nvPr/>
        </p:nvPicPr>
        <p:blipFill>
          <a:blip r:embed="rId4"/>
          <a:stretch>
            <a:fillRect/>
          </a:stretch>
        </p:blipFill>
        <p:spPr>
          <a:xfrm>
            <a:off x="7060118" y="1506115"/>
            <a:ext cx="3546922" cy="1078067"/>
          </a:xfrm>
          <a:prstGeom prst="rect">
            <a:avLst/>
          </a:prstGeom>
        </p:spPr>
      </p:pic>
      <p:pic>
        <p:nvPicPr>
          <p:cNvPr id="5" name="Picture 4"/>
          <p:cNvPicPr>
            <a:picLocks noChangeAspect="1"/>
          </p:cNvPicPr>
          <p:nvPr/>
        </p:nvPicPr>
        <p:blipFill>
          <a:blip r:embed="rId5"/>
          <a:stretch>
            <a:fillRect/>
          </a:stretch>
        </p:blipFill>
        <p:spPr>
          <a:xfrm>
            <a:off x="7060118" y="2722138"/>
            <a:ext cx="1642911" cy="1052561"/>
          </a:xfrm>
          <a:prstGeom prst="rect">
            <a:avLst/>
          </a:prstGeom>
        </p:spPr>
      </p:pic>
      <p:pic>
        <p:nvPicPr>
          <p:cNvPr id="6" name="Picture 5"/>
          <p:cNvPicPr>
            <a:picLocks noChangeAspect="1"/>
          </p:cNvPicPr>
          <p:nvPr/>
        </p:nvPicPr>
        <p:blipFill>
          <a:blip r:embed="rId6"/>
          <a:stretch>
            <a:fillRect/>
          </a:stretch>
        </p:blipFill>
        <p:spPr>
          <a:xfrm>
            <a:off x="7060119" y="3912656"/>
            <a:ext cx="1951802" cy="1199675"/>
          </a:xfrm>
          <a:prstGeom prst="rect">
            <a:avLst/>
          </a:prstGeom>
        </p:spPr>
      </p:pic>
      <p:pic>
        <p:nvPicPr>
          <p:cNvPr id="1026" name="Picture 2" descr="C:\Users\lfeltner\AppData\Local\Temp\SNAGHTMLad77f5.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0119" y="5332470"/>
            <a:ext cx="2226121" cy="1029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204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Training Environments</a:t>
            </a:r>
          </a:p>
        </p:txBody>
      </p:sp>
      <p:graphicFrame>
        <p:nvGraphicFramePr>
          <p:cNvPr id="6" name="Diagram 5"/>
          <p:cNvGraphicFramePr/>
          <p:nvPr>
            <p:extLst>
              <p:ext uri="{D42A27DB-BD31-4B8C-83A1-F6EECF244321}">
                <p14:modId xmlns:p14="http://schemas.microsoft.com/office/powerpoint/2010/main" val="2822195716"/>
              </p:ext>
            </p:extLst>
          </p:nvPr>
        </p:nvGraphicFramePr>
        <p:xfrm>
          <a:off x="217714" y="1567914"/>
          <a:ext cx="10776351" cy="4428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94024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86CD4-6F36-4344-9541-6539CCB649B1}"/>
              </a:ext>
            </a:extLst>
          </p:cNvPr>
          <p:cNvSpPr>
            <a:spLocks noGrp="1"/>
          </p:cNvSpPr>
          <p:nvPr>
            <p:ph type="ctrTitle"/>
          </p:nvPr>
        </p:nvSpPr>
        <p:spPr/>
        <p:txBody>
          <a:bodyPr/>
          <a:lstStyle/>
          <a:p>
            <a:r>
              <a:rPr lang="en-US" dirty="0"/>
              <a:t>EUPA Proficiency Exam</a:t>
            </a:r>
          </a:p>
        </p:txBody>
      </p:sp>
      <p:sp>
        <p:nvSpPr>
          <p:cNvPr id="12" name="Rectangle 11"/>
          <p:cNvSpPr/>
          <p:nvPr/>
        </p:nvSpPr>
        <p:spPr>
          <a:xfrm>
            <a:off x="6770726" y="1401288"/>
            <a:ext cx="199438" cy="523220"/>
          </a:xfrm>
          <a:prstGeom prst="rect">
            <a:avLst/>
          </a:prstGeom>
          <a:noFill/>
        </p:spPr>
        <p:txBody>
          <a:bodyPr wrap="square" lIns="91440" tIns="45720" rIns="91440" bIns="45720">
            <a:spAutoFit/>
          </a:bodyPr>
          <a:lstStyle/>
          <a:p>
            <a:pPr algn="ctr"/>
            <a:r>
              <a:rPr lang="en-US" sz="2800" b="1" cap="none" spc="0" dirty="0">
                <a:ln w="22225">
                  <a:solidFill>
                    <a:schemeClr val="accent2"/>
                  </a:solidFill>
                  <a:prstDash val="solid"/>
                </a:ln>
                <a:solidFill>
                  <a:schemeClr val="accent2">
                    <a:lumMod val="40000"/>
                    <a:lumOff val="60000"/>
                  </a:schemeClr>
                </a:solidFill>
                <a:effectLst/>
              </a:rPr>
              <a:t>1</a:t>
            </a:r>
          </a:p>
        </p:txBody>
      </p:sp>
      <p:sp>
        <p:nvSpPr>
          <p:cNvPr id="13" name="Rectangle 12"/>
          <p:cNvSpPr/>
          <p:nvPr/>
        </p:nvSpPr>
        <p:spPr>
          <a:xfrm>
            <a:off x="6771739" y="2608002"/>
            <a:ext cx="199438" cy="523220"/>
          </a:xfrm>
          <a:prstGeom prst="rect">
            <a:avLst/>
          </a:prstGeom>
          <a:noFill/>
        </p:spPr>
        <p:txBody>
          <a:bodyPr wrap="square" lIns="91440" tIns="45720" rIns="91440" bIns="45720">
            <a:spAutoFit/>
          </a:bodyPr>
          <a:lstStyle/>
          <a:p>
            <a:pPr algn="ctr"/>
            <a:r>
              <a:rPr lang="en-US" sz="2800" b="1" cap="none" spc="0" dirty="0">
                <a:ln w="22225">
                  <a:solidFill>
                    <a:schemeClr val="accent2"/>
                  </a:solidFill>
                  <a:prstDash val="solid"/>
                </a:ln>
                <a:solidFill>
                  <a:schemeClr val="accent2">
                    <a:lumMod val="40000"/>
                    <a:lumOff val="60000"/>
                  </a:schemeClr>
                </a:solidFill>
                <a:effectLst/>
              </a:rPr>
              <a:t>2</a:t>
            </a:r>
          </a:p>
        </p:txBody>
      </p:sp>
      <p:sp>
        <p:nvSpPr>
          <p:cNvPr id="14" name="Rectangle 13"/>
          <p:cNvSpPr/>
          <p:nvPr/>
        </p:nvSpPr>
        <p:spPr>
          <a:xfrm>
            <a:off x="6771739" y="4379818"/>
            <a:ext cx="199438" cy="523220"/>
          </a:xfrm>
          <a:prstGeom prst="rect">
            <a:avLst/>
          </a:prstGeom>
          <a:noFill/>
        </p:spPr>
        <p:txBody>
          <a:bodyPr wrap="square" lIns="91440" tIns="45720" rIns="91440" bIns="45720">
            <a:spAutoFit/>
          </a:bodyPr>
          <a:lstStyle/>
          <a:p>
            <a:pPr algn="ctr"/>
            <a:r>
              <a:rPr lang="en-US" sz="2800" b="1" cap="none" spc="0" dirty="0">
                <a:ln w="22225">
                  <a:solidFill>
                    <a:schemeClr val="accent2"/>
                  </a:solidFill>
                  <a:prstDash val="solid"/>
                </a:ln>
                <a:solidFill>
                  <a:schemeClr val="accent2">
                    <a:lumMod val="40000"/>
                    <a:lumOff val="60000"/>
                  </a:schemeClr>
                </a:solidFill>
                <a:effectLst/>
              </a:rPr>
              <a:t>3</a:t>
            </a:r>
          </a:p>
        </p:txBody>
      </p:sp>
      <p:sp>
        <p:nvSpPr>
          <p:cNvPr id="5" name="Rectangle 4"/>
          <p:cNvSpPr/>
          <p:nvPr/>
        </p:nvSpPr>
        <p:spPr>
          <a:xfrm>
            <a:off x="7385538" y="3737987"/>
            <a:ext cx="241161" cy="1035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124280" y="2915697"/>
            <a:ext cx="241161" cy="1035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462620" y="3407917"/>
            <a:ext cx="334523" cy="1035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422427" y="2856555"/>
            <a:ext cx="1349406" cy="1627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36510" y="5869240"/>
            <a:ext cx="9115974" cy="646331"/>
          </a:xfrm>
          <a:prstGeom prst="rect">
            <a:avLst/>
          </a:prstGeom>
        </p:spPr>
        <p:txBody>
          <a:bodyPr wrap="square">
            <a:spAutoFit/>
          </a:bodyPr>
          <a:lstStyle/>
          <a:p>
            <a:pPr lvl="0">
              <a:lnSpc>
                <a:spcPct val="90000"/>
              </a:lnSpc>
              <a:spcBef>
                <a:spcPts val="1000"/>
              </a:spcBef>
            </a:pPr>
            <a:r>
              <a:rPr lang="en-US" sz="2000" b="1" i="1" dirty="0">
                <a:solidFill>
                  <a:srgbClr val="00B050"/>
                </a:solidFill>
                <a:latin typeface="Lato" panose="020F0502020204030203" pitchFamily="34" charset="0"/>
                <a:ea typeface="Lato" panose="020F0502020204030203" pitchFamily="34" charset="0"/>
                <a:cs typeface="Lato" panose="020F0502020204030203" pitchFamily="34" charset="0"/>
              </a:rPr>
              <a:t>Please WAIT to take this exam AFTER you </a:t>
            </a:r>
            <a:r>
              <a:rPr lang="en-US" sz="2000" b="1" i="1" dirty="0" smtClean="0">
                <a:solidFill>
                  <a:srgbClr val="00B050"/>
                </a:solidFill>
                <a:latin typeface="Lato" panose="020F0502020204030203" pitchFamily="34" charset="0"/>
                <a:ea typeface="Lato" panose="020F0502020204030203" pitchFamily="34" charset="0"/>
                <a:cs typeface="Lato" panose="020F0502020204030203" pitchFamily="34" charset="0"/>
              </a:rPr>
              <a:t>finish FDS104; </a:t>
            </a:r>
            <a:r>
              <a:rPr lang="en-US" sz="2000" b="1" i="1" dirty="0">
                <a:solidFill>
                  <a:srgbClr val="00B050"/>
                </a:solidFill>
                <a:latin typeface="Lato" panose="020F0502020204030203" pitchFamily="34" charset="0"/>
                <a:ea typeface="Lato" panose="020F0502020204030203" pitchFamily="34" charset="0"/>
                <a:cs typeface="Lato" panose="020F0502020204030203" pitchFamily="34" charset="0"/>
              </a:rPr>
              <a:t>it is the last course </a:t>
            </a:r>
            <a:r>
              <a:rPr lang="en-US" sz="2000" b="1" i="1" dirty="0" smtClean="0">
                <a:solidFill>
                  <a:srgbClr val="00B050"/>
                </a:solidFill>
                <a:latin typeface="Lato" panose="020F0502020204030203" pitchFamily="34" charset="0"/>
                <a:ea typeface="Lato" panose="020F0502020204030203" pitchFamily="34" charset="0"/>
                <a:cs typeface="Lato" panose="020F0502020204030203" pitchFamily="34" charset="0"/>
              </a:rPr>
              <a:t>for the Front Desk Training Track.</a:t>
            </a:r>
            <a:endParaRPr lang="en-US" sz="2000" b="1" i="1" dirty="0">
              <a:solidFill>
                <a:srgbClr val="00B050"/>
              </a:solidFill>
              <a:latin typeface="Lato" panose="020F0502020204030203" pitchFamily="34" charset="0"/>
              <a:ea typeface="Lato" panose="020F0502020204030203" pitchFamily="34" charset="0"/>
              <a:cs typeface="Lato" panose="020F0502020204030203" pitchFamily="34" charset="0"/>
            </a:endParaRPr>
          </a:p>
        </p:txBody>
      </p:sp>
      <p:sp>
        <p:nvSpPr>
          <p:cNvPr id="22" name="Subtitle 2">
            <a:extLst>
              <a:ext uri="{FF2B5EF4-FFF2-40B4-BE49-F238E27FC236}">
                <a16:creationId xmlns:a16="http://schemas.microsoft.com/office/drawing/2014/main" id="{8C09F8F7-98BD-3843-AF0F-81C26871694C}"/>
              </a:ext>
            </a:extLst>
          </p:cNvPr>
          <p:cNvSpPr>
            <a:spLocks noGrp="1"/>
          </p:cNvSpPr>
          <p:nvPr>
            <p:ph type="subTitle" idx="1"/>
          </p:nvPr>
        </p:nvSpPr>
        <p:spPr>
          <a:xfrm>
            <a:off x="217713" y="1679782"/>
            <a:ext cx="6430637" cy="4234130"/>
          </a:xfrm>
        </p:spPr>
        <p:txBody>
          <a:bodyPr/>
          <a:lstStyle/>
          <a:p>
            <a:r>
              <a:rPr lang="en-US" b="1" dirty="0">
                <a:solidFill>
                  <a:schemeClr val="accent1">
                    <a:lumMod val="75000"/>
                  </a:schemeClr>
                </a:solidFill>
              </a:rPr>
              <a:t>Website URL: </a:t>
            </a:r>
            <a:r>
              <a:rPr lang="en-US" b="1" dirty="0">
                <a:solidFill>
                  <a:schemeClr val="accent1">
                    <a:lumMod val="75000"/>
                  </a:schemeClr>
                </a:solidFill>
                <a:hlinkClick r:id="rId3"/>
              </a:rPr>
              <a:t>https://davita.exceedlms.com</a:t>
            </a:r>
            <a:endParaRPr lang="en-US" b="1" dirty="0">
              <a:solidFill>
                <a:schemeClr val="accent1">
                  <a:lumMod val="75000"/>
                </a:schemeClr>
              </a:solidFill>
            </a:endParaRPr>
          </a:p>
          <a:p>
            <a:pPr marL="457200" lvl="0" indent="-457200">
              <a:buFont typeface="+mj-lt"/>
              <a:buAutoNum type="arabicPeriod"/>
            </a:pPr>
            <a:r>
              <a:rPr lang="en-US" b="1" dirty="0" smtClean="0">
                <a:solidFill>
                  <a:srgbClr val="4472C4">
                    <a:lumMod val="75000"/>
                  </a:srgbClr>
                </a:solidFill>
              </a:rPr>
              <a:t>From </a:t>
            </a:r>
            <a:r>
              <a:rPr lang="en-US" b="1" dirty="0">
                <a:solidFill>
                  <a:srgbClr val="4472C4">
                    <a:lumMod val="75000"/>
                  </a:srgbClr>
                </a:solidFill>
              </a:rPr>
              <a:t>homepage, select </a:t>
            </a:r>
            <a:r>
              <a:rPr lang="en-US" b="1" dirty="0" smtClean="0">
                <a:solidFill>
                  <a:srgbClr val="4472C4">
                    <a:lumMod val="75000"/>
                  </a:srgbClr>
                </a:solidFill>
              </a:rPr>
              <a:t>the Front Desk </a:t>
            </a:r>
            <a:r>
              <a:rPr lang="en-US" b="1" dirty="0">
                <a:solidFill>
                  <a:srgbClr val="4472C4">
                    <a:lumMod val="75000"/>
                  </a:srgbClr>
                </a:solidFill>
              </a:rPr>
              <a:t>Training Track</a:t>
            </a:r>
          </a:p>
          <a:p>
            <a:pPr marL="457200" lvl="0" indent="-457200">
              <a:buFont typeface="+mj-lt"/>
              <a:buAutoNum type="arabicPeriod"/>
            </a:pPr>
            <a:r>
              <a:rPr lang="en-US" b="1" dirty="0" smtClean="0">
                <a:solidFill>
                  <a:schemeClr val="accent1">
                    <a:lumMod val="75000"/>
                  </a:schemeClr>
                </a:solidFill>
              </a:rPr>
              <a:t>Scroll </a:t>
            </a:r>
            <a:r>
              <a:rPr lang="en-US" b="1" dirty="0">
                <a:solidFill>
                  <a:schemeClr val="accent1">
                    <a:lumMod val="75000"/>
                  </a:schemeClr>
                </a:solidFill>
              </a:rPr>
              <a:t>to bottom and </a:t>
            </a:r>
            <a:r>
              <a:rPr lang="en-US" b="1" dirty="0" smtClean="0">
                <a:solidFill>
                  <a:schemeClr val="accent1">
                    <a:lumMod val="75000"/>
                  </a:schemeClr>
                </a:solidFill>
              </a:rPr>
              <a:t>select the Front Desk Proficiency Exam</a:t>
            </a:r>
          </a:p>
          <a:p>
            <a:pPr marL="457200" lvl="0" indent="-457200">
              <a:buFont typeface="+mj-lt"/>
              <a:buAutoNum type="arabicPeriod"/>
            </a:pPr>
            <a:r>
              <a:rPr lang="en-US" b="1" dirty="0" smtClean="0">
                <a:solidFill>
                  <a:schemeClr val="accent1">
                    <a:lumMod val="75000"/>
                  </a:schemeClr>
                </a:solidFill>
              </a:rPr>
              <a:t>Read </a:t>
            </a:r>
            <a:r>
              <a:rPr lang="en-US" b="1" dirty="0">
                <a:solidFill>
                  <a:schemeClr val="accent1">
                    <a:lumMod val="75000"/>
                  </a:schemeClr>
                </a:solidFill>
              </a:rPr>
              <a:t>instructions and click Launch </a:t>
            </a:r>
          </a:p>
          <a:p>
            <a:endParaRPr lang="en-US" b="1" i="1" dirty="0" smtClean="0">
              <a:solidFill>
                <a:schemeClr val="accent1">
                  <a:lumMod val="75000"/>
                </a:schemeClr>
              </a:solidFill>
            </a:endParaRPr>
          </a:p>
          <a:p>
            <a:r>
              <a:rPr lang="en-US" b="1" i="1" dirty="0" smtClean="0">
                <a:solidFill>
                  <a:schemeClr val="accent1">
                    <a:lumMod val="75000"/>
                  </a:schemeClr>
                </a:solidFill>
              </a:rPr>
              <a:t>Note </a:t>
            </a:r>
            <a:r>
              <a:rPr lang="en-US" b="1" i="1" dirty="0">
                <a:solidFill>
                  <a:schemeClr val="accent1">
                    <a:lumMod val="75000"/>
                  </a:schemeClr>
                </a:solidFill>
              </a:rPr>
              <a:t>– it is helpful to log into the PLY </a:t>
            </a:r>
            <a:r>
              <a:rPr lang="en-US" b="1" i="1" dirty="0" smtClean="0">
                <a:solidFill>
                  <a:schemeClr val="accent1">
                    <a:lumMod val="75000"/>
                  </a:schemeClr>
                </a:solidFill>
              </a:rPr>
              <a:t>environment </a:t>
            </a:r>
            <a:r>
              <a:rPr lang="en-US" b="1" i="1" dirty="0">
                <a:solidFill>
                  <a:schemeClr val="accent1">
                    <a:lumMod val="75000"/>
                  </a:schemeClr>
                </a:solidFill>
              </a:rPr>
              <a:t>to help complete the exam</a:t>
            </a:r>
            <a:r>
              <a:rPr lang="en-US" b="1" i="1" dirty="0" smtClean="0">
                <a:solidFill>
                  <a:schemeClr val="accent1">
                    <a:lumMod val="75000"/>
                  </a:schemeClr>
                </a:solidFill>
              </a:rPr>
              <a:t>.</a:t>
            </a:r>
            <a:endParaRPr lang="en-US" b="1" i="1" dirty="0">
              <a:solidFill>
                <a:schemeClr val="accent1">
                  <a:lumMod val="75000"/>
                </a:schemeClr>
              </a:solidFill>
            </a:endParaRPr>
          </a:p>
        </p:txBody>
      </p:sp>
      <p:pic>
        <p:nvPicPr>
          <p:cNvPr id="3" name="Picture 2"/>
          <p:cNvPicPr>
            <a:picLocks noChangeAspect="1"/>
          </p:cNvPicPr>
          <p:nvPr/>
        </p:nvPicPr>
        <p:blipFill>
          <a:blip r:embed="rId4"/>
          <a:stretch>
            <a:fillRect/>
          </a:stretch>
        </p:blipFill>
        <p:spPr>
          <a:xfrm>
            <a:off x="7069883" y="1550014"/>
            <a:ext cx="3548180" cy="1079086"/>
          </a:xfrm>
          <a:prstGeom prst="rect">
            <a:avLst/>
          </a:prstGeom>
        </p:spPr>
      </p:pic>
      <p:pic>
        <p:nvPicPr>
          <p:cNvPr id="4" name="Picture 3"/>
          <p:cNvPicPr>
            <a:picLocks noChangeAspect="1"/>
          </p:cNvPicPr>
          <p:nvPr/>
        </p:nvPicPr>
        <p:blipFill>
          <a:blip r:embed="rId5"/>
          <a:stretch>
            <a:fillRect/>
          </a:stretch>
        </p:blipFill>
        <p:spPr>
          <a:xfrm>
            <a:off x="7069883" y="2856555"/>
            <a:ext cx="4473242" cy="1485624"/>
          </a:xfrm>
          <a:prstGeom prst="rect">
            <a:avLst/>
          </a:prstGeom>
        </p:spPr>
      </p:pic>
      <p:pic>
        <p:nvPicPr>
          <p:cNvPr id="6" name="Picture 5"/>
          <p:cNvPicPr>
            <a:picLocks noChangeAspect="1"/>
          </p:cNvPicPr>
          <p:nvPr/>
        </p:nvPicPr>
        <p:blipFill>
          <a:blip r:embed="rId6"/>
          <a:stretch>
            <a:fillRect/>
          </a:stretch>
        </p:blipFill>
        <p:spPr>
          <a:xfrm>
            <a:off x="7069883" y="4514335"/>
            <a:ext cx="2133785" cy="871804"/>
          </a:xfrm>
          <a:prstGeom prst="rect">
            <a:avLst/>
          </a:prstGeom>
        </p:spPr>
      </p:pic>
    </p:spTree>
    <p:extLst>
      <p:ext uri="{BB962C8B-B14F-4D97-AF65-F5344CB8AC3E}">
        <p14:creationId xmlns:p14="http://schemas.microsoft.com/office/powerpoint/2010/main" val="19188643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86CD4-6F36-4344-9541-6539CCB649B1}"/>
              </a:ext>
            </a:extLst>
          </p:cNvPr>
          <p:cNvSpPr>
            <a:spLocks noGrp="1"/>
          </p:cNvSpPr>
          <p:nvPr>
            <p:ph type="ctrTitle"/>
          </p:nvPr>
        </p:nvSpPr>
        <p:spPr/>
        <p:txBody>
          <a:bodyPr/>
          <a:lstStyle/>
          <a:p>
            <a:r>
              <a:rPr lang="en-US" dirty="0" smtClean="0"/>
              <a:t>Resources</a:t>
            </a:r>
            <a:endParaRPr lang="en-US" dirty="0"/>
          </a:p>
        </p:txBody>
      </p:sp>
      <p:sp>
        <p:nvSpPr>
          <p:cNvPr id="3" name="Subtitle 2">
            <a:extLst>
              <a:ext uri="{FF2B5EF4-FFF2-40B4-BE49-F238E27FC236}">
                <a16:creationId xmlns:a16="http://schemas.microsoft.com/office/drawing/2014/main" id="{8C09F8F7-98BD-3843-AF0F-81C26871694C}"/>
              </a:ext>
            </a:extLst>
          </p:cNvPr>
          <p:cNvSpPr>
            <a:spLocks noGrp="1"/>
          </p:cNvSpPr>
          <p:nvPr>
            <p:ph type="subTitle" idx="1"/>
          </p:nvPr>
        </p:nvSpPr>
        <p:spPr>
          <a:xfrm>
            <a:off x="126273" y="1601339"/>
            <a:ext cx="11659181" cy="4210181"/>
          </a:xfrm>
        </p:spPr>
        <p:txBody>
          <a:bodyPr/>
          <a:lstStyle/>
          <a:p>
            <a:pPr marL="342900" indent="-342900">
              <a:buFont typeface="Arial" panose="020B0604020202020204" pitchFamily="34" charset="0"/>
              <a:buChar char="•"/>
            </a:pPr>
            <a:r>
              <a:rPr lang="en-US" dirty="0" smtClean="0"/>
              <a:t>Front Desk Learning </a:t>
            </a:r>
            <a:r>
              <a:rPr lang="en-US" dirty="0"/>
              <a:t>Home Dashboard</a:t>
            </a:r>
            <a:br>
              <a:rPr lang="en-US" dirty="0"/>
            </a:br>
            <a:r>
              <a:rPr lang="en-US" sz="1800" i="1" dirty="0">
                <a:solidFill>
                  <a:schemeClr val="bg2">
                    <a:lumMod val="50000"/>
                  </a:schemeClr>
                </a:solidFill>
              </a:rPr>
              <a:t>One-stop self service resource available directly in the system with detailed step-by-step tip sheets, guides and more</a:t>
            </a:r>
            <a:r>
              <a:rPr lang="en-US" sz="1800" i="1" dirty="0" smtClean="0">
                <a:solidFill>
                  <a:schemeClr val="bg2">
                    <a:lumMod val="50000"/>
                  </a:schemeClr>
                </a:solidFill>
              </a:rPr>
              <a:t>.</a:t>
            </a:r>
            <a:endParaRPr lang="en-US" sz="1800" i="1" dirty="0"/>
          </a:p>
          <a:p>
            <a:endParaRPr lang="en-US" dirty="0" smtClean="0"/>
          </a:p>
          <a:p>
            <a:pPr marL="342900" indent="-342900">
              <a:buFont typeface="Arial" panose="020B0604020202020204" pitchFamily="34" charset="0"/>
              <a:buChar char="•"/>
            </a:pPr>
            <a:r>
              <a:rPr lang="en-US" dirty="0" smtClean="0"/>
              <a:t>Your </a:t>
            </a:r>
            <a:r>
              <a:rPr lang="en-US" dirty="0"/>
              <a:t>Practice’s Super User</a:t>
            </a:r>
            <a:br>
              <a:rPr lang="en-US" dirty="0"/>
            </a:br>
            <a:r>
              <a:rPr lang="en-US" sz="1800" i="1" dirty="0">
                <a:solidFill>
                  <a:schemeClr val="bg2">
                    <a:lumMod val="50000"/>
                  </a:schemeClr>
                </a:solidFill>
              </a:rPr>
              <a:t>One-on-One support from your practice team members who have had additional training to help with common issues and questions</a:t>
            </a:r>
            <a:r>
              <a:rPr lang="en-US" sz="1800" i="1" dirty="0" smtClean="0">
                <a:solidFill>
                  <a:schemeClr val="bg2">
                    <a:lumMod val="50000"/>
                  </a:schemeClr>
                </a:solidFill>
              </a:rPr>
              <a:t>.</a:t>
            </a:r>
            <a:endParaRPr lang="en-US" sz="1800" i="1" dirty="0"/>
          </a:p>
          <a:p>
            <a:pPr lvl="0"/>
            <a:endParaRPr lang="en-US" dirty="0" smtClean="0"/>
          </a:p>
          <a:p>
            <a:pPr marL="342900" lvl="0" indent="-342900">
              <a:buFont typeface="Arial" panose="020B0604020202020204" pitchFamily="34" charset="0"/>
              <a:buChar char="•"/>
            </a:pPr>
            <a:r>
              <a:rPr lang="en-US" u="sng" dirty="0">
                <a:hlinkClick r:id="rId3"/>
              </a:rPr>
              <a:t>AskCKDEHRTrainer@DaVita.com</a:t>
            </a:r>
            <a:r>
              <a:rPr lang="en-US" sz="2000" u="sng" dirty="0"/>
              <a:t/>
            </a:r>
            <a:br>
              <a:rPr lang="en-US" sz="2000" u="sng" dirty="0"/>
            </a:br>
            <a:r>
              <a:rPr lang="en-US" sz="2000" b="1" i="1" dirty="0">
                <a:solidFill>
                  <a:srgbClr val="E7E6E6">
                    <a:lumMod val="50000"/>
                  </a:srgbClr>
                </a:solidFill>
              </a:rPr>
              <a:t>Pre Go-Live</a:t>
            </a:r>
            <a:r>
              <a:rPr lang="en-US" sz="2000" i="1" dirty="0">
                <a:solidFill>
                  <a:srgbClr val="E7E6E6">
                    <a:lumMod val="50000"/>
                  </a:srgbClr>
                </a:solidFill>
              </a:rPr>
              <a:t> email support from CKD EHR credentialed specialists.</a:t>
            </a:r>
          </a:p>
          <a:p>
            <a:pPr lvl="0"/>
            <a:endParaRPr lang="en-US" dirty="0" smtClean="0"/>
          </a:p>
        </p:txBody>
      </p:sp>
    </p:spTree>
    <p:extLst>
      <p:ext uri="{BB962C8B-B14F-4D97-AF65-F5344CB8AC3E}">
        <p14:creationId xmlns:p14="http://schemas.microsoft.com/office/powerpoint/2010/main" val="26484290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86CD4-6F36-4344-9541-6539CCB649B1}"/>
              </a:ext>
            </a:extLst>
          </p:cNvPr>
          <p:cNvSpPr>
            <a:spLocks noGrp="1"/>
          </p:cNvSpPr>
          <p:nvPr>
            <p:ph type="ctrTitle"/>
          </p:nvPr>
        </p:nvSpPr>
        <p:spPr/>
        <p:txBody>
          <a:bodyPr/>
          <a:lstStyle/>
          <a:p>
            <a:r>
              <a:rPr lang="en-US" dirty="0" smtClean="0"/>
              <a:t>Support Desk</a:t>
            </a:r>
            <a:endParaRPr lang="en-US" dirty="0"/>
          </a:p>
        </p:txBody>
      </p:sp>
      <p:sp>
        <p:nvSpPr>
          <p:cNvPr id="3" name="Subtitle 2">
            <a:extLst>
              <a:ext uri="{FF2B5EF4-FFF2-40B4-BE49-F238E27FC236}">
                <a16:creationId xmlns:a16="http://schemas.microsoft.com/office/drawing/2014/main" id="{8C09F8F7-98BD-3843-AF0F-81C26871694C}"/>
              </a:ext>
            </a:extLst>
          </p:cNvPr>
          <p:cNvSpPr>
            <a:spLocks noGrp="1"/>
          </p:cNvSpPr>
          <p:nvPr>
            <p:ph type="subTitle" idx="1"/>
          </p:nvPr>
        </p:nvSpPr>
        <p:spPr>
          <a:xfrm>
            <a:off x="126273" y="1538306"/>
            <a:ext cx="11659181" cy="5281127"/>
          </a:xfrm>
        </p:spPr>
        <p:txBody>
          <a:bodyPr/>
          <a:lstStyle/>
          <a:p>
            <a:pPr marL="342900" indent="-342900">
              <a:buFont typeface="Arial" panose="020B0604020202020204" pitchFamily="34" charset="0"/>
              <a:buChar char="•"/>
            </a:pPr>
            <a:r>
              <a:rPr lang="en-US" dirty="0" smtClean="0"/>
              <a:t>Support Desk for Post Go-Live support:</a:t>
            </a:r>
          </a:p>
          <a:p>
            <a:pPr>
              <a:spcBef>
                <a:spcPts val="0"/>
              </a:spcBef>
            </a:pPr>
            <a:endParaRPr lang="en-US" dirty="0" smtClean="0"/>
          </a:p>
          <a:p>
            <a:pPr marL="800100" lvl="1" indent="-342900" algn="l">
              <a:spcBef>
                <a:spcPts val="0"/>
              </a:spcBef>
              <a:buFont typeface="Arial" panose="020B0604020202020204" pitchFamily="34" charset="0"/>
              <a:buChar char="•"/>
            </a:pPr>
            <a:r>
              <a:rPr lang="en-US" sz="2400" b="1" dirty="0" smtClean="0">
                <a:solidFill>
                  <a:srgbClr val="414141"/>
                </a:solidFill>
                <a:latin typeface="Lato" panose="020F0502020204030203" pitchFamily="34" charset="0"/>
                <a:ea typeface="Lato" panose="020F0502020204030203" pitchFamily="34" charset="0"/>
                <a:cs typeface="Lato" panose="020F0502020204030203" pitchFamily="34" charset="0"/>
              </a:rPr>
              <a:t>Phone: </a:t>
            </a:r>
            <a:r>
              <a:rPr lang="en-US" sz="2400" dirty="0" smtClean="0">
                <a:solidFill>
                  <a:srgbClr val="414141"/>
                </a:solidFill>
                <a:latin typeface="Lato" panose="020F0502020204030203" pitchFamily="34" charset="0"/>
                <a:ea typeface="Lato" panose="020F0502020204030203" pitchFamily="34" charset="0"/>
                <a:cs typeface="Lato" panose="020F0502020204030203" pitchFamily="34" charset="0"/>
              </a:rPr>
              <a:t>1-844-382-7497 (844-DVA-PHYS), Option 1</a:t>
            </a:r>
          </a:p>
          <a:p>
            <a:pPr marL="1257300" lvl="2" indent="-342900" algn="l">
              <a:buFont typeface="Arial" panose="020B0604020202020204" pitchFamily="34" charset="0"/>
              <a:buChar char="•"/>
            </a:pPr>
            <a:r>
              <a:rPr lang="en-US" sz="2000" dirty="0" smtClean="0">
                <a:solidFill>
                  <a:srgbClr val="414141"/>
                </a:solidFill>
                <a:latin typeface="Lato" panose="020F0502020204030203" pitchFamily="34" charset="0"/>
                <a:ea typeface="Lato" panose="020F0502020204030203" pitchFamily="34" charset="0"/>
                <a:cs typeface="Lato" panose="020F0502020204030203" pitchFamily="34" charset="0"/>
              </a:rPr>
              <a:t>Analysts are available Monday through Friday 8AM EST to 7:30PM EST</a:t>
            </a:r>
          </a:p>
          <a:p>
            <a:pPr marL="1257300" lvl="2" indent="-342900" algn="l">
              <a:buFont typeface="Arial" panose="020B0604020202020204" pitchFamily="34" charset="0"/>
              <a:buChar char="•"/>
            </a:pPr>
            <a:r>
              <a:rPr lang="en-US" sz="2000" dirty="0" smtClean="0">
                <a:solidFill>
                  <a:srgbClr val="414141"/>
                </a:solidFill>
                <a:latin typeface="Lato" panose="020F0502020204030203" pitchFamily="34" charset="0"/>
                <a:ea typeface="Lato" panose="020F0502020204030203" pitchFamily="34" charset="0"/>
                <a:cs typeface="Lato" panose="020F0502020204030203" pitchFamily="34" charset="0"/>
              </a:rPr>
              <a:t>Voicemails are retrieved an responded to in &lt; 1 hour</a:t>
            </a:r>
          </a:p>
          <a:p>
            <a:pPr lvl="1" algn="l">
              <a:spcBef>
                <a:spcPts val="0"/>
              </a:spcBef>
            </a:pPr>
            <a:endParaRPr lang="en-US" sz="2400" dirty="0" smtClean="0">
              <a:solidFill>
                <a:srgbClr val="414141"/>
              </a:solidFill>
              <a:latin typeface="Lato" panose="020F0502020204030203" pitchFamily="34" charset="0"/>
              <a:ea typeface="Lato" panose="020F0502020204030203" pitchFamily="34" charset="0"/>
              <a:cs typeface="Lato" panose="020F0502020204030203" pitchFamily="34" charset="0"/>
            </a:endParaRPr>
          </a:p>
          <a:p>
            <a:pPr marL="800100" lvl="1" indent="-342900" algn="l">
              <a:buFont typeface="Arial" panose="020B0604020202020204" pitchFamily="34" charset="0"/>
              <a:buChar char="•"/>
            </a:pPr>
            <a:r>
              <a:rPr lang="en-US" sz="2400" b="1" dirty="0" smtClean="0">
                <a:solidFill>
                  <a:srgbClr val="414141"/>
                </a:solidFill>
                <a:latin typeface="Lato" panose="020F0502020204030203" pitchFamily="34" charset="0"/>
                <a:ea typeface="Lato" panose="020F0502020204030203" pitchFamily="34" charset="0"/>
                <a:cs typeface="Lato" panose="020F0502020204030203" pitchFamily="34" charset="0"/>
              </a:rPr>
              <a:t>Email: </a:t>
            </a:r>
            <a:r>
              <a:rPr lang="en-US" sz="2400" dirty="0" smtClean="0">
                <a:latin typeface="Lato" panose="020F0502020204030203" pitchFamily="34" charset="0"/>
                <a:ea typeface="Lato" panose="020F0502020204030203" pitchFamily="34" charset="0"/>
                <a:cs typeface="Lato" panose="020F0502020204030203" pitchFamily="34" charset="0"/>
                <a:hlinkClick r:id="rId3"/>
              </a:rPr>
              <a:t>CKDEHRSupport@davita.com</a:t>
            </a:r>
            <a:endParaRPr lang="en-US" sz="2400" dirty="0">
              <a:latin typeface="Lato" panose="020F0502020204030203" pitchFamily="34" charset="0"/>
              <a:ea typeface="Lato" panose="020F0502020204030203" pitchFamily="34" charset="0"/>
              <a:cs typeface="Lato" panose="020F0502020204030203" pitchFamily="34" charset="0"/>
            </a:endParaRPr>
          </a:p>
          <a:p>
            <a:pPr marL="1257300" lvl="2" indent="-342900" algn="l">
              <a:buFont typeface="Arial" panose="020B0604020202020204" pitchFamily="34" charset="0"/>
              <a:buChar char="•"/>
            </a:pPr>
            <a:r>
              <a:rPr lang="en-US" sz="2000" dirty="0" smtClean="0">
                <a:solidFill>
                  <a:srgbClr val="414141"/>
                </a:solidFill>
                <a:latin typeface="Lato" panose="020F0502020204030203" pitchFamily="34" charset="0"/>
                <a:ea typeface="Lato" panose="020F0502020204030203" pitchFamily="34" charset="0"/>
                <a:cs typeface="Lato" panose="020F0502020204030203" pitchFamily="34" charset="0"/>
              </a:rPr>
              <a:t>Inbox is monitored Monday through Friday 9am EST to 5:30pm EST.</a:t>
            </a:r>
          </a:p>
          <a:p>
            <a:pPr lvl="2" algn="l"/>
            <a:r>
              <a:rPr lang="en-US" sz="2000" i="1" dirty="0" smtClean="0">
                <a:solidFill>
                  <a:srgbClr val="767171"/>
                </a:solidFill>
                <a:latin typeface="Lato" panose="020F0502020204030203" pitchFamily="34" charset="0"/>
                <a:ea typeface="Lato" panose="020F0502020204030203" pitchFamily="34" charset="0"/>
                <a:cs typeface="Lato" panose="020F0502020204030203" pitchFamily="34" charset="0"/>
              </a:rPr>
              <a:t>*urgent issues requiring immediate attention should contact support via phone</a:t>
            </a:r>
            <a:endParaRPr lang="en-US" sz="2000" i="1" dirty="0">
              <a:solidFill>
                <a:srgbClr val="76717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8024749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17713" y="1679782"/>
            <a:ext cx="11659181" cy="464328"/>
          </a:xfrm>
        </p:spPr>
        <p:txBody>
          <a:bodyPr/>
          <a:lstStyle/>
          <a:p>
            <a:pPr algn="ctr"/>
            <a:r>
              <a:rPr lang="en-US" sz="2000" dirty="0">
                <a:solidFill>
                  <a:schemeClr val="tx1"/>
                </a:solidFill>
              </a:rPr>
              <a:t>Thank you for attending training. </a:t>
            </a:r>
            <a:r>
              <a:rPr lang="en-US" sz="2000" dirty="0" smtClean="0">
                <a:solidFill>
                  <a:schemeClr val="tx1"/>
                </a:solidFill>
              </a:rPr>
              <a:t>Your </a:t>
            </a:r>
            <a:r>
              <a:rPr lang="en-US" sz="2000" dirty="0">
                <a:solidFill>
                  <a:schemeClr val="tx1"/>
                </a:solidFill>
              </a:rPr>
              <a:t>feedback helps with our continuous improvement. </a:t>
            </a:r>
            <a:endParaRPr lang="en-US" sz="2000" dirty="0">
              <a:solidFill>
                <a:schemeClr val="tx1"/>
              </a:solidFill>
              <a:hlinkClick r:id="rId3"/>
            </a:endParaRPr>
          </a:p>
          <a:p>
            <a:endParaRPr lang="en-US" dirty="0">
              <a:hlinkClick r:id="" action="ppaction://noaction"/>
            </a:endParaRPr>
          </a:p>
          <a:p>
            <a:endParaRPr lang="en-US" dirty="0"/>
          </a:p>
        </p:txBody>
      </p:sp>
      <p:sp>
        <p:nvSpPr>
          <p:cNvPr id="3" name="Title 2"/>
          <p:cNvSpPr>
            <a:spLocks noGrp="1"/>
          </p:cNvSpPr>
          <p:nvPr>
            <p:ph type="ctrTitle"/>
          </p:nvPr>
        </p:nvSpPr>
        <p:spPr/>
        <p:txBody>
          <a:bodyPr/>
          <a:lstStyle/>
          <a:p>
            <a:r>
              <a:rPr lang="en-US" dirty="0" smtClean="0"/>
              <a:t>We appreciate your participation</a:t>
            </a:r>
            <a:r>
              <a:rPr lang="en-US" dirty="0"/>
              <a:t>!</a:t>
            </a:r>
          </a:p>
        </p:txBody>
      </p:sp>
      <p:pic>
        <p:nvPicPr>
          <p:cNvPr id="8" name="Picture 7"/>
          <p:cNvPicPr/>
          <p:nvPr/>
        </p:nvPicPr>
        <p:blipFill>
          <a:blip r:embed="rId4"/>
          <a:stretch>
            <a:fillRect/>
          </a:stretch>
        </p:blipFill>
        <p:spPr>
          <a:xfrm>
            <a:off x="294109" y="4221128"/>
            <a:ext cx="3321558" cy="1913858"/>
          </a:xfrm>
          <a:prstGeom prst="rect">
            <a:avLst/>
          </a:prstGeom>
          <a:ln w="12700" cap="sq">
            <a:solidFill>
              <a:schemeClr val="tx1">
                <a:lumMod val="65000"/>
                <a:lumOff val="35000"/>
              </a:schemeClr>
            </a:solidFill>
            <a:prstDash val="solid"/>
            <a:miter lim="800000"/>
          </a:ln>
          <a:effectLst/>
        </p:spPr>
      </p:pic>
      <p:sp>
        <p:nvSpPr>
          <p:cNvPr id="11" name="TextBox 10"/>
          <p:cNvSpPr txBox="1"/>
          <p:nvPr/>
        </p:nvSpPr>
        <p:spPr>
          <a:xfrm>
            <a:off x="4231759" y="2243470"/>
            <a:ext cx="6604564" cy="2308324"/>
          </a:xfrm>
          <a:prstGeom prst="rect">
            <a:avLst/>
          </a:prstGeom>
          <a:noFill/>
        </p:spPr>
        <p:txBody>
          <a:bodyPr wrap="square" rtlCol="0">
            <a:spAutoFit/>
          </a:bodyPr>
          <a:lstStyle/>
          <a:p>
            <a:pPr marL="342900" indent="-342900">
              <a:buFont typeface="+mj-lt"/>
              <a:buAutoNum type="arabicPeriod"/>
            </a:pPr>
            <a:r>
              <a:rPr lang="en-US" dirty="0" smtClean="0">
                <a:latin typeface="Lato" panose="020F0502020204030203" pitchFamily="34" charset="0"/>
                <a:ea typeface="Lato" panose="020F0502020204030203" pitchFamily="34" charset="0"/>
                <a:cs typeface="Lato" panose="020F0502020204030203" pitchFamily="34" charset="0"/>
              </a:rPr>
              <a:t>Navigate to the LMS and select your current training track.</a:t>
            </a:r>
          </a:p>
          <a:p>
            <a:pPr marL="342900" indent="-342900">
              <a:buFont typeface="+mj-lt"/>
              <a:buAutoNum type="arabicPeriod"/>
            </a:pPr>
            <a:r>
              <a:rPr lang="en-US" dirty="0" smtClean="0">
                <a:latin typeface="Lato" panose="020F0502020204030203" pitchFamily="34" charset="0"/>
                <a:ea typeface="Lato" panose="020F0502020204030203" pitchFamily="34" charset="0"/>
                <a:cs typeface="Lato" panose="020F0502020204030203" pitchFamily="34" charset="0"/>
              </a:rPr>
              <a:t>Select the completed class.</a:t>
            </a:r>
          </a:p>
          <a:p>
            <a:pPr marL="342900" indent="-342900">
              <a:buFont typeface="+mj-lt"/>
              <a:buAutoNum type="arabicPeriod"/>
            </a:pPr>
            <a:r>
              <a:rPr lang="en-US" dirty="0" smtClean="0">
                <a:latin typeface="Lato" panose="020F0502020204030203" pitchFamily="34" charset="0"/>
                <a:ea typeface="Lato" panose="020F0502020204030203" pitchFamily="34" charset="0"/>
                <a:cs typeface="Lato" panose="020F0502020204030203" pitchFamily="34" charset="0"/>
              </a:rPr>
              <a:t>In the top right corner, select </a:t>
            </a:r>
            <a:r>
              <a:rPr lang="en-US" b="1" dirty="0" smtClean="0">
                <a:latin typeface="Lato" panose="020F0502020204030203" pitchFamily="34" charset="0"/>
                <a:ea typeface="Lato" panose="020F0502020204030203" pitchFamily="34" charset="0"/>
                <a:cs typeface="Lato" panose="020F0502020204030203" pitchFamily="34" charset="0"/>
              </a:rPr>
              <a:t>Take a Survey</a:t>
            </a:r>
            <a:r>
              <a:rPr lang="en-US" dirty="0" smtClean="0">
                <a:latin typeface="Lato" panose="020F0502020204030203" pitchFamily="34" charset="0"/>
                <a:ea typeface="Lato" panose="020F0502020204030203" pitchFamily="34" charset="0"/>
                <a:cs typeface="Lato" panose="020F0502020204030203" pitchFamily="34" charset="0"/>
              </a:rPr>
              <a:t>.</a:t>
            </a:r>
          </a:p>
          <a:p>
            <a:pPr marL="342900" indent="-342900">
              <a:buFont typeface="+mj-lt"/>
              <a:buAutoNum type="arabicPeriod"/>
            </a:pPr>
            <a:r>
              <a:rPr lang="en-US" dirty="0" smtClean="0">
                <a:latin typeface="Lato" panose="020F0502020204030203" pitchFamily="34" charset="0"/>
                <a:ea typeface="Lato" panose="020F0502020204030203" pitchFamily="34" charset="0"/>
                <a:cs typeface="Lato" panose="020F0502020204030203" pitchFamily="34" charset="0"/>
              </a:rPr>
              <a:t>There </a:t>
            </a:r>
            <a:r>
              <a:rPr lang="en-US" dirty="0">
                <a:latin typeface="Lato" panose="020F0502020204030203" pitchFamily="34" charset="0"/>
                <a:ea typeface="Lato" panose="020F0502020204030203" pitchFamily="34" charset="0"/>
                <a:cs typeface="Lato" panose="020F0502020204030203" pitchFamily="34" charset="0"/>
              </a:rPr>
              <a:t>are 3 sections to the Survey. The survey will </a:t>
            </a:r>
            <a:r>
              <a:rPr lang="en-US" dirty="0" smtClean="0">
                <a:latin typeface="Lato" panose="020F0502020204030203" pitchFamily="34" charset="0"/>
                <a:ea typeface="Lato" panose="020F0502020204030203" pitchFamily="34" charset="0"/>
                <a:cs typeface="Lato" panose="020F0502020204030203" pitchFamily="34" charset="0"/>
              </a:rPr>
              <a:t>tell you if </a:t>
            </a:r>
            <a:r>
              <a:rPr lang="en-US" dirty="0">
                <a:latin typeface="Lato" panose="020F0502020204030203" pitchFamily="34" charset="0"/>
                <a:ea typeface="Lato" panose="020F0502020204030203" pitchFamily="34" charset="0"/>
                <a:cs typeface="Lato" panose="020F0502020204030203" pitchFamily="34" charset="0"/>
              </a:rPr>
              <a:t>there </a:t>
            </a:r>
            <a:r>
              <a:rPr lang="en-US" dirty="0" smtClean="0">
                <a:latin typeface="Lato" panose="020F0502020204030203" pitchFamily="34" charset="0"/>
                <a:ea typeface="Lato" panose="020F0502020204030203" pitchFamily="34" charset="0"/>
                <a:cs typeface="Lato" panose="020F0502020204030203" pitchFamily="34" charset="0"/>
              </a:rPr>
              <a:t>are </a:t>
            </a:r>
            <a:r>
              <a:rPr lang="en-US" dirty="0">
                <a:latin typeface="Lato" panose="020F0502020204030203" pitchFamily="34" charset="0"/>
                <a:ea typeface="Lato" panose="020F0502020204030203" pitchFamily="34" charset="0"/>
                <a:cs typeface="Lato" panose="020F0502020204030203" pitchFamily="34" charset="0"/>
              </a:rPr>
              <a:t>unanswered </a:t>
            </a:r>
            <a:r>
              <a:rPr lang="en-US" dirty="0" smtClean="0">
                <a:latin typeface="Lato" panose="020F0502020204030203" pitchFamily="34" charset="0"/>
                <a:ea typeface="Lato" panose="020F0502020204030203" pitchFamily="34" charset="0"/>
                <a:cs typeface="Lato" panose="020F0502020204030203" pitchFamily="34" charset="0"/>
              </a:rPr>
              <a:t>questions. </a:t>
            </a:r>
            <a:r>
              <a:rPr lang="en-US" dirty="0">
                <a:latin typeface="Lato" panose="020F0502020204030203" pitchFamily="34" charset="0"/>
                <a:ea typeface="Lato" panose="020F0502020204030203" pitchFamily="34" charset="0"/>
                <a:cs typeface="Lato" panose="020F0502020204030203" pitchFamily="34" charset="0"/>
              </a:rPr>
              <a:t>If </a:t>
            </a:r>
            <a:r>
              <a:rPr lang="en-US" dirty="0" smtClean="0">
                <a:latin typeface="Lato" panose="020F0502020204030203" pitchFamily="34" charset="0"/>
                <a:ea typeface="Lato" panose="020F0502020204030203" pitchFamily="34" charset="0"/>
                <a:cs typeface="Lato" panose="020F0502020204030203" pitchFamily="34" charset="0"/>
              </a:rPr>
              <a:t>you have no </a:t>
            </a:r>
            <a:r>
              <a:rPr lang="en-US" dirty="0">
                <a:latin typeface="Lato" panose="020F0502020204030203" pitchFamily="34" charset="0"/>
                <a:ea typeface="Lato" panose="020F0502020204030203" pitchFamily="34" charset="0"/>
                <a:cs typeface="Lato" panose="020F0502020204030203" pitchFamily="34" charset="0"/>
              </a:rPr>
              <a:t>response, </a:t>
            </a:r>
            <a:r>
              <a:rPr lang="en-US" dirty="0" smtClean="0">
                <a:latin typeface="Lato" panose="020F0502020204030203" pitchFamily="34" charset="0"/>
                <a:ea typeface="Lato" panose="020F0502020204030203" pitchFamily="34" charset="0"/>
                <a:cs typeface="Lato" panose="020F0502020204030203" pitchFamily="34" charset="0"/>
              </a:rPr>
              <a:t>you </a:t>
            </a:r>
            <a:r>
              <a:rPr lang="en-US" dirty="0">
                <a:latin typeface="Lato" panose="020F0502020204030203" pitchFamily="34" charset="0"/>
                <a:ea typeface="Lato" panose="020F0502020204030203" pitchFamily="34" charset="0"/>
                <a:cs typeface="Lato" panose="020F0502020204030203" pitchFamily="34" charset="0"/>
              </a:rPr>
              <a:t>can </a:t>
            </a:r>
            <a:r>
              <a:rPr lang="en-US" dirty="0" smtClean="0">
                <a:latin typeface="Lato" panose="020F0502020204030203" pitchFamily="34" charset="0"/>
                <a:ea typeface="Lato" panose="020F0502020204030203" pitchFamily="34" charset="0"/>
                <a:cs typeface="Lato" panose="020F0502020204030203" pitchFamily="34" charset="0"/>
              </a:rPr>
              <a:t>enter </a:t>
            </a:r>
            <a:r>
              <a:rPr lang="en-US" dirty="0">
                <a:latin typeface="Lato" panose="020F0502020204030203" pitchFamily="34" charset="0"/>
                <a:ea typeface="Lato" panose="020F0502020204030203" pitchFamily="34" charset="0"/>
                <a:cs typeface="Lato" panose="020F0502020204030203" pitchFamily="34" charset="0"/>
              </a:rPr>
              <a:t>N/A</a:t>
            </a:r>
            <a:r>
              <a:rPr lang="en-US" dirty="0" smtClean="0">
                <a:latin typeface="Lato" panose="020F0502020204030203" pitchFamily="34" charset="0"/>
                <a:ea typeface="Lato" panose="020F0502020204030203" pitchFamily="34" charset="0"/>
                <a:cs typeface="Lato" panose="020F0502020204030203" pitchFamily="34" charset="0"/>
              </a:rPr>
              <a:t>.</a:t>
            </a:r>
          </a:p>
          <a:p>
            <a:pPr marL="342900" indent="-342900">
              <a:buFont typeface="+mj-lt"/>
              <a:buAutoNum type="arabicPeriod"/>
            </a:pPr>
            <a:r>
              <a:rPr lang="en-US" dirty="0" smtClean="0">
                <a:latin typeface="Lato" panose="020F0502020204030203" pitchFamily="34" charset="0"/>
                <a:ea typeface="Lato" panose="020F0502020204030203" pitchFamily="34" charset="0"/>
                <a:cs typeface="Lato" panose="020F0502020204030203" pitchFamily="34" charset="0"/>
              </a:rPr>
              <a:t>Once completed, click </a:t>
            </a:r>
            <a:r>
              <a:rPr lang="en-US" b="1" dirty="0" smtClean="0">
                <a:latin typeface="Lato" panose="020F0502020204030203" pitchFamily="34" charset="0"/>
                <a:ea typeface="Lato" panose="020F0502020204030203" pitchFamily="34" charset="0"/>
                <a:cs typeface="Lato" panose="020F0502020204030203" pitchFamily="34" charset="0"/>
              </a:rPr>
              <a:t>Submit</a:t>
            </a:r>
            <a:r>
              <a:rPr lang="en-US" dirty="0" smtClean="0">
                <a:latin typeface="Lato" panose="020F0502020204030203" pitchFamily="34" charset="0"/>
                <a:ea typeface="Lato" panose="020F0502020204030203" pitchFamily="34" charset="0"/>
                <a:cs typeface="Lato" panose="020F0502020204030203" pitchFamily="34" charset="0"/>
              </a:rPr>
              <a:t>.</a:t>
            </a:r>
          </a:p>
          <a:p>
            <a:pPr marL="342900" indent="-342900">
              <a:buFont typeface="+mj-lt"/>
              <a:buAutoNum type="arabicPeriod"/>
            </a:pPr>
            <a:endParaRPr lang="en-US" dirty="0"/>
          </a:p>
        </p:txBody>
      </p:sp>
      <p:pic>
        <p:nvPicPr>
          <p:cNvPr id="12" name="Picture 11"/>
          <p:cNvPicPr>
            <a:picLocks noChangeAspect="1"/>
          </p:cNvPicPr>
          <p:nvPr/>
        </p:nvPicPr>
        <p:blipFill>
          <a:blip r:embed="rId5"/>
          <a:stretch>
            <a:fillRect/>
          </a:stretch>
        </p:blipFill>
        <p:spPr>
          <a:xfrm>
            <a:off x="217714" y="2144110"/>
            <a:ext cx="3475127" cy="1960057"/>
          </a:xfrm>
          <a:prstGeom prst="rect">
            <a:avLst/>
          </a:prstGeom>
        </p:spPr>
      </p:pic>
    </p:spTree>
    <p:extLst>
      <p:ext uri="{BB962C8B-B14F-4D97-AF65-F5344CB8AC3E}">
        <p14:creationId xmlns:p14="http://schemas.microsoft.com/office/powerpoint/2010/main" val="2921406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z="3200" dirty="0"/>
              <a:t>Leaders in your practice have determined (or will be determining) the specific procedures for your practice for this workflow. </a:t>
            </a:r>
          </a:p>
          <a:p>
            <a:endParaRPr lang="en-US" sz="3200" dirty="0"/>
          </a:p>
          <a:p>
            <a:r>
              <a:rPr lang="en-US" sz="3200" dirty="0"/>
              <a:t>In class we will  learn about the functionality that will allow you to perform these tasks once your practice-specific procedures have been set.</a:t>
            </a:r>
          </a:p>
        </p:txBody>
      </p:sp>
      <p:sp>
        <p:nvSpPr>
          <p:cNvPr id="3" name="Title 2"/>
          <p:cNvSpPr>
            <a:spLocks noGrp="1"/>
          </p:cNvSpPr>
          <p:nvPr>
            <p:ph type="ctrTitle"/>
          </p:nvPr>
        </p:nvSpPr>
        <p:spPr/>
        <p:txBody>
          <a:bodyPr/>
          <a:lstStyle/>
          <a:p>
            <a:r>
              <a:rPr lang="en-US" dirty="0"/>
              <a:t>Procedures and Functionality</a:t>
            </a:r>
          </a:p>
        </p:txBody>
      </p:sp>
    </p:spTree>
    <p:extLst>
      <p:ext uri="{BB962C8B-B14F-4D97-AF65-F5344CB8AC3E}">
        <p14:creationId xmlns:p14="http://schemas.microsoft.com/office/powerpoint/2010/main" val="3654059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86CD4-6F36-4344-9541-6539CCB649B1}"/>
              </a:ext>
            </a:extLst>
          </p:cNvPr>
          <p:cNvSpPr>
            <a:spLocks noGrp="1"/>
          </p:cNvSpPr>
          <p:nvPr>
            <p:ph type="ctrTitle"/>
          </p:nvPr>
        </p:nvSpPr>
        <p:spPr/>
        <p:txBody>
          <a:bodyPr/>
          <a:lstStyle/>
          <a:p>
            <a:r>
              <a:rPr lang="en-US" dirty="0"/>
              <a:t>Access Confirmation</a:t>
            </a:r>
          </a:p>
        </p:txBody>
      </p:sp>
      <p:sp>
        <p:nvSpPr>
          <p:cNvPr id="3" name="Subtitle 2">
            <a:extLst>
              <a:ext uri="{FF2B5EF4-FFF2-40B4-BE49-F238E27FC236}">
                <a16:creationId xmlns:a16="http://schemas.microsoft.com/office/drawing/2014/main" id="{8C09F8F7-98BD-3843-AF0F-81C26871694C}"/>
              </a:ext>
            </a:extLst>
          </p:cNvPr>
          <p:cNvSpPr>
            <a:spLocks noGrp="1"/>
          </p:cNvSpPr>
          <p:nvPr>
            <p:ph type="subTitle" idx="1"/>
          </p:nvPr>
        </p:nvSpPr>
        <p:spPr/>
        <p:txBody>
          <a:bodyPr/>
          <a:lstStyle/>
          <a:p>
            <a:r>
              <a:rPr lang="en-US" b="1" dirty="0">
                <a:solidFill>
                  <a:schemeClr val="accent1">
                    <a:lumMod val="75000"/>
                  </a:schemeClr>
                </a:solidFill>
              </a:rPr>
              <a:t>Website URL: </a:t>
            </a:r>
            <a:r>
              <a:rPr lang="en-US" u="sng" dirty="0">
                <a:hlinkClick r:id="rId3"/>
              </a:rPr>
              <a:t>https://ckdehr.davitaphysiciansolutions.com/vpn/index.html</a:t>
            </a:r>
            <a:r>
              <a:rPr lang="en-US" dirty="0"/>
              <a:t> </a:t>
            </a:r>
            <a:endParaRPr lang="en-US" b="1" dirty="0">
              <a:solidFill>
                <a:schemeClr val="accent1">
                  <a:lumMod val="75000"/>
                </a:schemeClr>
              </a:solidFill>
            </a:endParaRPr>
          </a:p>
          <a:p>
            <a:pPr marL="257175" indent="-257175">
              <a:buFont typeface="+mj-lt"/>
              <a:buAutoNum type="arabicPeriod"/>
            </a:pPr>
            <a:r>
              <a:rPr lang="en-US" b="1" dirty="0" smtClean="0">
                <a:solidFill>
                  <a:schemeClr val="accent1">
                    <a:lumMod val="75000"/>
                  </a:schemeClr>
                </a:solidFill>
              </a:rPr>
              <a:t> Citrix Gateway</a:t>
            </a:r>
            <a:r>
              <a:rPr lang="en-US" b="1" dirty="0">
                <a:solidFill>
                  <a:schemeClr val="accent1">
                    <a:lumMod val="75000"/>
                  </a:schemeClr>
                </a:solidFill>
              </a:rPr>
              <a:t/>
            </a:r>
            <a:br>
              <a:rPr lang="en-US" b="1" dirty="0">
                <a:solidFill>
                  <a:schemeClr val="accent1">
                    <a:lumMod val="75000"/>
                  </a:schemeClr>
                </a:solidFill>
              </a:rPr>
            </a:br>
            <a:endParaRPr lang="en-US" b="1" dirty="0">
              <a:solidFill>
                <a:schemeClr val="accent1">
                  <a:lumMod val="75000"/>
                </a:schemeClr>
              </a:solidFill>
            </a:endParaRPr>
          </a:p>
          <a:p>
            <a:pPr marL="257175" indent="-257175">
              <a:buFont typeface="+mj-lt"/>
              <a:buAutoNum type="arabicPeriod"/>
            </a:pPr>
            <a:endParaRPr lang="en-US" b="1" dirty="0" smtClean="0">
              <a:solidFill>
                <a:schemeClr val="accent1">
                  <a:lumMod val="75000"/>
                </a:schemeClr>
              </a:solidFill>
            </a:endParaRPr>
          </a:p>
          <a:p>
            <a:pPr marL="257175" indent="-257175">
              <a:buFont typeface="+mj-lt"/>
              <a:buAutoNum type="arabicPeriod"/>
            </a:pPr>
            <a:endParaRPr lang="en-US" b="1" dirty="0">
              <a:solidFill>
                <a:schemeClr val="accent1">
                  <a:lumMod val="75000"/>
                </a:schemeClr>
              </a:solidFill>
            </a:endParaRPr>
          </a:p>
          <a:p>
            <a:pPr marL="257175" indent="-257175">
              <a:buFont typeface="+mj-lt"/>
              <a:buAutoNum type="arabicPeriod"/>
            </a:pPr>
            <a:r>
              <a:rPr lang="en-US" b="1" dirty="0" smtClean="0">
                <a:solidFill>
                  <a:schemeClr val="accent1">
                    <a:lumMod val="75000"/>
                  </a:schemeClr>
                </a:solidFill>
              </a:rPr>
              <a:t> Duo</a:t>
            </a:r>
            <a:endParaRPr lang="en-US" b="1" dirty="0">
              <a:solidFill>
                <a:schemeClr val="accent1">
                  <a:lumMod val="75000"/>
                </a:schemeClr>
              </a:solidFill>
            </a:endParaRPr>
          </a:p>
          <a:p>
            <a:pPr marL="257175" indent="-257175">
              <a:buFont typeface="+mj-lt"/>
              <a:buAutoNum type="arabicPeriod"/>
            </a:pPr>
            <a:endParaRPr lang="en-US" b="1" dirty="0" smtClean="0">
              <a:solidFill>
                <a:schemeClr val="accent1">
                  <a:lumMod val="75000"/>
                </a:schemeClr>
              </a:solidFill>
            </a:endParaRPr>
          </a:p>
          <a:p>
            <a:pPr marL="257175" indent="-257175">
              <a:buFont typeface="+mj-lt"/>
              <a:buAutoNum type="arabicPeriod"/>
            </a:pPr>
            <a:endParaRPr lang="en-US" b="1" dirty="0">
              <a:solidFill>
                <a:schemeClr val="accent1">
                  <a:lumMod val="75000"/>
                </a:schemeClr>
              </a:solidFill>
            </a:endParaRPr>
          </a:p>
          <a:p>
            <a:pPr marL="257175" indent="-257175">
              <a:buFont typeface="+mj-lt"/>
              <a:buAutoNum type="arabicPeriod"/>
            </a:pPr>
            <a:r>
              <a:rPr lang="en-US" b="1" dirty="0" smtClean="0">
                <a:solidFill>
                  <a:schemeClr val="accent1">
                    <a:lumMod val="75000"/>
                  </a:schemeClr>
                </a:solidFill>
              </a:rPr>
              <a:t> Citrix Storefront</a:t>
            </a:r>
            <a:endParaRPr lang="en-US" b="1" dirty="0">
              <a:solidFill>
                <a:schemeClr val="accent1">
                  <a:lumMod val="75000"/>
                </a:schemeClr>
              </a:solidFill>
            </a:endParaRPr>
          </a:p>
        </p:txBody>
      </p:sp>
      <p:pic>
        <p:nvPicPr>
          <p:cNvPr id="10" name="Picture 9"/>
          <p:cNvPicPr>
            <a:picLocks noChangeAspect="1"/>
          </p:cNvPicPr>
          <p:nvPr/>
        </p:nvPicPr>
        <p:blipFill>
          <a:blip r:embed="rId4"/>
          <a:stretch>
            <a:fillRect/>
          </a:stretch>
        </p:blipFill>
        <p:spPr>
          <a:xfrm>
            <a:off x="5559137" y="3272541"/>
            <a:ext cx="2735180" cy="1458173"/>
          </a:xfrm>
          <a:prstGeom prst="rect">
            <a:avLst/>
          </a:prstGeom>
          <a:ln w="3175">
            <a:solidFill>
              <a:schemeClr val="tx1"/>
            </a:solidFill>
          </a:ln>
        </p:spPr>
      </p:pic>
      <p:cxnSp>
        <p:nvCxnSpPr>
          <p:cNvPr id="6" name="Straight Arrow Connector 5">
            <a:extLst>
              <a:ext uri="{FF2B5EF4-FFF2-40B4-BE49-F238E27FC236}">
                <a16:creationId xmlns:a16="http://schemas.microsoft.com/office/drawing/2014/main" id="{1FC681CE-42DA-4921-ACFE-1AC05FE8B403}"/>
              </a:ext>
            </a:extLst>
          </p:cNvPr>
          <p:cNvCxnSpPr/>
          <p:nvPr/>
        </p:nvCxnSpPr>
        <p:spPr>
          <a:xfrm>
            <a:off x="2021544" y="4056993"/>
            <a:ext cx="34175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FC681CE-42DA-4921-ACFE-1AC05FE8B403}"/>
              </a:ext>
            </a:extLst>
          </p:cNvPr>
          <p:cNvCxnSpPr/>
          <p:nvPr/>
        </p:nvCxnSpPr>
        <p:spPr>
          <a:xfrm>
            <a:off x="2883393" y="5407572"/>
            <a:ext cx="5699498" cy="1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5"/>
          <a:stretch>
            <a:fillRect/>
          </a:stretch>
        </p:blipFill>
        <p:spPr>
          <a:xfrm>
            <a:off x="2883393" y="2135299"/>
            <a:ext cx="2350237" cy="977607"/>
          </a:xfrm>
          <a:prstGeom prst="rect">
            <a:avLst/>
          </a:prstGeom>
        </p:spPr>
      </p:pic>
      <p:pic>
        <p:nvPicPr>
          <p:cNvPr id="4" name="Picture 3"/>
          <p:cNvPicPr>
            <a:picLocks noChangeAspect="1"/>
          </p:cNvPicPr>
          <p:nvPr/>
        </p:nvPicPr>
        <p:blipFill>
          <a:blip r:embed="rId6"/>
          <a:stretch>
            <a:fillRect/>
          </a:stretch>
        </p:blipFill>
        <p:spPr>
          <a:xfrm>
            <a:off x="8728573" y="4730714"/>
            <a:ext cx="3293073" cy="1357093"/>
          </a:xfrm>
          <a:prstGeom prst="rect">
            <a:avLst/>
          </a:prstGeom>
        </p:spPr>
      </p:pic>
    </p:spTree>
    <p:extLst>
      <p:ext uri="{BB962C8B-B14F-4D97-AF65-F5344CB8AC3E}">
        <p14:creationId xmlns:p14="http://schemas.microsoft.com/office/powerpoint/2010/main" val="1583182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86CD4-6F36-4344-9541-6539CCB649B1}"/>
              </a:ext>
            </a:extLst>
          </p:cNvPr>
          <p:cNvSpPr>
            <a:spLocks noGrp="1"/>
          </p:cNvSpPr>
          <p:nvPr>
            <p:ph type="ctrTitle"/>
          </p:nvPr>
        </p:nvSpPr>
        <p:spPr/>
        <p:txBody>
          <a:bodyPr/>
          <a:lstStyle/>
          <a:p>
            <a:r>
              <a:rPr lang="en-US" dirty="0"/>
              <a:t>Training Environment Log In</a:t>
            </a:r>
          </a:p>
        </p:txBody>
      </p:sp>
      <p:sp>
        <p:nvSpPr>
          <p:cNvPr id="3" name="Subtitle 2">
            <a:extLst>
              <a:ext uri="{FF2B5EF4-FFF2-40B4-BE49-F238E27FC236}">
                <a16:creationId xmlns:a16="http://schemas.microsoft.com/office/drawing/2014/main" id="{8C09F8F7-98BD-3843-AF0F-81C26871694C}"/>
              </a:ext>
            </a:extLst>
          </p:cNvPr>
          <p:cNvSpPr>
            <a:spLocks noGrp="1"/>
          </p:cNvSpPr>
          <p:nvPr>
            <p:ph type="subTitle" idx="1"/>
          </p:nvPr>
        </p:nvSpPr>
        <p:spPr/>
        <p:txBody>
          <a:bodyPr/>
          <a:lstStyle/>
          <a:p>
            <a:pPr algn="ctr"/>
            <a:r>
              <a:rPr lang="en-US" b="1" u="sng" dirty="0" smtClean="0">
                <a:hlinkClick r:id="rId3"/>
              </a:rPr>
              <a:t>https</a:t>
            </a:r>
            <a:r>
              <a:rPr lang="en-US" b="1" u="sng" dirty="0">
                <a:hlinkClick r:id="rId3"/>
              </a:rPr>
              <a:t>://ckdehr.davitaphysiciansolutions.com/vpn/index.html</a:t>
            </a:r>
            <a:r>
              <a:rPr lang="en-US" b="1" dirty="0"/>
              <a:t> </a:t>
            </a:r>
            <a:endParaRPr lang="en-US" b="1" dirty="0">
              <a:solidFill>
                <a:schemeClr val="accent1">
                  <a:lumMod val="75000"/>
                </a:schemeClr>
              </a:solidFill>
            </a:endParaRPr>
          </a:p>
          <a:p>
            <a:pPr marL="192881" indent="-192881">
              <a:buFont typeface="Arial" panose="020B0604020202020204" pitchFamily="34" charset="0"/>
              <a:buChar char="•"/>
            </a:pPr>
            <a:r>
              <a:rPr lang="en-US" dirty="0" smtClean="0">
                <a:solidFill>
                  <a:schemeClr val="accent1">
                    <a:lumMod val="75000"/>
                  </a:schemeClr>
                </a:solidFill>
              </a:rPr>
              <a:t>Select the EPIC Training Folder or search for Hyperdrive in the search bar.</a:t>
            </a:r>
          </a:p>
          <a:p>
            <a:pPr marL="192881" indent="-192881">
              <a:buFont typeface="Arial" panose="020B0604020202020204" pitchFamily="34" charset="0"/>
              <a:buChar char="•"/>
            </a:pPr>
            <a:r>
              <a:rPr lang="en-US" dirty="0" smtClean="0">
                <a:solidFill>
                  <a:schemeClr val="accent1">
                    <a:lumMod val="75000"/>
                  </a:schemeClr>
                </a:solidFill>
              </a:rPr>
              <a:t>ACE environment</a:t>
            </a:r>
            <a:endParaRPr lang="en-US" dirty="0">
              <a:solidFill>
                <a:schemeClr val="accent1">
                  <a:lumMod val="75000"/>
                </a:schemeClr>
              </a:solidFill>
            </a:endParaRPr>
          </a:p>
        </p:txBody>
      </p:sp>
      <p:pic>
        <p:nvPicPr>
          <p:cNvPr id="5" name="Picture 4"/>
          <p:cNvPicPr>
            <a:picLocks noChangeAspect="1"/>
          </p:cNvPicPr>
          <p:nvPr/>
        </p:nvPicPr>
        <p:blipFill>
          <a:blip r:embed="rId4"/>
          <a:stretch>
            <a:fillRect/>
          </a:stretch>
        </p:blipFill>
        <p:spPr>
          <a:xfrm>
            <a:off x="251954" y="3321141"/>
            <a:ext cx="11718373" cy="2398449"/>
          </a:xfrm>
          <a:prstGeom prst="rect">
            <a:avLst/>
          </a:prstGeom>
        </p:spPr>
      </p:pic>
    </p:spTree>
    <p:extLst>
      <p:ext uri="{BB962C8B-B14F-4D97-AF65-F5344CB8AC3E}">
        <p14:creationId xmlns:p14="http://schemas.microsoft.com/office/powerpoint/2010/main" val="1847933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E1E04CA-F4BC-46B2-A5FE-1E3D270F36A8}"/>
              </a:ext>
            </a:extLst>
          </p:cNvPr>
          <p:cNvSpPr>
            <a:spLocks noGrp="1"/>
          </p:cNvSpPr>
          <p:nvPr>
            <p:ph type="subTitle" idx="1"/>
          </p:nvPr>
        </p:nvSpPr>
        <p:spPr>
          <a:xfrm>
            <a:off x="0" y="1572722"/>
            <a:ext cx="2331849" cy="2171380"/>
          </a:xfrm>
        </p:spPr>
        <p:txBody>
          <a:bodyPr/>
          <a:lstStyle/>
          <a:p>
            <a:r>
              <a:rPr lang="en-US" sz="2800" dirty="0"/>
              <a:t>Today we will be in ACE </a:t>
            </a:r>
            <a:r>
              <a:rPr lang="en-US" sz="2800" dirty="0" smtClean="0">
                <a:solidFill>
                  <a:srgbClr val="FF0000"/>
                </a:solidFill>
              </a:rPr>
              <a:t>#</a:t>
            </a:r>
            <a:endParaRPr lang="en-US" sz="2800" dirty="0">
              <a:solidFill>
                <a:srgbClr val="FF0000"/>
              </a:solidFill>
            </a:endParaRPr>
          </a:p>
          <a:p>
            <a:r>
              <a:rPr lang="en-US" dirty="0"/>
              <a:t>All passwords are “train”</a:t>
            </a:r>
          </a:p>
        </p:txBody>
      </p:sp>
      <p:sp>
        <p:nvSpPr>
          <p:cNvPr id="3" name="Title 2">
            <a:extLst>
              <a:ext uri="{FF2B5EF4-FFF2-40B4-BE49-F238E27FC236}">
                <a16:creationId xmlns:a16="http://schemas.microsoft.com/office/drawing/2014/main" id="{1211D454-E6CF-4AF6-8BB9-8D9A8D9F7177}"/>
              </a:ext>
            </a:extLst>
          </p:cNvPr>
          <p:cNvSpPr>
            <a:spLocks noGrp="1"/>
          </p:cNvSpPr>
          <p:nvPr>
            <p:ph type="ctrTitle"/>
          </p:nvPr>
        </p:nvSpPr>
        <p:spPr/>
        <p:txBody>
          <a:bodyPr/>
          <a:lstStyle/>
          <a:p>
            <a:r>
              <a:rPr lang="en-US" dirty="0"/>
              <a:t>Log In Assignments</a:t>
            </a:r>
          </a:p>
        </p:txBody>
      </p:sp>
      <p:graphicFrame>
        <p:nvGraphicFramePr>
          <p:cNvPr id="4" name="Table 3">
            <a:extLst>
              <a:ext uri="{FF2B5EF4-FFF2-40B4-BE49-F238E27FC236}">
                <a16:creationId xmlns:a16="http://schemas.microsoft.com/office/drawing/2014/main" id="{2411A985-1E8E-45E1-AB2C-6CD13F6D61FA}"/>
              </a:ext>
            </a:extLst>
          </p:cNvPr>
          <p:cNvGraphicFramePr>
            <a:graphicFrameLocks noGrp="1"/>
          </p:cNvGraphicFramePr>
          <p:nvPr>
            <p:extLst>
              <p:ext uri="{D42A27DB-BD31-4B8C-83A1-F6EECF244321}">
                <p14:modId xmlns:p14="http://schemas.microsoft.com/office/powerpoint/2010/main" val="1810893274"/>
              </p:ext>
            </p:extLst>
          </p:nvPr>
        </p:nvGraphicFramePr>
        <p:xfrm>
          <a:off x="2012683" y="1571825"/>
          <a:ext cx="9651234" cy="4663440"/>
        </p:xfrm>
        <a:graphic>
          <a:graphicData uri="http://schemas.openxmlformats.org/drawingml/2006/table">
            <a:tbl>
              <a:tblPr firstRow="1" bandRow="1">
                <a:tableStyleId>{5C22544A-7EE6-4342-B048-85BDC9FD1C3A}</a:tableStyleId>
              </a:tblPr>
              <a:tblGrid>
                <a:gridCol w="1093710">
                  <a:extLst>
                    <a:ext uri="{9D8B030D-6E8A-4147-A177-3AD203B41FA5}">
                      <a16:colId xmlns:a16="http://schemas.microsoft.com/office/drawing/2014/main" val="2402721383"/>
                    </a:ext>
                  </a:extLst>
                </a:gridCol>
                <a:gridCol w="1663785">
                  <a:extLst>
                    <a:ext uri="{9D8B030D-6E8A-4147-A177-3AD203B41FA5}">
                      <a16:colId xmlns:a16="http://schemas.microsoft.com/office/drawing/2014/main" val="2780794508"/>
                    </a:ext>
                  </a:extLst>
                </a:gridCol>
                <a:gridCol w="1974908">
                  <a:extLst>
                    <a:ext uri="{9D8B030D-6E8A-4147-A177-3AD203B41FA5}">
                      <a16:colId xmlns:a16="http://schemas.microsoft.com/office/drawing/2014/main" val="112447086"/>
                    </a:ext>
                  </a:extLst>
                </a:gridCol>
                <a:gridCol w="203610">
                  <a:extLst>
                    <a:ext uri="{9D8B030D-6E8A-4147-A177-3AD203B41FA5}">
                      <a16:colId xmlns:a16="http://schemas.microsoft.com/office/drawing/2014/main" val="20003"/>
                    </a:ext>
                  </a:extLst>
                </a:gridCol>
                <a:gridCol w="1268694">
                  <a:extLst>
                    <a:ext uri="{9D8B030D-6E8A-4147-A177-3AD203B41FA5}">
                      <a16:colId xmlns:a16="http://schemas.microsoft.com/office/drawing/2014/main" val="20004"/>
                    </a:ext>
                  </a:extLst>
                </a:gridCol>
                <a:gridCol w="1440755">
                  <a:extLst>
                    <a:ext uri="{9D8B030D-6E8A-4147-A177-3AD203B41FA5}">
                      <a16:colId xmlns:a16="http://schemas.microsoft.com/office/drawing/2014/main" val="20005"/>
                    </a:ext>
                  </a:extLst>
                </a:gridCol>
                <a:gridCol w="2005772">
                  <a:extLst>
                    <a:ext uri="{9D8B030D-6E8A-4147-A177-3AD203B41FA5}">
                      <a16:colId xmlns:a16="http://schemas.microsoft.com/office/drawing/2014/main" val="20006"/>
                    </a:ext>
                  </a:extLst>
                </a:gridCol>
              </a:tblGrid>
              <a:tr h="626111">
                <a:tc>
                  <a:txBody>
                    <a:bodyPr/>
                    <a:lstStyle/>
                    <a:p>
                      <a:pPr algn="l" rtl="0" fontAlgn="ctr"/>
                      <a:r>
                        <a:rPr lang="en-US" sz="1800" b="1" i="0" u="none" strike="noStrike" dirty="0">
                          <a:solidFill>
                            <a:srgbClr val="FFFFFF"/>
                          </a:solidFill>
                          <a:effectLst/>
                          <a:latin typeface="Calibri" panose="020F0502020204030204" pitchFamily="34" charset="0"/>
                        </a:rPr>
                        <a:t>Log In ID</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800" b="1" i="0" u="none" strike="noStrike" dirty="0" smtClean="0">
                          <a:solidFill>
                            <a:srgbClr val="FFFFFF"/>
                          </a:solidFill>
                          <a:effectLst/>
                          <a:latin typeface="Calibri" panose="020F0502020204030204" pitchFamily="34" charset="0"/>
                        </a:rPr>
                        <a:t>System Last </a:t>
                      </a:r>
                      <a:r>
                        <a:rPr lang="en-US" sz="1800" b="1" i="0" u="none" strike="noStrike" dirty="0">
                          <a:solidFill>
                            <a:srgbClr val="FFFFFF"/>
                          </a:solidFill>
                          <a:effectLst/>
                          <a:latin typeface="Calibri" panose="020F0502020204030204" pitchFamily="34" charset="0"/>
                        </a:rPr>
                        <a:t>Name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800" b="1" i="0" u="none" strike="noStrike" dirty="0" smtClean="0">
                          <a:solidFill>
                            <a:srgbClr val="FFFFFF"/>
                          </a:solidFill>
                          <a:effectLst/>
                          <a:latin typeface="Calibri" panose="020F0502020204030204" pitchFamily="34" charset="0"/>
                        </a:rPr>
                        <a:t>Assigned to Attendee</a:t>
                      </a:r>
                      <a:endParaRPr lang="en-US" sz="1800" b="1" i="0" u="none" strike="noStrike" dirty="0">
                        <a:solidFill>
                          <a:srgbClr val="FFFFFF"/>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b="0" i="0" u="none" strike="noStrike">
                          <a:solidFill>
                            <a:srgbClr val="000000"/>
                          </a:solidFill>
                          <a:effectLst/>
                          <a:latin typeface="Arial" panose="020B0604020202020204" pitchFamily="34" charset="0"/>
                        </a:rPr>
                        <a:t> </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800" b="1" i="0" u="none" strike="noStrike">
                          <a:solidFill>
                            <a:srgbClr val="FFFFFF"/>
                          </a:solidFill>
                          <a:effectLst/>
                          <a:latin typeface="Calibri" panose="020F0502020204030204" pitchFamily="34" charset="0"/>
                        </a:rPr>
                        <a:t>Log In ID</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800" b="1" i="0" u="none" strike="noStrike" dirty="0">
                          <a:solidFill>
                            <a:srgbClr val="FFFFFF"/>
                          </a:solidFill>
                          <a:effectLst/>
                          <a:latin typeface="Calibri" panose="020F0502020204030204" pitchFamily="34" charset="0"/>
                        </a:rPr>
                        <a:t>Log In ID</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800" b="1" i="0" u="none" strike="noStrike" dirty="0" smtClean="0">
                          <a:solidFill>
                            <a:srgbClr val="FFFFFF"/>
                          </a:solidFill>
                          <a:effectLst/>
                          <a:latin typeface="Calibri" panose="020F0502020204030204" pitchFamily="34" charset="0"/>
                        </a:rPr>
                        <a:t>System Last </a:t>
                      </a:r>
                      <a:r>
                        <a:rPr lang="en-US" sz="1800" b="1" i="0" u="none" strike="noStrike" dirty="0">
                          <a:solidFill>
                            <a:srgbClr val="FFFFFF"/>
                          </a:solidFill>
                          <a:effectLst/>
                          <a:latin typeface="Calibri" panose="020F0502020204030204" pitchFamily="34" charset="0"/>
                        </a:rPr>
                        <a:t>Name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5909862"/>
                  </a:ext>
                </a:extLst>
              </a:tr>
              <a:tr h="362747">
                <a:tc>
                  <a:txBody>
                    <a:bodyPr/>
                    <a:lstStyle/>
                    <a:p>
                      <a:pPr algn="l" rtl="0" fontAlgn="b"/>
                      <a:r>
                        <a:rPr lang="en-US" sz="1600" b="1" i="0" u="none" strike="noStrike" dirty="0" smtClean="0">
                          <a:solidFill>
                            <a:srgbClr val="FF0000"/>
                          </a:solidFill>
                          <a:effectLst/>
                          <a:latin typeface="Calibri" panose="020F0502020204030204" pitchFamily="34" charset="0"/>
                        </a:rPr>
                        <a:t>CADFDS00</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dirty="0">
                          <a:solidFill>
                            <a:srgbClr val="000000"/>
                          </a:solidFill>
                          <a:effectLst/>
                          <a:latin typeface="Calibri" panose="020F0502020204030204" pitchFamily="34" charset="0"/>
                          <a:ea typeface="+mn-ea"/>
                          <a:cs typeface="+mn-cs"/>
                        </a:rPr>
                        <a:t>Aberdeen</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600" b="1" i="0" u="none" strike="noStrike" kern="1200" dirty="0">
                          <a:solidFill>
                            <a:srgbClr val="000000"/>
                          </a:solidFill>
                          <a:effectLst/>
                          <a:latin typeface="Calibri" panose="020F0502020204030204" pitchFamily="34" charset="0"/>
                          <a:ea typeface="+mn-ea"/>
                          <a:cs typeface="+mn-cs"/>
                        </a:rPr>
                        <a:t>Trainer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b="0" i="0" u="none" strike="noStrike">
                          <a:solidFill>
                            <a:srgbClr val="000000"/>
                          </a:solidFill>
                          <a:effectLst/>
                          <a:latin typeface="Arial" panose="020B0604020202020204" pitchFamily="34" charset="0"/>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en-US" sz="1600" b="1" i="0" u="none" strike="noStrike" dirty="0" smtClean="0">
                          <a:solidFill>
                            <a:srgbClr val="FF0000"/>
                          </a:solidFill>
                          <a:effectLst/>
                          <a:latin typeface="Calibri" panose="020F0502020204030204" pitchFamily="34" charset="0"/>
                        </a:rPr>
                        <a:t>CADFDS11</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Bologna</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7796500"/>
                  </a:ext>
                </a:extLst>
              </a:tr>
              <a:tr h="362747">
                <a:tc>
                  <a:txBody>
                    <a:bodyPr/>
                    <a:lstStyle/>
                    <a:p>
                      <a:pPr algn="l" rtl="0" fontAlgn="b"/>
                      <a:r>
                        <a:rPr lang="en-US" sz="1600" b="1" i="0" u="none" strike="noStrike" dirty="0" smtClean="0">
                          <a:solidFill>
                            <a:srgbClr val="FF0000"/>
                          </a:solidFill>
                          <a:effectLst/>
                          <a:latin typeface="Calibri" panose="020F0502020204030204" pitchFamily="34" charset="0"/>
                        </a:rPr>
                        <a:t>CADFDS01</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dirty="0">
                          <a:solidFill>
                            <a:srgbClr val="000000"/>
                          </a:solidFill>
                          <a:effectLst/>
                          <a:latin typeface="Calibri" panose="020F0502020204030204" pitchFamily="34" charset="0"/>
                          <a:ea typeface="+mn-ea"/>
                          <a:cs typeface="+mn-cs"/>
                        </a:rPr>
                        <a:t>Antwerp</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b="0" i="0" u="none" strike="noStrike">
                          <a:solidFill>
                            <a:srgbClr val="000000"/>
                          </a:solidFill>
                          <a:effectLst/>
                          <a:latin typeface="Arial" panose="020B0604020202020204" pitchFamily="34" charset="0"/>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en-US" sz="1600" b="1" i="0" u="none" strike="noStrike" dirty="0" smtClean="0">
                          <a:solidFill>
                            <a:srgbClr val="FF0000"/>
                          </a:solidFill>
                          <a:effectLst/>
                          <a:latin typeface="Calibri" panose="020F0502020204030204" pitchFamily="34" charset="0"/>
                        </a:rPr>
                        <a:t>CADFDS12</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Braila</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4871968"/>
                  </a:ext>
                </a:extLst>
              </a:tr>
              <a:tr h="362747">
                <a:tc>
                  <a:txBody>
                    <a:bodyPr/>
                    <a:lstStyle/>
                    <a:p>
                      <a:pPr algn="l" rtl="0" fontAlgn="b"/>
                      <a:r>
                        <a:rPr lang="en-US" sz="1600" b="1" i="0" u="none" strike="noStrike" dirty="0" smtClean="0">
                          <a:solidFill>
                            <a:srgbClr val="FF0000"/>
                          </a:solidFill>
                          <a:effectLst/>
                          <a:latin typeface="Calibri" panose="020F0502020204030204" pitchFamily="34" charset="0"/>
                        </a:rPr>
                        <a:t>CADFDS02</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dirty="0">
                          <a:solidFill>
                            <a:srgbClr val="000000"/>
                          </a:solidFill>
                          <a:effectLst/>
                          <a:latin typeface="Calibri" panose="020F0502020204030204" pitchFamily="34" charset="0"/>
                          <a:ea typeface="+mn-ea"/>
                          <a:cs typeface="+mn-cs"/>
                        </a:rPr>
                        <a:t>Astrakhan</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b="0" i="0" u="none" strike="noStrike">
                          <a:solidFill>
                            <a:srgbClr val="000000"/>
                          </a:solidFill>
                          <a:effectLst/>
                          <a:latin typeface="Arial" panose="020B0604020202020204" pitchFamily="34" charset="0"/>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en-US" sz="1600" b="1" i="0" u="none" strike="noStrike" dirty="0" smtClean="0">
                          <a:solidFill>
                            <a:srgbClr val="FF0000"/>
                          </a:solidFill>
                          <a:effectLst/>
                          <a:latin typeface="Calibri" panose="020F0502020204030204" pitchFamily="34" charset="0"/>
                        </a:rPr>
                        <a:t>CADFDS13</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Bratislava</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4325965"/>
                  </a:ext>
                </a:extLst>
              </a:tr>
              <a:tr h="362747">
                <a:tc>
                  <a:txBody>
                    <a:bodyPr/>
                    <a:lstStyle/>
                    <a:p>
                      <a:pPr algn="l" rtl="0" fontAlgn="b"/>
                      <a:r>
                        <a:rPr lang="en-US" sz="1600" b="1" i="0" u="none" strike="noStrike" dirty="0" smtClean="0">
                          <a:solidFill>
                            <a:srgbClr val="FF0000"/>
                          </a:solidFill>
                          <a:effectLst/>
                          <a:latin typeface="Calibri" panose="020F0502020204030204" pitchFamily="34" charset="0"/>
                        </a:rPr>
                        <a:t>CADFDS03</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dirty="0">
                          <a:solidFill>
                            <a:srgbClr val="000000"/>
                          </a:solidFill>
                          <a:effectLst/>
                          <a:latin typeface="Calibri" panose="020F0502020204030204" pitchFamily="34" charset="0"/>
                          <a:ea typeface="+mn-ea"/>
                          <a:cs typeface="+mn-cs"/>
                        </a:rPr>
                        <a:t>Athens</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b="0" i="0" u="none" strike="noStrike">
                          <a:solidFill>
                            <a:srgbClr val="000000"/>
                          </a:solidFill>
                          <a:effectLst/>
                          <a:latin typeface="Arial" panose="020B0604020202020204" pitchFamily="34" charset="0"/>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en-US" sz="1600" b="1" i="0" u="none" strike="noStrike" dirty="0" smtClean="0">
                          <a:solidFill>
                            <a:srgbClr val="FF0000"/>
                          </a:solidFill>
                          <a:effectLst/>
                          <a:latin typeface="Calibri" panose="020F0502020204030204" pitchFamily="34" charset="0"/>
                        </a:rPr>
                        <a:t>CADFDS14</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Bruges</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5184084"/>
                  </a:ext>
                </a:extLst>
              </a:tr>
              <a:tr h="362747">
                <a:tc>
                  <a:txBody>
                    <a:bodyPr/>
                    <a:lstStyle/>
                    <a:p>
                      <a:pPr algn="l" rtl="0" fontAlgn="b"/>
                      <a:r>
                        <a:rPr lang="en-US" sz="1600" b="1" i="0" u="none" strike="noStrike" dirty="0" smtClean="0">
                          <a:solidFill>
                            <a:srgbClr val="FF0000"/>
                          </a:solidFill>
                          <a:effectLst/>
                          <a:latin typeface="Calibri" panose="020F0502020204030204" pitchFamily="34" charset="0"/>
                        </a:rPr>
                        <a:t>CADFDS04</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dirty="0">
                          <a:solidFill>
                            <a:srgbClr val="000000"/>
                          </a:solidFill>
                          <a:effectLst/>
                          <a:latin typeface="Calibri" panose="020F0502020204030204" pitchFamily="34" charset="0"/>
                          <a:ea typeface="+mn-ea"/>
                          <a:cs typeface="+mn-cs"/>
                        </a:rPr>
                        <a:t>Barcelona</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b="0" i="0" u="none" strike="noStrike">
                          <a:solidFill>
                            <a:srgbClr val="000000"/>
                          </a:solidFill>
                          <a:effectLst/>
                          <a:latin typeface="Arial" panose="020B0604020202020204" pitchFamily="34" charset="0"/>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en-US" sz="1600" b="1" i="0" u="none" strike="noStrike" dirty="0" smtClean="0">
                          <a:solidFill>
                            <a:srgbClr val="FF0000"/>
                          </a:solidFill>
                          <a:effectLst/>
                          <a:latin typeface="Calibri" panose="020F0502020204030204" pitchFamily="34" charset="0"/>
                        </a:rPr>
                        <a:t>CADFDS15</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Brussels</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3622450"/>
                  </a:ext>
                </a:extLst>
              </a:tr>
              <a:tr h="362747">
                <a:tc>
                  <a:txBody>
                    <a:bodyPr/>
                    <a:lstStyle/>
                    <a:p>
                      <a:pPr algn="l" rtl="0" fontAlgn="b"/>
                      <a:r>
                        <a:rPr lang="en-US" sz="1600" b="1" i="0" u="none" strike="noStrike" dirty="0" smtClean="0">
                          <a:solidFill>
                            <a:srgbClr val="FF0000"/>
                          </a:solidFill>
                          <a:effectLst/>
                          <a:latin typeface="Calibri" panose="020F0502020204030204" pitchFamily="34" charset="0"/>
                        </a:rPr>
                        <a:t>CADFDS05</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dirty="0">
                          <a:solidFill>
                            <a:srgbClr val="000000"/>
                          </a:solidFill>
                          <a:effectLst/>
                          <a:latin typeface="Calibri" panose="020F0502020204030204" pitchFamily="34" charset="0"/>
                          <a:ea typeface="+mn-ea"/>
                          <a:cs typeface="+mn-cs"/>
                        </a:rPr>
                        <a:t>Belfast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b="0" i="0" u="none" strike="noStrike">
                          <a:solidFill>
                            <a:srgbClr val="000000"/>
                          </a:solidFill>
                          <a:effectLst/>
                          <a:latin typeface="Arial" panose="020B0604020202020204" pitchFamily="34" charset="0"/>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en-US" sz="1600" b="1" i="0" u="none" strike="noStrike" dirty="0" smtClean="0">
                          <a:solidFill>
                            <a:srgbClr val="FF0000"/>
                          </a:solidFill>
                          <a:effectLst/>
                          <a:latin typeface="Calibri" panose="020F0502020204030204" pitchFamily="34" charset="0"/>
                        </a:rPr>
                        <a:t>CADFDS16</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Bucharest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5014026"/>
                  </a:ext>
                </a:extLst>
              </a:tr>
              <a:tr h="362747">
                <a:tc>
                  <a:txBody>
                    <a:bodyPr/>
                    <a:lstStyle/>
                    <a:p>
                      <a:pPr algn="l" rtl="0" fontAlgn="b"/>
                      <a:r>
                        <a:rPr lang="en-US" sz="1600" b="1" i="0" u="none" strike="noStrike" dirty="0" smtClean="0">
                          <a:solidFill>
                            <a:srgbClr val="FF0000"/>
                          </a:solidFill>
                          <a:effectLst/>
                          <a:latin typeface="Calibri" panose="020F0502020204030204" pitchFamily="34" charset="0"/>
                        </a:rPr>
                        <a:t>CADFDS06</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dirty="0">
                          <a:solidFill>
                            <a:srgbClr val="000000"/>
                          </a:solidFill>
                          <a:effectLst/>
                          <a:latin typeface="Calibri" panose="020F0502020204030204" pitchFamily="34" charset="0"/>
                          <a:ea typeface="+mn-ea"/>
                          <a:cs typeface="+mn-cs"/>
                        </a:rPr>
                        <a:t>Belgrade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b="0" i="0" u="none" strike="noStrike">
                          <a:solidFill>
                            <a:srgbClr val="000000"/>
                          </a:solidFill>
                          <a:effectLst/>
                          <a:latin typeface="Arial" panose="020B0604020202020204" pitchFamily="34" charset="0"/>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en-US" sz="1600" b="1" i="0" u="none" strike="noStrike" dirty="0" smtClean="0">
                          <a:solidFill>
                            <a:srgbClr val="FF0000"/>
                          </a:solidFill>
                          <a:effectLst/>
                          <a:latin typeface="Calibri" panose="020F0502020204030204" pitchFamily="34" charset="0"/>
                        </a:rPr>
                        <a:t>CADFDS17</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Budapest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2430693"/>
                  </a:ext>
                </a:extLst>
              </a:tr>
              <a:tr h="362747">
                <a:tc>
                  <a:txBody>
                    <a:bodyPr/>
                    <a:lstStyle/>
                    <a:p>
                      <a:pPr algn="l" rtl="0" fontAlgn="b"/>
                      <a:r>
                        <a:rPr lang="en-US" sz="1600" b="1" i="0" u="none" strike="noStrike" dirty="0" smtClean="0">
                          <a:solidFill>
                            <a:srgbClr val="FF0000"/>
                          </a:solidFill>
                          <a:effectLst/>
                          <a:latin typeface="Calibri" panose="020F0502020204030204" pitchFamily="34" charset="0"/>
                        </a:rPr>
                        <a:t>CADFDS07</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dirty="0">
                          <a:solidFill>
                            <a:srgbClr val="000000"/>
                          </a:solidFill>
                          <a:effectLst/>
                          <a:latin typeface="Calibri" panose="020F0502020204030204" pitchFamily="34" charset="0"/>
                          <a:ea typeface="+mn-ea"/>
                          <a:cs typeface="+mn-cs"/>
                        </a:rPr>
                        <a:t>Bergen</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b="0" i="0" u="none" strike="noStrike">
                          <a:solidFill>
                            <a:srgbClr val="000000"/>
                          </a:solidFill>
                          <a:effectLst/>
                          <a:latin typeface="Arial" panose="020B0604020202020204" pitchFamily="34" charset="0"/>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en-US" sz="1600" b="1" i="0" u="none" strike="noStrike" dirty="0" smtClean="0">
                          <a:solidFill>
                            <a:srgbClr val="FF0000"/>
                          </a:solidFill>
                          <a:effectLst/>
                          <a:latin typeface="Calibri" panose="020F0502020204030204" pitchFamily="34" charset="0"/>
                        </a:rPr>
                        <a:t>CADFDS18</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Cardiff</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848234"/>
                  </a:ext>
                </a:extLst>
              </a:tr>
              <a:tr h="362747">
                <a:tc>
                  <a:txBody>
                    <a:bodyPr/>
                    <a:lstStyle/>
                    <a:p>
                      <a:pPr algn="l" rtl="0" fontAlgn="b"/>
                      <a:r>
                        <a:rPr lang="en-US" sz="1600" b="1" i="0" u="none" strike="noStrike" dirty="0" smtClean="0">
                          <a:solidFill>
                            <a:srgbClr val="FF0000"/>
                          </a:solidFill>
                          <a:effectLst/>
                          <a:latin typeface="Calibri" panose="020F0502020204030204" pitchFamily="34" charset="0"/>
                        </a:rPr>
                        <a:t>CADFDS08</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dirty="0">
                          <a:solidFill>
                            <a:srgbClr val="000000"/>
                          </a:solidFill>
                          <a:effectLst/>
                          <a:latin typeface="Calibri" panose="020F0502020204030204" pitchFamily="34" charset="0"/>
                          <a:ea typeface="+mn-ea"/>
                          <a:cs typeface="+mn-cs"/>
                        </a:rPr>
                        <a:t>Berlin</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b="0" i="0" u="none" strike="noStrike">
                          <a:solidFill>
                            <a:srgbClr val="000000"/>
                          </a:solidFill>
                          <a:effectLst/>
                          <a:latin typeface="Arial" panose="020B0604020202020204" pitchFamily="34" charset="0"/>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en-US" sz="1600" b="1" i="0" u="none" strike="noStrike" dirty="0" smtClean="0">
                          <a:solidFill>
                            <a:srgbClr val="FF0000"/>
                          </a:solidFill>
                          <a:effectLst/>
                          <a:latin typeface="Calibri" panose="020F0502020204030204" pitchFamily="34" charset="0"/>
                        </a:rPr>
                        <a:t>CADFDS19</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Catania</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760771"/>
                  </a:ext>
                </a:extLst>
              </a:tr>
              <a:tr h="362747">
                <a:tc>
                  <a:txBody>
                    <a:bodyPr/>
                    <a:lstStyle/>
                    <a:p>
                      <a:pPr algn="l" rtl="0" fontAlgn="b"/>
                      <a:r>
                        <a:rPr lang="en-US" sz="1600" b="1" i="0" u="none" strike="noStrike" dirty="0" smtClean="0">
                          <a:solidFill>
                            <a:srgbClr val="FF0000"/>
                          </a:solidFill>
                          <a:effectLst/>
                          <a:latin typeface="Calibri" panose="020F0502020204030204" pitchFamily="34" charset="0"/>
                        </a:rPr>
                        <a:t>CADFDS09</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dirty="0">
                          <a:solidFill>
                            <a:srgbClr val="000000"/>
                          </a:solidFill>
                          <a:effectLst/>
                          <a:latin typeface="Calibri" panose="020F0502020204030204" pitchFamily="34" charset="0"/>
                          <a:ea typeface="+mn-ea"/>
                          <a:cs typeface="+mn-cs"/>
                        </a:rPr>
                        <a:t>Bilbao</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b="0" i="0" u="none" strike="noStrike">
                          <a:solidFill>
                            <a:srgbClr val="000000"/>
                          </a:solidFill>
                          <a:effectLst/>
                          <a:latin typeface="Arial" panose="020B0604020202020204" pitchFamily="34" charset="0"/>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en-US" sz="1600" b="1" i="0" u="none" strike="noStrike" dirty="0" smtClean="0">
                          <a:solidFill>
                            <a:srgbClr val="FF0000"/>
                          </a:solidFill>
                          <a:effectLst/>
                          <a:latin typeface="Calibri" panose="020F0502020204030204" pitchFamily="34" charset="0"/>
                        </a:rPr>
                        <a:t>CADFDS20</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Cologne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5267452"/>
                  </a:ext>
                </a:extLst>
              </a:tr>
              <a:tr h="362747">
                <a:tc>
                  <a:txBody>
                    <a:bodyPr/>
                    <a:lstStyle/>
                    <a:p>
                      <a:pPr algn="l" rtl="0" fontAlgn="b"/>
                      <a:r>
                        <a:rPr lang="en-US" sz="1600" b="1" i="0" u="none" strike="noStrike" dirty="0" smtClean="0">
                          <a:solidFill>
                            <a:srgbClr val="FF0000"/>
                          </a:solidFill>
                          <a:effectLst/>
                          <a:latin typeface="Calibri" panose="020F0502020204030204" pitchFamily="34" charset="0"/>
                        </a:rPr>
                        <a:t>CADFDS10</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dirty="0">
                          <a:solidFill>
                            <a:srgbClr val="000000"/>
                          </a:solidFill>
                          <a:effectLst/>
                          <a:latin typeface="Calibri" panose="020F0502020204030204" pitchFamily="34" charset="0"/>
                          <a:ea typeface="+mn-ea"/>
                          <a:cs typeface="+mn-cs"/>
                        </a:rPr>
                        <a:t>Birmingham</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b="0" i="0" u="none" strike="noStrike">
                          <a:solidFill>
                            <a:srgbClr val="000000"/>
                          </a:solidFill>
                          <a:effectLst/>
                          <a:latin typeface="Arial" panose="020B0604020202020204" pitchFamily="34" charset="0"/>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en-US" sz="1600" b="1" i="0" u="none" strike="noStrike" dirty="0" smtClean="0">
                          <a:solidFill>
                            <a:srgbClr val="FF0000"/>
                          </a:solidFill>
                          <a:effectLst/>
                          <a:latin typeface="Calibri" panose="020F0502020204030204" pitchFamily="34" charset="0"/>
                        </a:rPr>
                        <a:t>CADFDS21</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Copenhagen</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11354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E1E04CA-F4BC-46B2-A5FE-1E3D270F36A8}"/>
              </a:ext>
            </a:extLst>
          </p:cNvPr>
          <p:cNvSpPr>
            <a:spLocks noGrp="1"/>
          </p:cNvSpPr>
          <p:nvPr>
            <p:ph type="subTitle" idx="1"/>
          </p:nvPr>
        </p:nvSpPr>
        <p:spPr>
          <a:xfrm>
            <a:off x="0" y="1572722"/>
            <a:ext cx="2331849" cy="2171380"/>
          </a:xfrm>
        </p:spPr>
        <p:txBody>
          <a:bodyPr/>
          <a:lstStyle/>
          <a:p>
            <a:r>
              <a:rPr lang="en-US" sz="2800" dirty="0"/>
              <a:t>Today we will be in ACE </a:t>
            </a:r>
            <a:r>
              <a:rPr lang="en-US" sz="2800" dirty="0" smtClean="0">
                <a:solidFill>
                  <a:srgbClr val="FF0000"/>
                </a:solidFill>
              </a:rPr>
              <a:t>#</a:t>
            </a:r>
            <a:endParaRPr lang="en-US" sz="2800" dirty="0">
              <a:solidFill>
                <a:srgbClr val="FF0000"/>
              </a:solidFill>
            </a:endParaRPr>
          </a:p>
          <a:p>
            <a:r>
              <a:rPr lang="en-US" dirty="0"/>
              <a:t>All passwords are “train”</a:t>
            </a:r>
          </a:p>
        </p:txBody>
      </p:sp>
      <p:sp>
        <p:nvSpPr>
          <p:cNvPr id="3" name="Title 2">
            <a:extLst>
              <a:ext uri="{FF2B5EF4-FFF2-40B4-BE49-F238E27FC236}">
                <a16:creationId xmlns:a16="http://schemas.microsoft.com/office/drawing/2014/main" id="{1211D454-E6CF-4AF6-8BB9-8D9A8D9F7177}"/>
              </a:ext>
            </a:extLst>
          </p:cNvPr>
          <p:cNvSpPr>
            <a:spLocks noGrp="1"/>
          </p:cNvSpPr>
          <p:nvPr>
            <p:ph type="ctrTitle"/>
          </p:nvPr>
        </p:nvSpPr>
        <p:spPr/>
        <p:txBody>
          <a:bodyPr/>
          <a:lstStyle/>
          <a:p>
            <a:r>
              <a:rPr lang="en-US" dirty="0"/>
              <a:t>Log In Assignments</a:t>
            </a:r>
          </a:p>
        </p:txBody>
      </p:sp>
      <p:graphicFrame>
        <p:nvGraphicFramePr>
          <p:cNvPr id="4" name="Table 3">
            <a:extLst>
              <a:ext uri="{FF2B5EF4-FFF2-40B4-BE49-F238E27FC236}">
                <a16:creationId xmlns:a16="http://schemas.microsoft.com/office/drawing/2014/main" id="{2411A985-1E8E-45E1-AB2C-6CD13F6D61FA}"/>
              </a:ext>
            </a:extLst>
          </p:cNvPr>
          <p:cNvGraphicFramePr>
            <a:graphicFrameLocks noGrp="1"/>
          </p:cNvGraphicFramePr>
          <p:nvPr>
            <p:extLst>
              <p:ext uri="{D42A27DB-BD31-4B8C-83A1-F6EECF244321}">
                <p14:modId xmlns:p14="http://schemas.microsoft.com/office/powerpoint/2010/main" val="1581077642"/>
              </p:ext>
            </p:extLst>
          </p:nvPr>
        </p:nvGraphicFramePr>
        <p:xfrm>
          <a:off x="2097742" y="1690496"/>
          <a:ext cx="9872583" cy="4450080"/>
        </p:xfrm>
        <a:graphic>
          <a:graphicData uri="http://schemas.openxmlformats.org/drawingml/2006/table">
            <a:tbl>
              <a:tblPr firstRow="1" bandRow="1">
                <a:tableStyleId>{5C22544A-7EE6-4342-B048-85BDC9FD1C3A}</a:tableStyleId>
              </a:tblPr>
              <a:tblGrid>
                <a:gridCol w="1410369">
                  <a:extLst>
                    <a:ext uri="{9D8B030D-6E8A-4147-A177-3AD203B41FA5}">
                      <a16:colId xmlns:a16="http://schemas.microsoft.com/office/drawing/2014/main" val="2402721383"/>
                    </a:ext>
                  </a:extLst>
                </a:gridCol>
                <a:gridCol w="1410369">
                  <a:extLst>
                    <a:ext uri="{9D8B030D-6E8A-4147-A177-3AD203B41FA5}">
                      <a16:colId xmlns:a16="http://schemas.microsoft.com/office/drawing/2014/main" val="2780794508"/>
                    </a:ext>
                  </a:extLst>
                </a:gridCol>
                <a:gridCol w="2020202">
                  <a:extLst>
                    <a:ext uri="{9D8B030D-6E8A-4147-A177-3AD203B41FA5}">
                      <a16:colId xmlns:a16="http://schemas.microsoft.com/office/drawing/2014/main" val="112447086"/>
                    </a:ext>
                  </a:extLst>
                </a:gridCol>
                <a:gridCol w="208280">
                  <a:extLst>
                    <a:ext uri="{9D8B030D-6E8A-4147-A177-3AD203B41FA5}">
                      <a16:colId xmlns:a16="http://schemas.microsoft.com/office/drawing/2014/main" val="20003"/>
                    </a:ext>
                  </a:extLst>
                </a:gridCol>
                <a:gridCol w="1297791">
                  <a:extLst>
                    <a:ext uri="{9D8B030D-6E8A-4147-A177-3AD203B41FA5}">
                      <a16:colId xmlns:a16="http://schemas.microsoft.com/office/drawing/2014/main" val="20004"/>
                    </a:ext>
                  </a:extLst>
                </a:gridCol>
                <a:gridCol w="1473798">
                  <a:extLst>
                    <a:ext uri="{9D8B030D-6E8A-4147-A177-3AD203B41FA5}">
                      <a16:colId xmlns:a16="http://schemas.microsoft.com/office/drawing/2014/main" val="20005"/>
                    </a:ext>
                  </a:extLst>
                </a:gridCol>
                <a:gridCol w="2051774">
                  <a:extLst>
                    <a:ext uri="{9D8B030D-6E8A-4147-A177-3AD203B41FA5}">
                      <a16:colId xmlns:a16="http://schemas.microsoft.com/office/drawing/2014/main" val="20006"/>
                    </a:ext>
                  </a:extLst>
                </a:gridCol>
              </a:tblGrid>
              <a:tr h="370840">
                <a:tc>
                  <a:txBody>
                    <a:bodyPr/>
                    <a:lstStyle/>
                    <a:p>
                      <a:pPr algn="l" rtl="0" fontAlgn="ctr"/>
                      <a:r>
                        <a:rPr lang="en-US" sz="1800" b="1" i="0" u="none" strike="noStrike" dirty="0">
                          <a:solidFill>
                            <a:srgbClr val="FFFFFF"/>
                          </a:solidFill>
                          <a:effectLst/>
                          <a:latin typeface="Calibri" panose="020F0502020204030204" pitchFamily="34" charset="0"/>
                        </a:rPr>
                        <a:t>Log In ID</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800" b="1" i="0" u="none" strike="noStrike">
                          <a:solidFill>
                            <a:srgbClr val="FFFFFF"/>
                          </a:solidFill>
                          <a:effectLst/>
                          <a:latin typeface="Calibri" panose="020F0502020204030204" pitchFamily="34" charset="0"/>
                        </a:rPr>
                        <a:t>Last Name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800" b="1" i="0" u="none" strike="noStrike">
                          <a:solidFill>
                            <a:srgbClr val="FFFFFF"/>
                          </a:solidFill>
                          <a:effectLst/>
                          <a:latin typeface="Calibri" panose="020F0502020204030204" pitchFamily="34" charset="0"/>
                        </a:rPr>
                        <a:t>Assigned to</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b="0" i="0" u="none" strike="noStrike">
                          <a:solidFill>
                            <a:srgbClr val="000000"/>
                          </a:solidFill>
                          <a:effectLst/>
                          <a:latin typeface="Arial" panose="020B0604020202020204" pitchFamily="34" charset="0"/>
                        </a:rPr>
                        <a:t> </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800" b="1" i="0" u="none" strike="noStrike">
                          <a:solidFill>
                            <a:srgbClr val="FFFFFF"/>
                          </a:solidFill>
                          <a:effectLst/>
                          <a:latin typeface="Calibri" panose="020F0502020204030204" pitchFamily="34" charset="0"/>
                        </a:rPr>
                        <a:t>Log In ID</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800" b="1" i="0" u="none" strike="noStrike">
                          <a:solidFill>
                            <a:srgbClr val="FFFFFF"/>
                          </a:solidFill>
                          <a:effectLst/>
                          <a:latin typeface="Calibri" panose="020F0502020204030204" pitchFamily="34" charset="0"/>
                        </a:rPr>
                        <a:t>Last Name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800" b="1" i="0" u="none" strike="noStrike">
                          <a:solidFill>
                            <a:srgbClr val="FFFFFF"/>
                          </a:solidFill>
                          <a:effectLst/>
                          <a:latin typeface="Calibri" panose="020F0502020204030204" pitchFamily="34" charset="0"/>
                        </a:rPr>
                        <a:t>Assigned to</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5909862"/>
                  </a:ext>
                </a:extLst>
              </a:tr>
              <a:tr h="370840">
                <a:tc>
                  <a:txBody>
                    <a:bodyPr/>
                    <a:lstStyle/>
                    <a:p>
                      <a:pPr algn="l" rtl="0" fontAlgn="b"/>
                      <a:r>
                        <a:rPr lang="en-US" sz="1600" b="1" i="0" u="none" strike="noStrike" dirty="0" smtClean="0">
                          <a:solidFill>
                            <a:srgbClr val="FF0000"/>
                          </a:solidFill>
                          <a:effectLst/>
                          <a:latin typeface="Calibri" panose="020F0502020204030204" pitchFamily="34" charset="0"/>
                        </a:rPr>
                        <a:t>CADFDS16</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600" b="1" i="0" u="none" strike="noStrike" kern="1200" dirty="0">
                          <a:solidFill>
                            <a:srgbClr val="000000"/>
                          </a:solidFill>
                          <a:effectLst/>
                          <a:latin typeface="Calibri" panose="020F0502020204030204" pitchFamily="34" charset="0"/>
                          <a:ea typeface="+mn-ea"/>
                          <a:cs typeface="+mn-cs"/>
                        </a:rPr>
                        <a:t>Bucharest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600" b="1" i="0" u="none" strike="noStrike" kern="1200" dirty="0">
                          <a:solidFill>
                            <a:srgbClr val="000000"/>
                          </a:solidFill>
                          <a:effectLst/>
                          <a:latin typeface="Calibri" panose="020F0502020204030204" pitchFamily="34" charset="0"/>
                          <a:ea typeface="+mn-ea"/>
                          <a:cs typeface="+mn-cs"/>
                        </a:rPr>
                        <a:t>Trainer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b="0" i="0" u="none" strike="noStrike">
                          <a:solidFill>
                            <a:srgbClr val="000000"/>
                          </a:solidFill>
                          <a:effectLst/>
                          <a:latin typeface="Arial" panose="020B0604020202020204" pitchFamily="34" charset="0"/>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en-US" sz="1600" b="1" i="0" u="none" strike="noStrike" dirty="0" smtClean="0">
                          <a:solidFill>
                            <a:srgbClr val="FF0000"/>
                          </a:solidFill>
                          <a:effectLst/>
                          <a:latin typeface="Calibri" panose="020F0502020204030204" pitchFamily="34" charset="0"/>
                        </a:rPr>
                        <a:t>CADFDS27</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Dudley</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7796500"/>
                  </a:ext>
                </a:extLst>
              </a:tr>
              <a:tr h="370840">
                <a:tc>
                  <a:txBody>
                    <a:bodyPr/>
                    <a:lstStyle/>
                    <a:p>
                      <a:pPr algn="l" rtl="0" fontAlgn="b"/>
                      <a:r>
                        <a:rPr lang="en-US" sz="1600" b="1" i="0" u="none" strike="noStrike" dirty="0" smtClean="0">
                          <a:solidFill>
                            <a:srgbClr val="FF0000"/>
                          </a:solidFill>
                          <a:effectLst/>
                          <a:latin typeface="Calibri" panose="020F0502020204030204" pitchFamily="34" charset="0"/>
                        </a:rPr>
                        <a:t>CADFDS17</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600" b="1" i="0" u="none" strike="noStrike" kern="1200" dirty="0">
                          <a:solidFill>
                            <a:srgbClr val="000000"/>
                          </a:solidFill>
                          <a:effectLst/>
                          <a:latin typeface="Calibri" panose="020F0502020204030204" pitchFamily="34" charset="0"/>
                          <a:ea typeface="+mn-ea"/>
                          <a:cs typeface="+mn-cs"/>
                        </a:rPr>
                        <a:t>Budapest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b="0" i="0" u="none" strike="noStrike">
                          <a:solidFill>
                            <a:srgbClr val="000000"/>
                          </a:solidFill>
                          <a:effectLst/>
                          <a:latin typeface="Arial" panose="020B0604020202020204" pitchFamily="34" charset="0"/>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en-US" sz="1600" b="1" i="0" u="none" strike="noStrike" dirty="0" smtClean="0">
                          <a:solidFill>
                            <a:srgbClr val="FF0000"/>
                          </a:solidFill>
                          <a:effectLst/>
                          <a:latin typeface="Calibri" panose="020F0502020204030204" pitchFamily="34" charset="0"/>
                        </a:rPr>
                        <a:t>CADFDS28</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Edinburgh</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4871968"/>
                  </a:ext>
                </a:extLst>
              </a:tr>
              <a:tr h="370840">
                <a:tc>
                  <a:txBody>
                    <a:bodyPr/>
                    <a:lstStyle/>
                    <a:p>
                      <a:pPr algn="l" rtl="0" fontAlgn="b"/>
                      <a:r>
                        <a:rPr lang="en-US" sz="1600" b="1" i="0" u="none" strike="noStrike" dirty="0" smtClean="0">
                          <a:solidFill>
                            <a:srgbClr val="FF0000"/>
                          </a:solidFill>
                          <a:effectLst/>
                          <a:latin typeface="Calibri" panose="020F0502020204030204" pitchFamily="34" charset="0"/>
                        </a:rPr>
                        <a:t>CADFDS18</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600" b="1" i="0" u="none" strike="noStrike" kern="1200" dirty="0">
                          <a:solidFill>
                            <a:srgbClr val="000000"/>
                          </a:solidFill>
                          <a:effectLst/>
                          <a:latin typeface="Calibri" panose="020F0502020204030204" pitchFamily="34" charset="0"/>
                          <a:ea typeface="+mn-ea"/>
                          <a:cs typeface="+mn-cs"/>
                        </a:rPr>
                        <a:t>Cardiff</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b="0" i="0" u="none" strike="noStrike">
                          <a:solidFill>
                            <a:srgbClr val="000000"/>
                          </a:solidFill>
                          <a:effectLst/>
                          <a:latin typeface="Arial" panose="020B0604020202020204" pitchFamily="34" charset="0"/>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en-US" sz="1600" b="1" i="0" u="none" strike="noStrike" dirty="0" smtClean="0">
                          <a:solidFill>
                            <a:srgbClr val="FF0000"/>
                          </a:solidFill>
                          <a:effectLst/>
                          <a:latin typeface="Calibri" panose="020F0502020204030204" pitchFamily="34" charset="0"/>
                        </a:rPr>
                        <a:t>CADFDS29</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a:solidFill>
                            <a:srgbClr val="000000"/>
                          </a:solidFill>
                          <a:effectLst/>
                          <a:latin typeface="Calibri" panose="020F0502020204030204" pitchFamily="34" charset="0"/>
                          <a:ea typeface="+mn-ea"/>
                          <a:cs typeface="+mn-cs"/>
                        </a:rPr>
                        <a:t>Essen</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4325965"/>
                  </a:ext>
                </a:extLst>
              </a:tr>
              <a:tr h="370840">
                <a:tc>
                  <a:txBody>
                    <a:bodyPr/>
                    <a:lstStyle/>
                    <a:p>
                      <a:pPr algn="l" rtl="0" fontAlgn="b"/>
                      <a:r>
                        <a:rPr lang="en-US" sz="1600" b="1" i="0" u="none" strike="noStrike" dirty="0" smtClean="0">
                          <a:solidFill>
                            <a:srgbClr val="FF0000"/>
                          </a:solidFill>
                          <a:effectLst/>
                          <a:latin typeface="Calibri" panose="020F0502020204030204" pitchFamily="34" charset="0"/>
                        </a:rPr>
                        <a:t>CADFDS19</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dirty="0">
                          <a:solidFill>
                            <a:srgbClr val="000000"/>
                          </a:solidFill>
                          <a:effectLst/>
                          <a:latin typeface="Calibri" panose="020F0502020204030204" pitchFamily="34" charset="0"/>
                          <a:ea typeface="+mn-ea"/>
                          <a:cs typeface="+mn-cs"/>
                        </a:rPr>
                        <a:t>Catania</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b="0" i="0" u="none" strike="noStrike">
                          <a:solidFill>
                            <a:srgbClr val="000000"/>
                          </a:solidFill>
                          <a:effectLst/>
                          <a:latin typeface="Arial" panose="020B0604020202020204" pitchFamily="34" charset="0"/>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en-US" sz="1600" b="1" i="0" u="none" strike="noStrike" dirty="0" smtClean="0">
                          <a:solidFill>
                            <a:srgbClr val="FF0000"/>
                          </a:solidFill>
                          <a:effectLst/>
                          <a:latin typeface="Calibri" panose="020F0502020204030204" pitchFamily="34" charset="0"/>
                        </a:rPr>
                        <a:t>CADFDS30</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a:solidFill>
                            <a:srgbClr val="000000"/>
                          </a:solidFill>
                          <a:effectLst/>
                          <a:latin typeface="Calibri" panose="020F0502020204030204" pitchFamily="34" charset="0"/>
                          <a:ea typeface="+mn-ea"/>
                          <a:cs typeface="+mn-cs"/>
                        </a:rPr>
                        <a:t>Firenze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5184084"/>
                  </a:ext>
                </a:extLst>
              </a:tr>
              <a:tr h="370840">
                <a:tc>
                  <a:txBody>
                    <a:bodyPr/>
                    <a:lstStyle/>
                    <a:p>
                      <a:pPr algn="l" rtl="0" fontAlgn="b"/>
                      <a:r>
                        <a:rPr lang="en-US" sz="1600" b="1" i="0" u="none" strike="noStrike" dirty="0" smtClean="0">
                          <a:solidFill>
                            <a:srgbClr val="FF0000"/>
                          </a:solidFill>
                          <a:effectLst/>
                          <a:latin typeface="Calibri" panose="020F0502020204030204" pitchFamily="34" charset="0"/>
                        </a:rPr>
                        <a:t>CADFDS20</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dirty="0">
                          <a:solidFill>
                            <a:srgbClr val="000000"/>
                          </a:solidFill>
                          <a:effectLst/>
                          <a:latin typeface="Calibri" panose="020F0502020204030204" pitchFamily="34" charset="0"/>
                          <a:ea typeface="+mn-ea"/>
                          <a:cs typeface="+mn-cs"/>
                        </a:rPr>
                        <a:t>Cologne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b="0" i="0" u="none" strike="noStrike">
                          <a:solidFill>
                            <a:srgbClr val="000000"/>
                          </a:solidFill>
                          <a:effectLst/>
                          <a:latin typeface="Arial" panose="020B0604020202020204" pitchFamily="34" charset="0"/>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en-US" sz="1600" b="1" i="0" u="none" strike="noStrike" dirty="0" smtClean="0">
                          <a:solidFill>
                            <a:srgbClr val="FF0000"/>
                          </a:solidFill>
                          <a:effectLst/>
                          <a:latin typeface="Calibri" panose="020F0502020204030204" pitchFamily="34" charset="0"/>
                        </a:rPr>
                        <a:t>CADFDS31</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a:solidFill>
                            <a:srgbClr val="000000"/>
                          </a:solidFill>
                          <a:effectLst/>
                          <a:latin typeface="Calibri" panose="020F0502020204030204" pitchFamily="34" charset="0"/>
                          <a:ea typeface="+mn-ea"/>
                          <a:cs typeface="+mn-cs"/>
                        </a:rPr>
                        <a:t>Glasgow</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3622450"/>
                  </a:ext>
                </a:extLst>
              </a:tr>
              <a:tr h="370840">
                <a:tc>
                  <a:txBody>
                    <a:bodyPr/>
                    <a:lstStyle/>
                    <a:p>
                      <a:pPr algn="l" rtl="0" fontAlgn="b"/>
                      <a:r>
                        <a:rPr lang="en-US" sz="1600" b="1" i="0" u="none" strike="noStrike" dirty="0" smtClean="0">
                          <a:solidFill>
                            <a:srgbClr val="FF0000"/>
                          </a:solidFill>
                          <a:effectLst/>
                          <a:latin typeface="Calibri" panose="020F0502020204030204" pitchFamily="34" charset="0"/>
                        </a:rPr>
                        <a:t>CADFDS21</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dirty="0">
                          <a:solidFill>
                            <a:srgbClr val="000000"/>
                          </a:solidFill>
                          <a:effectLst/>
                          <a:latin typeface="Calibri" panose="020F0502020204030204" pitchFamily="34" charset="0"/>
                          <a:ea typeface="+mn-ea"/>
                          <a:cs typeface="+mn-cs"/>
                        </a:rPr>
                        <a:t>Copenhagen</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b="0" i="0" u="none" strike="noStrike">
                          <a:solidFill>
                            <a:srgbClr val="000000"/>
                          </a:solidFill>
                          <a:effectLst/>
                          <a:latin typeface="Arial" panose="020B0604020202020204" pitchFamily="34" charset="0"/>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en-US" sz="1600" b="1" i="0" u="none" strike="noStrike" dirty="0" smtClean="0">
                          <a:solidFill>
                            <a:srgbClr val="FF0000"/>
                          </a:solidFill>
                          <a:effectLst/>
                          <a:latin typeface="Calibri" panose="020F0502020204030204" pitchFamily="34" charset="0"/>
                        </a:rPr>
                        <a:t>CADFDS32</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a:solidFill>
                            <a:srgbClr val="000000"/>
                          </a:solidFill>
                          <a:effectLst/>
                          <a:latin typeface="Calibri" panose="020F0502020204030204" pitchFamily="34" charset="0"/>
                          <a:ea typeface="+mn-ea"/>
                          <a:cs typeface="+mn-cs"/>
                        </a:rPr>
                        <a:t>Gomel</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5014026"/>
                  </a:ext>
                </a:extLst>
              </a:tr>
              <a:tr h="370840">
                <a:tc>
                  <a:txBody>
                    <a:bodyPr/>
                    <a:lstStyle/>
                    <a:p>
                      <a:pPr algn="l" rtl="0" fontAlgn="b"/>
                      <a:r>
                        <a:rPr lang="en-US" sz="1600" b="1" i="0" u="none" strike="noStrike" dirty="0" smtClean="0">
                          <a:solidFill>
                            <a:srgbClr val="FF0000"/>
                          </a:solidFill>
                          <a:effectLst/>
                          <a:latin typeface="Calibri" panose="020F0502020204030204" pitchFamily="34" charset="0"/>
                        </a:rPr>
                        <a:t>CADFDS22</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dirty="0">
                          <a:solidFill>
                            <a:srgbClr val="000000"/>
                          </a:solidFill>
                          <a:effectLst/>
                          <a:latin typeface="Calibri" panose="020F0502020204030204" pitchFamily="34" charset="0"/>
                          <a:ea typeface="+mn-ea"/>
                          <a:cs typeface="+mn-cs"/>
                        </a:rPr>
                        <a:t>Cordoba</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b="0" i="0" u="none" strike="noStrike">
                          <a:solidFill>
                            <a:srgbClr val="000000"/>
                          </a:solidFill>
                          <a:effectLst/>
                          <a:latin typeface="Arial" panose="020B0604020202020204" pitchFamily="34" charset="0"/>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en-US" sz="1600" b="1" i="0" u="none" strike="noStrike" dirty="0" smtClean="0">
                          <a:solidFill>
                            <a:srgbClr val="FF0000"/>
                          </a:solidFill>
                          <a:effectLst/>
                          <a:latin typeface="Calibri" panose="020F0502020204030204" pitchFamily="34" charset="0"/>
                        </a:rPr>
                        <a:t>CADFDS33</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a:solidFill>
                            <a:srgbClr val="000000"/>
                          </a:solidFill>
                          <a:effectLst/>
                          <a:latin typeface="Calibri" panose="020F0502020204030204" pitchFamily="34" charset="0"/>
                          <a:ea typeface="+mn-ea"/>
                          <a:cs typeface="+mn-cs"/>
                        </a:rPr>
                        <a:t>Gorlovka</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2430693"/>
                  </a:ext>
                </a:extLst>
              </a:tr>
              <a:tr h="370840">
                <a:tc>
                  <a:txBody>
                    <a:bodyPr/>
                    <a:lstStyle/>
                    <a:p>
                      <a:pPr algn="l" rtl="0" fontAlgn="b"/>
                      <a:r>
                        <a:rPr lang="en-US" sz="1600" b="1" i="0" u="none" strike="noStrike" dirty="0" smtClean="0">
                          <a:solidFill>
                            <a:srgbClr val="FF0000"/>
                          </a:solidFill>
                          <a:effectLst/>
                          <a:latin typeface="Calibri" panose="020F0502020204030204" pitchFamily="34" charset="0"/>
                        </a:rPr>
                        <a:t>CADFDS23</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dirty="0">
                          <a:solidFill>
                            <a:srgbClr val="000000"/>
                          </a:solidFill>
                          <a:effectLst/>
                          <a:latin typeface="Calibri" panose="020F0502020204030204" pitchFamily="34" charset="0"/>
                          <a:ea typeface="+mn-ea"/>
                          <a:cs typeface="+mn-cs"/>
                        </a:rPr>
                        <a:t>Coventry</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b="0" i="0" u="none" strike="noStrike">
                          <a:solidFill>
                            <a:srgbClr val="000000"/>
                          </a:solidFill>
                          <a:effectLst/>
                          <a:latin typeface="Arial" panose="020B0604020202020204" pitchFamily="34" charset="0"/>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en-US" sz="1600" b="1" i="0" u="none" strike="noStrike" dirty="0" smtClean="0">
                          <a:solidFill>
                            <a:srgbClr val="FF0000"/>
                          </a:solidFill>
                          <a:effectLst/>
                          <a:latin typeface="Calibri" panose="020F0502020204030204" pitchFamily="34" charset="0"/>
                        </a:rPr>
                        <a:t>CADFDS34</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a:solidFill>
                            <a:srgbClr val="000000"/>
                          </a:solidFill>
                          <a:effectLst/>
                          <a:latin typeface="Calibri" panose="020F0502020204030204" pitchFamily="34" charset="0"/>
                          <a:ea typeface="+mn-ea"/>
                          <a:cs typeface="+mn-cs"/>
                        </a:rPr>
                        <a:t>Grodno</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848234"/>
                  </a:ext>
                </a:extLst>
              </a:tr>
              <a:tr h="370840">
                <a:tc>
                  <a:txBody>
                    <a:bodyPr/>
                    <a:lstStyle/>
                    <a:p>
                      <a:pPr algn="l" rtl="0" fontAlgn="b"/>
                      <a:r>
                        <a:rPr lang="en-US" sz="1600" b="1" i="0" u="none" strike="noStrike" dirty="0" smtClean="0">
                          <a:solidFill>
                            <a:srgbClr val="FF0000"/>
                          </a:solidFill>
                          <a:effectLst/>
                          <a:latin typeface="Calibri" panose="020F0502020204030204" pitchFamily="34" charset="0"/>
                        </a:rPr>
                        <a:t>CADFDS24</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dirty="0" err="1">
                          <a:solidFill>
                            <a:srgbClr val="000000"/>
                          </a:solidFill>
                          <a:effectLst/>
                          <a:latin typeface="Calibri" panose="020F0502020204030204" pitchFamily="34" charset="0"/>
                          <a:ea typeface="+mn-ea"/>
                          <a:cs typeface="+mn-cs"/>
                        </a:rPr>
                        <a:t>Doncaster</a:t>
                      </a:r>
                      <a:endParaRPr lang="en-US" sz="1600" b="1" i="0" u="none" strike="noStrike" kern="1200" dirty="0">
                        <a:solidFill>
                          <a:srgbClr val="000000"/>
                        </a:solidFill>
                        <a:effectLst/>
                        <a:latin typeface="Calibri" panose="020F0502020204030204" pitchFamily="34" charset="0"/>
                        <a:ea typeface="+mn-ea"/>
                        <a:cs typeface="+mn-cs"/>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b="0" i="0" u="none" strike="noStrike">
                          <a:solidFill>
                            <a:srgbClr val="000000"/>
                          </a:solidFill>
                          <a:effectLst/>
                          <a:latin typeface="Arial" panose="020B0604020202020204" pitchFamily="34" charset="0"/>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en-US" sz="1600" b="1" i="0" u="none" strike="noStrike" dirty="0" smtClean="0">
                          <a:solidFill>
                            <a:srgbClr val="FF0000"/>
                          </a:solidFill>
                          <a:effectLst/>
                          <a:latin typeface="Calibri" panose="020F0502020204030204" pitchFamily="34" charset="0"/>
                        </a:rPr>
                        <a:t>CADFDS35</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a:solidFill>
                            <a:srgbClr val="000000"/>
                          </a:solidFill>
                          <a:effectLst/>
                          <a:latin typeface="Calibri" panose="020F0502020204030204" pitchFamily="34" charset="0"/>
                          <a:ea typeface="+mn-ea"/>
                          <a:cs typeface="+mn-cs"/>
                        </a:rPr>
                        <a:t>Hamburg</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760771"/>
                  </a:ext>
                </a:extLst>
              </a:tr>
              <a:tr h="370840">
                <a:tc>
                  <a:txBody>
                    <a:bodyPr/>
                    <a:lstStyle/>
                    <a:p>
                      <a:pPr algn="l" rtl="0" fontAlgn="b"/>
                      <a:r>
                        <a:rPr lang="en-US" sz="1600" b="1" i="0" u="none" strike="noStrike" dirty="0" smtClean="0">
                          <a:solidFill>
                            <a:srgbClr val="FF0000"/>
                          </a:solidFill>
                          <a:effectLst/>
                          <a:latin typeface="Calibri" panose="020F0502020204030204" pitchFamily="34" charset="0"/>
                        </a:rPr>
                        <a:t>CADFDS25</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dirty="0">
                          <a:solidFill>
                            <a:srgbClr val="000000"/>
                          </a:solidFill>
                          <a:effectLst/>
                          <a:latin typeface="Calibri" panose="020F0502020204030204" pitchFamily="34" charset="0"/>
                          <a:ea typeface="+mn-ea"/>
                          <a:cs typeface="+mn-cs"/>
                        </a:rPr>
                        <a:t>Dresden</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b="0" i="0" u="none" strike="noStrike">
                          <a:solidFill>
                            <a:srgbClr val="000000"/>
                          </a:solidFill>
                          <a:effectLst/>
                          <a:latin typeface="Arial" panose="020B0604020202020204" pitchFamily="34" charset="0"/>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en-US" sz="1600" b="1" i="0" u="none" strike="noStrike" dirty="0" smtClean="0">
                          <a:solidFill>
                            <a:srgbClr val="FF0000"/>
                          </a:solidFill>
                          <a:effectLst/>
                          <a:latin typeface="Calibri" panose="020F0502020204030204" pitchFamily="34" charset="0"/>
                        </a:rPr>
                        <a:t>CADFDS36</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a:solidFill>
                            <a:srgbClr val="000000"/>
                          </a:solidFill>
                          <a:effectLst/>
                          <a:latin typeface="Calibri" panose="020F0502020204030204" pitchFamily="34" charset="0"/>
                          <a:ea typeface="+mn-ea"/>
                          <a:cs typeface="+mn-cs"/>
                        </a:rPr>
                        <a:t>Helsinki</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5267452"/>
                  </a:ext>
                </a:extLst>
              </a:tr>
              <a:tr h="370840">
                <a:tc>
                  <a:txBody>
                    <a:bodyPr/>
                    <a:lstStyle/>
                    <a:p>
                      <a:pPr algn="l" rtl="0" fontAlgn="b"/>
                      <a:r>
                        <a:rPr lang="en-US" sz="1600" b="1" i="0" u="none" strike="noStrike" dirty="0" smtClean="0">
                          <a:solidFill>
                            <a:srgbClr val="FF0000"/>
                          </a:solidFill>
                          <a:effectLst/>
                          <a:latin typeface="Calibri" panose="020F0502020204030204" pitchFamily="34" charset="0"/>
                        </a:rPr>
                        <a:t>CADFDS26</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dirty="0">
                          <a:solidFill>
                            <a:srgbClr val="000000"/>
                          </a:solidFill>
                          <a:effectLst/>
                          <a:latin typeface="Calibri" panose="020F0502020204030204" pitchFamily="34" charset="0"/>
                          <a:ea typeface="+mn-ea"/>
                          <a:cs typeface="+mn-cs"/>
                        </a:rPr>
                        <a:t>Dublin</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b="0" i="0" u="none" strike="noStrike">
                          <a:solidFill>
                            <a:srgbClr val="000000"/>
                          </a:solidFill>
                          <a:effectLst/>
                          <a:latin typeface="Arial" panose="020B0604020202020204" pitchFamily="34" charset="0"/>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en-US" sz="1600" b="1" i="0" u="none" strike="noStrike" dirty="0" smtClean="0">
                          <a:solidFill>
                            <a:srgbClr val="FF0000"/>
                          </a:solidFill>
                          <a:effectLst/>
                          <a:latin typeface="Calibri" panose="020F0502020204030204" pitchFamily="34" charset="0"/>
                        </a:rPr>
                        <a:t>CADFDS37</a:t>
                      </a:r>
                      <a:endParaRPr lang="en-US" sz="1600" b="1" i="0" u="none" strike="noStrike" dirty="0">
                        <a:solidFill>
                          <a:srgbClr val="FF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a:solidFill>
                            <a:srgbClr val="000000"/>
                          </a:solidFill>
                          <a:effectLst/>
                          <a:latin typeface="Calibri" panose="020F0502020204030204" pitchFamily="34" charset="0"/>
                          <a:ea typeface="+mn-ea"/>
                          <a:cs typeface="+mn-cs"/>
                        </a:rPr>
                        <a:t>Ivanovo</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rgbClr val="000000"/>
                          </a:solidFill>
                          <a:effectLst/>
                          <a:latin typeface="Calibri" panose="020F0502020204030204" pitchFamily="34" charset="0"/>
                          <a:ea typeface="+mn-ea"/>
                          <a:cs typeface="+mn-cs"/>
                        </a:rPr>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811607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9404F9-B4A6-47BB-9768-E60EB11926BB}"/>
              </a:ext>
            </a:extLst>
          </p:cNvPr>
          <p:cNvSpPr>
            <a:spLocks noGrp="1"/>
          </p:cNvSpPr>
          <p:nvPr>
            <p:ph type="ctrTitle"/>
          </p:nvPr>
        </p:nvSpPr>
        <p:spPr/>
        <p:txBody>
          <a:bodyPr>
            <a:normAutofit/>
          </a:bodyPr>
          <a:lstStyle/>
          <a:p>
            <a:r>
              <a:rPr lang="en-US" dirty="0" smtClean="0"/>
              <a:t>System Basics and Overview</a:t>
            </a:r>
            <a:endParaRPr lang="en-US" dirty="0"/>
          </a:p>
        </p:txBody>
      </p:sp>
      <p:sp>
        <p:nvSpPr>
          <p:cNvPr id="5" name="Rectangle 4"/>
          <p:cNvSpPr/>
          <p:nvPr/>
        </p:nvSpPr>
        <p:spPr>
          <a:xfrm>
            <a:off x="102780" y="1731586"/>
            <a:ext cx="11412279" cy="3015184"/>
          </a:xfrm>
          <a:prstGeom prst="rect">
            <a:avLst/>
          </a:prstGeom>
        </p:spPr>
        <p:txBody>
          <a:bodyPr wrap="square">
            <a:spAutoFit/>
          </a:bodyPr>
          <a:lstStyle/>
          <a:p>
            <a:pPr marL="457200" indent="-457200">
              <a:buFont typeface="Arial" panose="020B0604020202020204" pitchFamily="34" charset="0"/>
              <a:buChar char="•"/>
            </a:pPr>
            <a:r>
              <a:rPr lang="en-US" sz="3200" dirty="0">
                <a:latin typeface="Lato" panose="020F0502020204030203" pitchFamily="34" charset="0"/>
                <a:ea typeface="Lato" panose="020F0502020204030203" pitchFamily="34" charset="0"/>
                <a:cs typeface="Lato" panose="020F0502020204030203" pitchFamily="34" charset="0"/>
              </a:rPr>
              <a:t>Hyperspace Toolbar and Epic Button</a:t>
            </a:r>
          </a:p>
          <a:p>
            <a:pPr marL="457200" indent="-457200">
              <a:buFont typeface="Arial" panose="020B0604020202020204" pitchFamily="34" charset="0"/>
              <a:buChar char="•"/>
            </a:pPr>
            <a:r>
              <a:rPr lang="en-US" sz="3200" dirty="0">
                <a:latin typeface="Lato" panose="020F0502020204030203" pitchFamily="34" charset="0"/>
                <a:ea typeface="Lato" panose="020F0502020204030203" pitchFamily="34" charset="0"/>
                <a:cs typeface="Lato" panose="020F0502020204030203" pitchFamily="34" charset="0"/>
              </a:rPr>
              <a:t>Home Workspace Tabs</a:t>
            </a:r>
          </a:p>
          <a:p>
            <a:pPr marL="457200" indent="-457200">
              <a:buFont typeface="Arial" panose="020B0604020202020204" pitchFamily="34" charset="0"/>
              <a:buChar char="•"/>
            </a:pPr>
            <a:r>
              <a:rPr lang="en-US" sz="3200" dirty="0" smtClean="0">
                <a:latin typeface="Lato" panose="020F0502020204030203" pitchFamily="34" charset="0"/>
                <a:ea typeface="Lato" panose="020F0502020204030203" pitchFamily="34" charset="0"/>
                <a:cs typeface="Lato" panose="020F0502020204030203" pitchFamily="34" charset="0"/>
              </a:rPr>
              <a:t>Search for Activities</a:t>
            </a:r>
            <a:endParaRPr lang="en-US" sz="3200" dirty="0">
              <a:latin typeface="Lato" panose="020F0502020204030203" pitchFamily="34" charset="0"/>
              <a:ea typeface="Lato" panose="020F0502020204030203" pitchFamily="34" charset="0"/>
              <a:cs typeface="Lato" panose="020F0502020204030203" pitchFamily="34" charset="0"/>
            </a:endParaRPr>
          </a:p>
          <a:p>
            <a:pPr marL="457200" indent="-457200">
              <a:buFont typeface="Arial" panose="020B0604020202020204" pitchFamily="34" charset="0"/>
              <a:buChar char="•"/>
            </a:pPr>
            <a:r>
              <a:rPr lang="en-US" sz="3200" dirty="0">
                <a:latin typeface="Lato" panose="020F0502020204030203" pitchFamily="34" charset="0"/>
                <a:ea typeface="Lato" panose="020F0502020204030203" pitchFamily="34" charset="0"/>
                <a:cs typeface="Lato" panose="020F0502020204030203" pitchFamily="34" charset="0"/>
              </a:rPr>
              <a:t>Dashboards and the LHDs</a:t>
            </a:r>
          </a:p>
          <a:p>
            <a:pPr marL="457200" indent="-457200">
              <a:buFont typeface="Arial" panose="020B0604020202020204" pitchFamily="34" charset="0"/>
              <a:buChar char="•"/>
            </a:pPr>
            <a:r>
              <a:rPr lang="en-US" sz="3200" dirty="0">
                <a:latin typeface="Lato" panose="020F0502020204030203" pitchFamily="34" charset="0"/>
                <a:ea typeface="Lato" panose="020F0502020204030203" pitchFamily="34" charset="0"/>
                <a:cs typeface="Lato" panose="020F0502020204030203" pitchFamily="34" charset="0"/>
              </a:rPr>
              <a:t>Storyboard View for Appt Desk &amp; Patient Chart</a:t>
            </a:r>
          </a:p>
          <a:p>
            <a:pPr lvl="0">
              <a:lnSpc>
                <a:spcPct val="90000"/>
              </a:lnSpc>
              <a:spcBef>
                <a:spcPts val="1000"/>
              </a:spcBef>
            </a:pPr>
            <a:endParaRPr lang="en-US" sz="2400" dirty="0">
              <a:solidFill>
                <a:srgbClr val="41414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4118095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67DDC04-3D73-8643-8276-7E285F104E4C}" vid="{3504A99A-39D6-F641-A3B8-498ACBB7B5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8324</TotalTime>
  <Words>2156</Words>
  <Application>Microsoft Office PowerPoint</Application>
  <PresentationFormat>Widescreen</PresentationFormat>
  <Paragraphs>433</Paragraphs>
  <Slides>35</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Lato</vt:lpstr>
      <vt:lpstr>Lato Medium</vt:lpstr>
      <vt:lpstr>Wingdings</vt:lpstr>
      <vt:lpstr>Office Theme</vt:lpstr>
      <vt:lpstr>DPS CKD EHR by Epic End User Training</vt:lpstr>
      <vt:lpstr>Course Topics</vt:lpstr>
      <vt:lpstr>Logistics and Ground Rules</vt:lpstr>
      <vt:lpstr>Procedures and Functionality</vt:lpstr>
      <vt:lpstr>Access Confirmation</vt:lpstr>
      <vt:lpstr>Training Environment Log In</vt:lpstr>
      <vt:lpstr>Log In Assignments</vt:lpstr>
      <vt:lpstr>Log In Assignments</vt:lpstr>
      <vt:lpstr>System Basics and Overview</vt:lpstr>
      <vt:lpstr>Intro to Patient Registration</vt:lpstr>
      <vt:lpstr>Scenario</vt:lpstr>
      <vt:lpstr>Patient-Level Registration</vt:lpstr>
      <vt:lpstr>Encounter-Level Registration</vt:lpstr>
      <vt:lpstr>No Patient Contacts</vt:lpstr>
      <vt:lpstr>Scenario</vt:lpstr>
      <vt:lpstr>Review</vt:lpstr>
      <vt:lpstr>EXAM PREP #1</vt:lpstr>
      <vt:lpstr>EXAM PREP #2</vt:lpstr>
      <vt:lpstr>EXAM PREP #3</vt:lpstr>
      <vt:lpstr>Pre-Registration</vt:lpstr>
      <vt:lpstr>Pre-Registration Workflow and Impact</vt:lpstr>
      <vt:lpstr>Scenario </vt:lpstr>
      <vt:lpstr>Scenario</vt:lpstr>
      <vt:lpstr>Access to Edit Guarantor/Coverages</vt:lpstr>
      <vt:lpstr>Generic Coverage Types</vt:lpstr>
      <vt:lpstr>Review</vt:lpstr>
      <vt:lpstr>EXAM PREP #4</vt:lpstr>
      <vt:lpstr>Registering a New Patient</vt:lpstr>
      <vt:lpstr>Scenario</vt:lpstr>
      <vt:lpstr>Practice Workflows with Exercise Booklet</vt:lpstr>
      <vt:lpstr>Training Environments</vt:lpstr>
      <vt:lpstr>EUPA Proficiency Exam</vt:lpstr>
      <vt:lpstr>Resources</vt:lpstr>
      <vt:lpstr>Support Desk</vt:lpstr>
      <vt:lpstr>We appreciate your participation!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kcherubin</dc:creator>
  <cp:lastModifiedBy>Laura Feltner</cp:lastModifiedBy>
  <cp:revision>189</cp:revision>
  <dcterms:created xsi:type="dcterms:W3CDTF">2018-06-20T19:17:26Z</dcterms:created>
  <dcterms:modified xsi:type="dcterms:W3CDTF">2023-08-03T17:00:26Z</dcterms:modified>
</cp:coreProperties>
</file>