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7" r:id="rId2"/>
  </p:sldMasterIdLst>
  <p:notesMasterIdLst>
    <p:notesMasterId r:id="rId50"/>
  </p:notesMasterIdLst>
  <p:handoutMasterIdLst>
    <p:handoutMasterId r:id="rId51"/>
  </p:handoutMasterIdLst>
  <p:sldIdLst>
    <p:sldId id="256" r:id="rId3"/>
    <p:sldId id="408" r:id="rId4"/>
    <p:sldId id="409" r:id="rId5"/>
    <p:sldId id="441" r:id="rId6"/>
    <p:sldId id="410" r:id="rId7"/>
    <p:sldId id="407" r:id="rId8"/>
    <p:sldId id="411" r:id="rId9"/>
    <p:sldId id="412" r:id="rId10"/>
    <p:sldId id="413" r:id="rId11"/>
    <p:sldId id="414" r:id="rId12"/>
    <p:sldId id="415" r:id="rId13"/>
    <p:sldId id="416" r:id="rId14"/>
    <p:sldId id="444" r:id="rId15"/>
    <p:sldId id="417" r:id="rId16"/>
    <p:sldId id="418" r:id="rId17"/>
    <p:sldId id="442" r:id="rId18"/>
    <p:sldId id="445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2" r:id="rId32"/>
    <p:sldId id="433" r:id="rId33"/>
    <p:sldId id="443" r:id="rId34"/>
    <p:sldId id="434" r:id="rId35"/>
    <p:sldId id="435" r:id="rId36"/>
    <p:sldId id="436" r:id="rId37"/>
    <p:sldId id="438" r:id="rId38"/>
    <p:sldId id="437" r:id="rId39"/>
    <p:sldId id="440" r:id="rId40"/>
    <p:sldId id="446" r:id="rId41"/>
    <p:sldId id="452" r:id="rId42"/>
    <p:sldId id="451" r:id="rId43"/>
    <p:sldId id="447" r:id="rId44"/>
    <p:sldId id="450" r:id="rId45"/>
    <p:sldId id="448" r:id="rId46"/>
    <p:sldId id="454" r:id="rId47"/>
    <p:sldId id="453" r:id="rId48"/>
    <p:sldId id="455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7" autoAdjust="0"/>
  </p:normalViewPr>
  <p:slideViewPr>
    <p:cSldViewPr showGuides="1">
      <p:cViewPr varScale="1">
        <p:scale>
          <a:sx n="88" d="100"/>
          <a:sy n="88" d="100"/>
        </p:scale>
        <p:origin x="1062" y="108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47F79-EF96-4019-BDE6-62C4ACBE3022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761C5-0983-44B6-83CB-C31001329C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63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867C723-5781-4E04-9B0C-7E3B411918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08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4934F0-1F0C-4764-83C7-E8DA8B2D23E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23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44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55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3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91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11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02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82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64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47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1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69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17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73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31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93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78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1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790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75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83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30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047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97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62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96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606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396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168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80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85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63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27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02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59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16200000">
            <a:off x="-2626668" y="2626668"/>
            <a:ext cx="5715001" cy="461665"/>
          </a:xfrm>
          <a:prstGeom prst="rect">
            <a:avLst/>
          </a:prstGeom>
          <a:solidFill>
            <a:srgbClr val="FAFD8B"/>
          </a:solidFill>
          <a:ln w="3175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accent6"/>
                </a:solidFill>
                <a:latin typeface="NewMilleniumSchlbkSH" pitchFamily="18" charset="0"/>
              </a:rPr>
              <a:t>C </a:t>
            </a:r>
            <a:r>
              <a:rPr lang="en-US" sz="2400" b="1" dirty="0" smtClean="0">
                <a:solidFill>
                  <a:schemeClr val="accent6"/>
                </a:solidFill>
                <a:latin typeface="NewMilleniumSchlbkSH" pitchFamily="18" charset="0"/>
              </a:rPr>
              <a:t>H A P T E R    4   </a:t>
            </a:r>
            <a:endParaRPr lang="en-US" sz="2400" b="1" dirty="0">
              <a:solidFill>
                <a:schemeClr val="accent6"/>
              </a:solidFill>
              <a:latin typeface="NewMilleniumSchlbkSH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5BE79-AE08-4E2C-901E-4DD9B3AE61DF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806450" y="990600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/>
              <a:t>Learning Objectives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901700" y="1495961"/>
            <a:ext cx="55245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i="1" dirty="0" smtClean="0">
                <a:solidFill>
                  <a:srgbClr val="990000"/>
                </a:solidFill>
              </a:rPr>
              <a:t>• Create ladders.</a:t>
            </a:r>
          </a:p>
          <a:p>
            <a:r>
              <a:rPr lang="en-US" sz="2000" i="1" dirty="0" smtClean="0">
                <a:solidFill>
                  <a:srgbClr val="990000"/>
                </a:solidFill>
              </a:rPr>
              <a:t>• Insert a new ladder in the drawing.</a:t>
            </a:r>
          </a:p>
          <a:p>
            <a:r>
              <a:rPr lang="en-US" sz="2000" i="1" dirty="0" smtClean="0">
                <a:solidFill>
                  <a:srgbClr val="990000"/>
                </a:solidFill>
              </a:rPr>
              <a:t>• Modify an existing ladder.</a:t>
            </a:r>
          </a:p>
          <a:p>
            <a:r>
              <a:rPr lang="en-US" sz="2000" i="1" dirty="0" smtClean="0">
                <a:solidFill>
                  <a:srgbClr val="990000"/>
                </a:solidFill>
              </a:rPr>
              <a:t>• Understand the format referencing of ladders.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  <p:bldP spid="2054" grpId="1"/>
      <p:bldP spid="2054" grpId="2"/>
      <p:bldP spid="2055" grpId="0"/>
      <p:bldP spid="2055" grpId="1"/>
      <p:bldP spid="2055" grpId="2"/>
      <p:bldP spid="2055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09600"/>
            <a:ext cx="53080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66"/>
                </a:solidFill>
              </a:rPr>
              <a:t>Changing the Size of a Ladder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209526"/>
            <a:ext cx="425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Lengthening or Shortening a Ladder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914400" y="1778675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Ribbon</a:t>
            </a:r>
            <a:r>
              <a:rPr lang="en-US" dirty="0" smtClean="0"/>
              <a:t>: 	</a:t>
            </a:r>
            <a:r>
              <a:rPr lang="en-US" dirty="0"/>
              <a:t>Schematic &gt; Edit Wires/Wire Numbers &gt; Modify Ladder </a:t>
            </a:r>
            <a:r>
              <a:rPr lang="en-US" dirty="0" smtClean="0"/>
              <a:t>		drop-down </a:t>
            </a:r>
            <a:r>
              <a:rPr lang="en-US" dirty="0"/>
              <a:t>&gt; Revise Ladder </a:t>
            </a:r>
            <a:endParaRPr lang="en-US" dirty="0" smtClean="0"/>
          </a:p>
          <a:p>
            <a:r>
              <a:rPr lang="en-US" b="1" dirty="0" smtClean="0"/>
              <a:t>Toolbar</a:t>
            </a:r>
            <a:r>
              <a:rPr lang="en-US" dirty="0" smtClean="0"/>
              <a:t>: 	</a:t>
            </a:r>
            <a:r>
              <a:rPr lang="en-US" dirty="0" err="1" smtClean="0"/>
              <a:t>ACE:Main</a:t>
            </a:r>
            <a:r>
              <a:rPr lang="en-US" dirty="0" smtClean="0"/>
              <a:t> Electrical &gt; Insert Ladder &gt; Revise Ladder</a:t>
            </a:r>
          </a:p>
          <a:p>
            <a:r>
              <a:rPr lang="en-US" dirty="0" smtClean="0"/>
              <a:t>		or </a:t>
            </a:r>
            <a:r>
              <a:rPr lang="en-US" dirty="0" err="1" smtClean="0"/>
              <a:t>ACE:Ladders</a:t>
            </a:r>
            <a:r>
              <a:rPr lang="en-US" dirty="0" smtClean="0"/>
              <a:t> &gt; Revise Ladder</a:t>
            </a:r>
          </a:p>
          <a:p>
            <a:r>
              <a:rPr lang="da-DK" b="1" dirty="0" smtClean="0"/>
              <a:t>Menu</a:t>
            </a:r>
            <a:r>
              <a:rPr lang="da-DK" dirty="0" smtClean="0"/>
              <a:t>: 		Wires &gt; Ladders &gt; Revise Ladder</a:t>
            </a:r>
          </a:p>
          <a:p>
            <a:r>
              <a:rPr lang="en-US" b="1" dirty="0" smtClean="0"/>
              <a:t>Command</a:t>
            </a:r>
            <a:r>
              <a:rPr lang="en-US" dirty="0" smtClean="0"/>
              <a:t>: 	AEREVISELADDER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81200" y="5257800"/>
            <a:ext cx="586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9  </a:t>
            </a:r>
            <a:r>
              <a:rPr lang="en-US" sz="1600" dirty="0" smtClean="0"/>
              <a:t>Selecting the ladder by using the crossing lasso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762000"/>
            <a:ext cx="5229267" cy="4387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16587"/>
            <a:ext cx="5564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Widening or Compressing a Ladder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936171" y="838200"/>
            <a:ext cx="609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Ribbon</a:t>
            </a:r>
            <a:r>
              <a:rPr lang="en-US" dirty="0" smtClean="0"/>
              <a:t>: 	</a:t>
            </a:r>
            <a:r>
              <a:rPr lang="en-US" dirty="0"/>
              <a:t>Schematic &gt; Edit Components &gt; </a:t>
            </a:r>
            <a:r>
              <a:rPr lang="en-US" dirty="0" smtClean="0"/>
              <a:t>			Modify </a:t>
            </a:r>
            <a:r>
              <a:rPr lang="en-US" dirty="0"/>
              <a:t>Components drop-down &gt; Scoot</a:t>
            </a:r>
            <a:r>
              <a:rPr lang="en-US" u="sng" dirty="0"/>
              <a:t> </a:t>
            </a:r>
            <a:endParaRPr lang="en-US" dirty="0" smtClean="0"/>
          </a:p>
          <a:p>
            <a:r>
              <a:rPr lang="en-US" b="1" dirty="0" smtClean="0"/>
              <a:t>Toolbar</a:t>
            </a:r>
            <a:r>
              <a:rPr lang="en-US" dirty="0" smtClean="0"/>
              <a:t>: 	</a:t>
            </a:r>
            <a:r>
              <a:rPr lang="en-US" dirty="0" err="1" smtClean="0"/>
              <a:t>ACE:Main</a:t>
            </a:r>
            <a:r>
              <a:rPr lang="en-US" dirty="0" smtClean="0"/>
              <a:t> Electrical &gt; Scoot</a:t>
            </a:r>
          </a:p>
          <a:p>
            <a:r>
              <a:rPr lang="en-US" dirty="0" smtClean="0"/>
              <a:t>		or </a:t>
            </a:r>
            <a:r>
              <a:rPr lang="en-US" dirty="0" err="1" smtClean="0"/>
              <a:t>ACE:Scoot</a:t>
            </a:r>
            <a:r>
              <a:rPr lang="en-US" dirty="0" smtClean="0"/>
              <a:t> &gt; Scoot</a:t>
            </a:r>
          </a:p>
          <a:p>
            <a:r>
              <a:rPr lang="en-US" b="1" dirty="0" smtClean="0"/>
              <a:t>Menu</a:t>
            </a:r>
            <a:r>
              <a:rPr lang="en-US" dirty="0" smtClean="0"/>
              <a:t>: 		Components &gt; Scoot</a:t>
            </a:r>
          </a:p>
          <a:p>
            <a:r>
              <a:rPr lang="en-US" b="1" dirty="0" smtClean="0"/>
              <a:t>Command</a:t>
            </a:r>
            <a:r>
              <a:rPr lang="en-US" dirty="0" smtClean="0"/>
              <a:t>: 	AESCOOT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84171" y="5257800"/>
            <a:ext cx="472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10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Modify Components </a:t>
            </a:r>
            <a:r>
              <a:rPr lang="en-US" sz="1600" dirty="0" smtClean="0"/>
              <a:t>drop-down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857890"/>
            <a:ext cx="2336800" cy="3421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7057" y="533400"/>
            <a:ext cx="3034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66"/>
                </a:solidFill>
              </a:rPr>
              <a:t>Repositioning a Ladder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947057" y="1176831"/>
            <a:ext cx="3621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66"/>
                </a:solidFill>
              </a:rPr>
              <a:t>Changing the Rung Spacing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1863804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Ribbon</a:t>
            </a:r>
            <a:r>
              <a:rPr lang="en-US" dirty="0" smtClean="0"/>
              <a:t>: 	</a:t>
            </a:r>
            <a:r>
              <a:rPr lang="en-US" dirty="0"/>
              <a:t>Schematic &gt; Edit Wires/Wire Numbers &gt; Modify </a:t>
            </a:r>
            <a:r>
              <a:rPr lang="en-US" dirty="0" smtClean="0"/>
              <a:t>Ladder</a:t>
            </a:r>
          </a:p>
          <a:p>
            <a:r>
              <a:rPr lang="en-US" dirty="0" smtClean="0"/>
              <a:t>		drop-down </a:t>
            </a:r>
            <a:r>
              <a:rPr lang="en-US" dirty="0"/>
              <a:t>&gt; Revise Ladder</a:t>
            </a:r>
            <a:r>
              <a:rPr lang="en-US" u="sng" dirty="0"/>
              <a:t> </a:t>
            </a:r>
            <a:endParaRPr lang="en-US" u="sng" dirty="0" smtClean="0"/>
          </a:p>
          <a:p>
            <a:r>
              <a:rPr lang="en-US" b="1" dirty="0" smtClean="0"/>
              <a:t>Toolbar</a:t>
            </a:r>
            <a:r>
              <a:rPr lang="en-US" dirty="0" smtClean="0"/>
              <a:t>: 	</a:t>
            </a:r>
            <a:r>
              <a:rPr lang="en-US" dirty="0" err="1" smtClean="0"/>
              <a:t>ACE:Main</a:t>
            </a:r>
            <a:r>
              <a:rPr lang="en-US" dirty="0" smtClean="0"/>
              <a:t> Electrical &gt; Insert Ladder &gt; Revise Ladder</a:t>
            </a:r>
          </a:p>
          <a:p>
            <a:r>
              <a:rPr lang="en-US" dirty="0" smtClean="0"/>
              <a:t>		or </a:t>
            </a:r>
            <a:r>
              <a:rPr lang="en-US" dirty="0" err="1" smtClean="0"/>
              <a:t>ACE:Ladders</a:t>
            </a:r>
            <a:r>
              <a:rPr lang="en-US" dirty="0" smtClean="0"/>
              <a:t> &gt; Revise Ladder</a:t>
            </a:r>
          </a:p>
          <a:p>
            <a:r>
              <a:rPr lang="da-DK" b="1" dirty="0" smtClean="0"/>
              <a:t>Menu</a:t>
            </a:r>
            <a:r>
              <a:rPr lang="da-DK" dirty="0" smtClean="0"/>
              <a:t>: 		Wires &gt; Ladders &gt; Revise Ladder</a:t>
            </a:r>
          </a:p>
          <a:p>
            <a:r>
              <a:rPr lang="en-US" b="1" dirty="0" smtClean="0"/>
              <a:t>Command</a:t>
            </a:r>
            <a:r>
              <a:rPr lang="en-US" dirty="0" smtClean="0"/>
              <a:t>: 	AEREVISELADDER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5286" y="304800"/>
            <a:ext cx="44744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66"/>
                </a:solidFill>
              </a:rPr>
              <a:t>Adding Rungs</a:t>
            </a:r>
          </a:p>
        </p:txBody>
      </p:sp>
      <p:sp>
        <p:nvSpPr>
          <p:cNvPr id="3" name="Rectangle 2"/>
          <p:cNvSpPr/>
          <p:nvPr/>
        </p:nvSpPr>
        <p:spPr>
          <a:xfrm>
            <a:off x="957943" y="885220"/>
            <a:ext cx="723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Ribbon</a:t>
            </a:r>
            <a:r>
              <a:rPr lang="en-US" dirty="0" smtClean="0"/>
              <a:t>: 	</a:t>
            </a:r>
            <a:r>
              <a:rPr lang="en-US" dirty="0"/>
              <a:t>Schematic &gt; Edit Wires/Wire Numbers &gt; Modify </a:t>
            </a:r>
            <a:r>
              <a:rPr lang="en-US" dirty="0" smtClean="0"/>
              <a:t>		Ladder </a:t>
            </a:r>
            <a:r>
              <a:rPr lang="en-US" dirty="0"/>
              <a:t>drop-down &gt;Add Rung</a:t>
            </a:r>
            <a:r>
              <a:rPr lang="en-US" u="sng" dirty="0"/>
              <a:t> </a:t>
            </a:r>
            <a:endParaRPr lang="en-US" u="sng" dirty="0" smtClean="0"/>
          </a:p>
          <a:p>
            <a:r>
              <a:rPr lang="en-US" b="1" dirty="0" smtClean="0"/>
              <a:t>Toolbar</a:t>
            </a:r>
            <a:r>
              <a:rPr lang="en-US" dirty="0" smtClean="0"/>
              <a:t>: 	</a:t>
            </a:r>
            <a:r>
              <a:rPr lang="en-US" dirty="0" err="1" smtClean="0"/>
              <a:t>ACE:Main</a:t>
            </a:r>
            <a:r>
              <a:rPr lang="en-US" dirty="0" smtClean="0"/>
              <a:t> Electrical &gt; Add Rung</a:t>
            </a:r>
          </a:p>
          <a:p>
            <a:r>
              <a:rPr lang="en-US" b="1" dirty="0" smtClean="0"/>
              <a:t>Menu</a:t>
            </a:r>
            <a:r>
              <a:rPr lang="en-US" dirty="0" smtClean="0"/>
              <a:t>: 		Wires &gt; Add Rung</a:t>
            </a:r>
          </a:p>
          <a:p>
            <a:r>
              <a:rPr lang="en-US" b="1" dirty="0" smtClean="0"/>
              <a:t>Command</a:t>
            </a:r>
            <a:r>
              <a:rPr lang="en-US" dirty="0" smtClean="0"/>
              <a:t>: 	AERUNG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6172" y="2732956"/>
            <a:ext cx="46313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66"/>
                </a:solidFill>
              </a:rPr>
              <a:t>Converting Line Reference Numbers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925286" y="3276600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Ribbon</a:t>
            </a:r>
            <a:r>
              <a:rPr lang="en-US" dirty="0" smtClean="0"/>
              <a:t>: 	Conversion Tools &gt; Tools &gt; Convert Ladder</a:t>
            </a:r>
          </a:p>
          <a:p>
            <a:r>
              <a:rPr lang="en-US" b="1" dirty="0" smtClean="0"/>
              <a:t>Toolbar</a:t>
            </a:r>
            <a:r>
              <a:rPr lang="en-US" dirty="0" smtClean="0"/>
              <a:t>: 	</a:t>
            </a:r>
            <a:r>
              <a:rPr lang="en-US" dirty="0" err="1" smtClean="0"/>
              <a:t>ACE:Conversion</a:t>
            </a:r>
            <a:r>
              <a:rPr lang="en-US" dirty="0" smtClean="0"/>
              <a:t> Tools &gt; Convert Ladder</a:t>
            </a:r>
          </a:p>
          <a:p>
            <a:r>
              <a:rPr lang="fr-FR" b="1" dirty="0" smtClean="0"/>
              <a:t>Menu</a:t>
            </a:r>
            <a:r>
              <a:rPr lang="fr-FR" dirty="0" smtClean="0"/>
              <a:t>: 		</a:t>
            </a:r>
            <a:r>
              <a:rPr lang="fr-FR" dirty="0" err="1" smtClean="0"/>
              <a:t>Wires</a:t>
            </a:r>
            <a:r>
              <a:rPr lang="fr-FR" dirty="0" smtClean="0"/>
              <a:t> &gt; </a:t>
            </a:r>
            <a:r>
              <a:rPr lang="fr-FR" dirty="0" err="1" smtClean="0"/>
              <a:t>Ladders</a:t>
            </a:r>
            <a:r>
              <a:rPr lang="fr-FR" dirty="0" smtClean="0"/>
              <a:t> &gt; </a:t>
            </a:r>
            <a:r>
              <a:rPr lang="fr-FR" dirty="0" err="1" smtClean="0"/>
              <a:t>Convert</a:t>
            </a:r>
            <a:r>
              <a:rPr lang="fr-FR" dirty="0" smtClean="0"/>
              <a:t> </a:t>
            </a:r>
            <a:r>
              <a:rPr lang="fr-FR" dirty="0" err="1" smtClean="0"/>
              <a:t>Ladder</a:t>
            </a:r>
            <a:endParaRPr lang="fr-FR" dirty="0" smtClean="0"/>
          </a:p>
          <a:p>
            <a:r>
              <a:rPr lang="en-US" dirty="0" smtClean="0"/>
              <a:t>            		or Projects &gt; Conversion Tools &gt; Convert Drawing &gt; 			Convert Ladder</a:t>
            </a:r>
          </a:p>
          <a:p>
            <a:r>
              <a:rPr lang="en-US" b="1" dirty="0" smtClean="0"/>
              <a:t>Command</a:t>
            </a:r>
            <a:r>
              <a:rPr lang="en-US" dirty="0" smtClean="0"/>
              <a:t>: 	AE2LADDER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3514" y="838200"/>
            <a:ext cx="51299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66"/>
                </a:solidFill>
              </a:rPr>
              <a:t>Renumbering the Ladder Line Reference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73875"/>
            <a:ext cx="7772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Ribbon</a:t>
            </a:r>
            <a:r>
              <a:rPr lang="en-US" dirty="0" smtClean="0"/>
              <a:t>: 	Schematic &gt; Edit Wires/Wire Numbers &gt; </a:t>
            </a:r>
          </a:p>
          <a:p>
            <a:r>
              <a:rPr lang="en-US" dirty="0" smtClean="0"/>
              <a:t>		Add Rung &gt; Renumber Ladder Reference</a:t>
            </a:r>
          </a:p>
          <a:p>
            <a:r>
              <a:rPr lang="en-US" b="1" dirty="0" smtClean="0"/>
              <a:t>Toolbar</a:t>
            </a:r>
            <a:r>
              <a:rPr lang="en-US" dirty="0" smtClean="0"/>
              <a:t>: 	</a:t>
            </a:r>
            <a:r>
              <a:rPr lang="en-US" dirty="0" err="1" smtClean="0"/>
              <a:t>ACE:Main</a:t>
            </a:r>
            <a:r>
              <a:rPr lang="en-US" dirty="0" smtClean="0"/>
              <a:t> Electrical &gt; Insert Ladder &gt; </a:t>
            </a:r>
          </a:p>
          <a:p>
            <a:r>
              <a:rPr lang="en-US" dirty="0" smtClean="0"/>
              <a:t>		Renumber Ladder Reference</a:t>
            </a:r>
          </a:p>
          <a:p>
            <a:r>
              <a:rPr lang="en-US" dirty="0" smtClean="0"/>
              <a:t>		or </a:t>
            </a:r>
            <a:r>
              <a:rPr lang="en-US" dirty="0" err="1" smtClean="0"/>
              <a:t>ACE:Ladders</a:t>
            </a:r>
            <a:r>
              <a:rPr lang="en-US" dirty="0" smtClean="0"/>
              <a:t> &gt; Renumber Ladder Reference</a:t>
            </a:r>
          </a:p>
          <a:p>
            <a:r>
              <a:rPr lang="en-US" b="1" dirty="0" smtClean="0"/>
              <a:t>Menu</a:t>
            </a:r>
            <a:r>
              <a:rPr lang="en-US" dirty="0" smtClean="0"/>
              <a:t>: 		Wires &gt; Ladders &gt; Renumber Ladder Reference</a:t>
            </a:r>
          </a:p>
          <a:p>
            <a:r>
              <a:rPr lang="en-US" b="1" dirty="0" smtClean="0"/>
              <a:t>Command</a:t>
            </a:r>
            <a:r>
              <a:rPr lang="en-US" dirty="0" smtClean="0"/>
              <a:t>: 	AERENUMBERLADDER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98687" y="4114800"/>
            <a:ext cx="4660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11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Renumber Ladders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609600"/>
            <a:ext cx="6412220" cy="3407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6519" y="1752600"/>
            <a:ext cx="4471380" cy="30106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09800" y="4919246"/>
            <a:ext cx="52248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ITC New Baskerville BT"/>
              </a:rPr>
              <a:t>Figure </a:t>
            </a:r>
            <a:r>
              <a:rPr lang="en-US" sz="1600" b="1" dirty="0" smtClean="0">
                <a:solidFill>
                  <a:srgbClr val="C00000"/>
                </a:solidFill>
                <a:latin typeface="ITC New Baskerville BT"/>
              </a:rPr>
              <a:t>12 </a:t>
            </a:r>
            <a:r>
              <a:rPr lang="en-US" sz="1600" dirty="0">
                <a:latin typeface="ITC New Baskerville BT"/>
              </a:rPr>
              <a:t>The</a:t>
            </a:r>
            <a:r>
              <a:rPr lang="en-US" sz="1600" dirty="0">
                <a:solidFill>
                  <a:srgbClr val="C00000"/>
                </a:solidFill>
                <a:latin typeface="ITC New Baskerville BT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ITC New Baskerville BT"/>
              </a:rPr>
              <a:t>Line Reference Numbers </a:t>
            </a:r>
            <a:r>
              <a:rPr lang="en-US" sz="1600" dirty="0">
                <a:solidFill>
                  <a:srgbClr val="221E1F"/>
                </a:solidFill>
                <a:latin typeface="ITC New Baskerville BT"/>
              </a:rPr>
              <a:t>dialog box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97541" y="990600"/>
            <a:ext cx="7875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990000"/>
                </a:solidFill>
              </a:rPr>
              <a:t> </a:t>
            </a:r>
            <a:r>
              <a:rPr lang="en-US" sz="2400" b="1" dirty="0">
                <a:solidFill>
                  <a:srgbClr val="990000"/>
                </a:solidFill>
              </a:rPr>
              <a:t>Changing the reference Numbering Style of a ladder</a:t>
            </a:r>
          </a:p>
        </p:txBody>
      </p:sp>
    </p:spTree>
    <p:extLst>
      <p:ext uri="{BB962C8B-B14F-4D97-AF65-F5344CB8AC3E}">
        <p14:creationId xmlns:p14="http://schemas.microsoft.com/office/powerpoint/2010/main" val="385580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5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381000"/>
            <a:ext cx="2988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66"/>
                </a:solidFill>
              </a:rPr>
              <a:t>Inserting X Grid Labels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990600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Ribbon</a:t>
            </a:r>
            <a:r>
              <a:rPr lang="en-US" dirty="0" smtClean="0"/>
              <a:t>: 	</a:t>
            </a:r>
            <a:r>
              <a:rPr lang="en-US" dirty="0"/>
              <a:t>Schematic &gt; Insert Wires/Wire Numbers &gt; Insert Ladder </a:t>
            </a:r>
            <a:r>
              <a:rPr lang="en-US" dirty="0" smtClean="0"/>
              <a:t>		drop-down </a:t>
            </a:r>
            <a:r>
              <a:rPr lang="en-US" dirty="0"/>
              <a:t>&gt; X Zones Setup</a:t>
            </a:r>
            <a:r>
              <a:rPr lang="en-US" u="sng" dirty="0"/>
              <a:t> </a:t>
            </a:r>
            <a:endParaRPr lang="en-US" u="sng" dirty="0" smtClean="0"/>
          </a:p>
          <a:p>
            <a:r>
              <a:rPr lang="en-US" b="1" dirty="0" smtClean="0"/>
              <a:t>Toolbar</a:t>
            </a:r>
            <a:r>
              <a:rPr lang="en-US" dirty="0" smtClean="0"/>
              <a:t>: 	</a:t>
            </a:r>
            <a:r>
              <a:rPr lang="en-US" dirty="0" err="1" smtClean="0"/>
              <a:t>ACE:Main</a:t>
            </a:r>
            <a:r>
              <a:rPr lang="en-US" dirty="0" smtClean="0"/>
              <a:t> Electrical &gt; Insert Ladder &gt; X Zone</a:t>
            </a:r>
          </a:p>
          <a:p>
            <a:r>
              <a:rPr lang="en-US" dirty="0" smtClean="0"/>
              <a:t>		or </a:t>
            </a:r>
            <a:r>
              <a:rPr lang="en-US" dirty="0" err="1" smtClean="0"/>
              <a:t>ACE:Ladders</a:t>
            </a:r>
            <a:r>
              <a:rPr lang="en-US" dirty="0" smtClean="0"/>
              <a:t> &gt; X Zone</a:t>
            </a:r>
          </a:p>
          <a:p>
            <a:r>
              <a:rPr lang="en-US" b="1" dirty="0" smtClean="0"/>
              <a:t>Command</a:t>
            </a:r>
            <a:r>
              <a:rPr lang="en-US" dirty="0" smtClean="0"/>
              <a:t>: 	AEXZONE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3600" y="5257800"/>
            <a:ext cx="607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13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AutoCAD Message </a:t>
            </a:r>
            <a:r>
              <a:rPr lang="en-US" sz="1600" dirty="0" err="1" smtClean="0"/>
              <a:t>message</a:t>
            </a:r>
            <a:r>
              <a:rPr lang="en-US" sz="1600" dirty="0" smtClean="0"/>
              <a:t>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759" y="3001445"/>
            <a:ext cx="3962400" cy="2213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67000" y="4800600"/>
            <a:ext cx="4191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14  </a:t>
            </a:r>
            <a:r>
              <a:rPr lang="fr-FR" sz="1600" dirty="0" smtClean="0"/>
              <a:t>The </a:t>
            </a:r>
            <a:r>
              <a:rPr lang="fr-FR" sz="1600" b="1" dirty="0" smtClean="0">
                <a:solidFill>
                  <a:srgbClr val="990000"/>
                </a:solidFill>
              </a:rPr>
              <a:t>X Zones Setup </a:t>
            </a:r>
            <a:r>
              <a:rPr lang="fr-FR" sz="1600" dirty="0" err="1" smtClean="0"/>
              <a:t>dialog</a:t>
            </a:r>
            <a:r>
              <a:rPr lang="fr-FR" sz="1600" dirty="0" smtClean="0"/>
              <a:t>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52400"/>
            <a:ext cx="6096001" cy="4553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1743" y="152400"/>
            <a:ext cx="1919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LADDERS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652165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collection of wires joined together to form a ladder-like matrix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1743" y="1114573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Create the ladder type circuits easily by using the </a:t>
            </a:r>
            <a:r>
              <a:rPr lang="en-US" b="1" dirty="0" smtClean="0"/>
              <a:t>Insert Ladder </a:t>
            </a:r>
            <a:r>
              <a:rPr lang="en-US" dirty="0" smtClean="0"/>
              <a:t>and</a:t>
            </a:r>
            <a:r>
              <a:rPr lang="en-US" b="1" dirty="0" smtClean="0"/>
              <a:t>  </a:t>
            </a:r>
          </a:p>
          <a:p>
            <a:r>
              <a:rPr lang="en-US" b="1" dirty="0" smtClean="0"/>
              <a:t> Add Rung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55631" y="5181600"/>
            <a:ext cx="3581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  </a:t>
            </a:r>
            <a:r>
              <a:rPr lang="en-US" sz="1600" dirty="0" smtClean="0"/>
              <a:t>Ladder and its components</a:t>
            </a:r>
            <a:endParaRPr 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859330"/>
            <a:ext cx="4548955" cy="332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762000"/>
            <a:ext cx="554293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19400" y="5029200"/>
            <a:ext cx="403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15  </a:t>
            </a:r>
            <a:r>
              <a:rPr lang="en-US" sz="1600" dirty="0" smtClean="0"/>
              <a:t>Zone labels and zone spacing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914400"/>
            <a:ext cx="5257800" cy="395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4600" y="4953000"/>
            <a:ext cx="441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16  </a:t>
            </a:r>
            <a:r>
              <a:rPr lang="en-US" sz="1600" dirty="0" smtClean="0"/>
              <a:t>The ladder with X-Zone grid labels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33809"/>
            <a:ext cx="3240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66"/>
                </a:solidFill>
              </a:rPr>
              <a:t>Inserting X-Y Grid Labels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755808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Ribbon</a:t>
            </a:r>
            <a:r>
              <a:rPr lang="en-US" dirty="0" smtClean="0"/>
              <a:t>: 	</a:t>
            </a:r>
            <a:r>
              <a:rPr lang="en-US" dirty="0"/>
              <a:t>Schematic &gt; Insert Wires/Wire Numbers &gt; Insert Ladder </a:t>
            </a:r>
            <a:r>
              <a:rPr lang="en-US" dirty="0" smtClean="0"/>
              <a:t>		drop-down </a:t>
            </a:r>
            <a:r>
              <a:rPr lang="en-US" dirty="0"/>
              <a:t>&gt; XY Grid Setup</a:t>
            </a:r>
            <a:r>
              <a:rPr lang="en-US" u="sng" dirty="0"/>
              <a:t> </a:t>
            </a:r>
            <a:endParaRPr lang="en-US" u="sng" dirty="0" smtClean="0"/>
          </a:p>
          <a:p>
            <a:r>
              <a:rPr lang="en-US" b="1" dirty="0" smtClean="0"/>
              <a:t>Toolbar</a:t>
            </a:r>
            <a:r>
              <a:rPr lang="en-US" dirty="0" smtClean="0"/>
              <a:t>: 	</a:t>
            </a:r>
            <a:r>
              <a:rPr lang="en-US" dirty="0" err="1" smtClean="0"/>
              <a:t>ACE:Main</a:t>
            </a:r>
            <a:r>
              <a:rPr lang="en-US" dirty="0" smtClean="0"/>
              <a:t> Electrical &gt; Insert Ladder &gt; XY Grid</a:t>
            </a:r>
          </a:p>
          <a:p>
            <a:r>
              <a:rPr lang="en-US" dirty="0" smtClean="0"/>
              <a:t>		or </a:t>
            </a:r>
            <a:r>
              <a:rPr lang="en-US" dirty="0" err="1" smtClean="0"/>
              <a:t>ACE:Ladders</a:t>
            </a:r>
            <a:r>
              <a:rPr lang="en-US" dirty="0" smtClean="0"/>
              <a:t> &gt; XY Grid</a:t>
            </a:r>
          </a:p>
          <a:p>
            <a:r>
              <a:rPr lang="en-US" b="1" dirty="0" smtClean="0"/>
              <a:t>Command</a:t>
            </a:r>
            <a:r>
              <a:rPr lang="en-US" dirty="0" smtClean="0"/>
              <a:t>: 	AEXYGRID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71700" y="5021096"/>
            <a:ext cx="55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17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AutoCAD Message </a:t>
            </a:r>
            <a:r>
              <a:rPr lang="en-US" sz="1600" dirty="0" err="1" smtClean="0"/>
              <a:t>message</a:t>
            </a:r>
            <a:r>
              <a:rPr lang="en-US" sz="1600" dirty="0" smtClean="0"/>
              <a:t> box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834" y="2667000"/>
            <a:ext cx="3962400" cy="2213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17800" y="5198646"/>
            <a:ext cx="403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18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X-Y Grid Setup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099" y="163359"/>
            <a:ext cx="6096001" cy="5024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2656"/>
            <a:ext cx="6698892" cy="5038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95600" y="5071646"/>
            <a:ext cx="403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19  </a:t>
            </a:r>
            <a:r>
              <a:rPr lang="en-US" sz="1600" dirty="0" smtClean="0"/>
              <a:t>The ladder with X-Y grid setup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8280"/>
            <a:ext cx="1875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 Tutorial 1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581456"/>
            <a:ext cx="777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/>
              <a:t>In this tutorial, you will insert a ladder into the drawing and then edit the ladder by trimming rungs. You will also add wires between rungs, as shown in Figure 20.</a:t>
            </a:r>
            <a:endParaRPr lang="en-US" sz="1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5102754"/>
            <a:ext cx="457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20  </a:t>
            </a:r>
            <a:r>
              <a:rPr lang="en-US" sz="1600" dirty="0" smtClean="0"/>
              <a:t>The ladder diagram for Tutorial 1</a:t>
            </a:r>
            <a:endParaRPr lang="en-US"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0895" y="1524000"/>
            <a:ext cx="4772305" cy="352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066800"/>
            <a:ext cx="7772400" cy="2016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The following steps are required to complete this tutorial:</a:t>
            </a:r>
          </a:p>
          <a:p>
            <a:endParaRPr lang="en-US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Open the drawing C02_tut02.dwg of the CADCIM project created in Tutorial 02 of Chapter 2.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Save the drawing as </a:t>
            </a:r>
            <a:r>
              <a:rPr lang="en-US" sz="1600" i="1" dirty="0" smtClean="0"/>
              <a:t>C04_tut01.dwg.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Add the drawing to the CADCIM project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04800"/>
            <a:ext cx="3657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dirty="0" smtClean="0"/>
              <a:t>4.	Insert the ladder into the drawing.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43200" y="5181600"/>
            <a:ext cx="3962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21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Insert Ladder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823653"/>
            <a:ext cx="4597400" cy="4296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900" y="609600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1600" dirty="0" smtClean="0"/>
              <a:t>Trim ladder rungs.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7900" y="4465334"/>
            <a:ext cx="2997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22 </a:t>
            </a:r>
            <a:r>
              <a:rPr lang="en-US" sz="1600" dirty="0" smtClean="0"/>
              <a:t>The ladder inserted into the drawing</a:t>
            </a:r>
            <a:endParaRPr lang="en-US" sz="1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52607" y="4465334"/>
            <a:ext cx="2590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23  </a:t>
            </a:r>
            <a:r>
              <a:rPr lang="en-US" sz="1600" dirty="0" smtClean="0"/>
              <a:t>The ladder with trimmed rung</a:t>
            </a:r>
            <a:endParaRPr lang="en-US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227" y="1828800"/>
            <a:ext cx="3380759" cy="250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1886525"/>
            <a:ext cx="3319635" cy="24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81000"/>
            <a:ext cx="4572000" cy="7853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en-US" sz="1600" dirty="0" smtClean="0"/>
              <a:t>Add wires to the ladder.</a:t>
            </a:r>
          </a:p>
          <a:p>
            <a:pPr marL="342900" indent="-342900">
              <a:lnSpc>
                <a:spcPct val="150000"/>
              </a:lnSpc>
              <a:buFontTx/>
              <a:buAutoNum type="arabicPeriod" startAt="6"/>
            </a:pPr>
            <a:r>
              <a:rPr lang="en-US" sz="1600" dirty="0" smtClean="0"/>
              <a:t>Save and close the drawing file.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90775" y="4567707"/>
            <a:ext cx="441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24  </a:t>
            </a:r>
            <a:r>
              <a:rPr lang="en-US" sz="1600" dirty="0" smtClean="0"/>
              <a:t>The ladder with the wire added</a:t>
            </a:r>
            <a:endParaRPr lang="en-US" sz="1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336221"/>
            <a:ext cx="4416339" cy="3253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267949"/>
            <a:ext cx="3004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66"/>
                </a:solidFill>
              </a:rPr>
              <a:t>Inserting a New Ladder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72831" y="838200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Ribbon</a:t>
            </a:r>
            <a:r>
              <a:rPr lang="en-US" dirty="0" smtClean="0"/>
              <a:t>: 	</a:t>
            </a:r>
            <a:r>
              <a:rPr lang="en-US" dirty="0"/>
              <a:t>Schematic &gt; Insert Wires/Wire Numbers &gt; Insert Ladder </a:t>
            </a:r>
            <a:r>
              <a:rPr lang="en-US" dirty="0" smtClean="0"/>
              <a:t>		drop-down </a:t>
            </a:r>
            <a:r>
              <a:rPr lang="en-US" dirty="0"/>
              <a:t>&gt;Insert Ladder </a:t>
            </a:r>
            <a:endParaRPr lang="en-US" dirty="0" smtClean="0"/>
          </a:p>
          <a:p>
            <a:r>
              <a:rPr lang="en-US" b="1" dirty="0" smtClean="0"/>
              <a:t>Toolbar</a:t>
            </a:r>
            <a:r>
              <a:rPr lang="en-US" dirty="0" smtClean="0"/>
              <a:t>: 	</a:t>
            </a:r>
            <a:r>
              <a:rPr lang="en-US" dirty="0" err="1" smtClean="0"/>
              <a:t>ACE:Main</a:t>
            </a:r>
            <a:r>
              <a:rPr lang="en-US" dirty="0" smtClean="0"/>
              <a:t> Electrical &gt; Insert Ladder</a:t>
            </a:r>
          </a:p>
          <a:p>
            <a:r>
              <a:rPr lang="en-US" dirty="0" smtClean="0"/>
              <a:t>		or </a:t>
            </a:r>
            <a:r>
              <a:rPr lang="en-US" dirty="0" err="1" smtClean="0"/>
              <a:t>ACE:Ladders</a:t>
            </a:r>
            <a:r>
              <a:rPr lang="en-US" dirty="0" smtClean="0"/>
              <a:t> &gt; Insert Ladder</a:t>
            </a:r>
          </a:p>
          <a:p>
            <a:r>
              <a:rPr lang="en-US" b="1" dirty="0" smtClean="0"/>
              <a:t>Menu</a:t>
            </a:r>
            <a:r>
              <a:rPr lang="en-US" dirty="0" smtClean="0"/>
              <a:t>: 		Wires &gt; Ladders &gt; Insert Ladder</a:t>
            </a:r>
          </a:p>
          <a:p>
            <a:r>
              <a:rPr lang="en-US" b="1" dirty="0" smtClean="0"/>
              <a:t>Command</a:t>
            </a:r>
            <a:r>
              <a:rPr lang="en-US" dirty="0" smtClean="0"/>
              <a:t>: 	AELADDER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5600" y="5266859"/>
            <a:ext cx="4953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Insert Ladder</a:t>
            </a:r>
            <a:r>
              <a:rPr lang="en-US" sz="1600" dirty="0" smtClean="0"/>
              <a:t> drop-down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784438"/>
            <a:ext cx="2163904" cy="2421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52400"/>
            <a:ext cx="1875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 Tutorial 2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678413"/>
            <a:ext cx="769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/>
              <a:t>In this tutorial, you will stretch and revise the ladder that you created in Tutorial 1 of this chapter. Also, you will add rungs to the ladder, as shown in Figure 25.</a:t>
            </a:r>
            <a:endParaRPr lang="en-US" sz="1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10543" y="4953000"/>
            <a:ext cx="426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25  </a:t>
            </a:r>
            <a:r>
              <a:rPr lang="en-US" sz="1600" dirty="0" smtClean="0"/>
              <a:t>The ladder diagram for Tutorial 2</a:t>
            </a:r>
            <a:endParaRPr lang="en-US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6745" y="1676400"/>
            <a:ext cx="4294795" cy="318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990600"/>
            <a:ext cx="5943600" cy="1647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The following steps are required to complete this tutorial:</a:t>
            </a:r>
          </a:p>
          <a:p>
            <a:endParaRPr lang="en-US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Open the C04_tut01.dwg drawing file</a:t>
            </a:r>
            <a:r>
              <a:rPr lang="en-US" sz="1600" i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Save the drawing as </a:t>
            </a:r>
            <a:r>
              <a:rPr lang="en-US" sz="1600" i="1" dirty="0" smtClean="0"/>
              <a:t>C04_tut02.dwg.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Add the drawing to the CADCIM project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4400" y="3505200"/>
            <a:ext cx="3276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26 </a:t>
            </a:r>
            <a:r>
              <a:rPr lang="en-US" sz="1600" dirty="0" smtClean="0"/>
              <a:t>Selecting the ladder by using the crossing window</a:t>
            </a:r>
            <a:endParaRPr lang="en-US" sz="1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0" y="3429000"/>
            <a:ext cx="3200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27 </a:t>
            </a:r>
            <a:r>
              <a:rPr lang="en-US" sz="1600" dirty="0" smtClean="0"/>
              <a:t>The stretched ladder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855534" y="228600"/>
            <a:ext cx="2197909" cy="416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sz="1600" dirty="0" smtClean="0"/>
              <a:t>Stretch the ladder.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348" y="644611"/>
            <a:ext cx="2598752" cy="2765339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81725" y="1955800"/>
            <a:ext cx="18954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1066800"/>
            <a:ext cx="2183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sz="1600" dirty="0" smtClean="0"/>
              <a:t>5.	 Revise the ladder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9800" y="3987800"/>
            <a:ext cx="472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28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Modify Line Reference Numbers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694021"/>
            <a:ext cx="301375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0" y="4004846"/>
            <a:ext cx="28580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29 </a:t>
            </a:r>
            <a:r>
              <a:rPr lang="en-US" sz="1600" dirty="0" smtClean="0"/>
              <a:t>The revised ladder</a:t>
            </a:r>
            <a:endParaRPr 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2133600"/>
            <a:ext cx="3962400" cy="1741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7803"/>
            <a:ext cx="350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600" dirty="0" smtClean="0"/>
              <a:t>Add rungs to the ladder.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600" dirty="0" smtClean="0"/>
              <a:t>Save and close the drawing file.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947445"/>
            <a:ext cx="3886200" cy="293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71800" y="4995446"/>
            <a:ext cx="3581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30 </a:t>
            </a:r>
            <a:r>
              <a:rPr lang="en-US" sz="1600" dirty="0" smtClean="0"/>
              <a:t>A rung added to the ladder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  <p:bldP spid="6" grpId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152400"/>
            <a:ext cx="1875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 Tutorial 3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715090"/>
            <a:ext cx="777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In this tutorial, you will insert a three-phase ladder and also add a three-phase wire bus to the drawing, as shown in Figure </a:t>
            </a:r>
            <a:r>
              <a:rPr lang="en-US" sz="1600" dirty="0" smtClean="0"/>
              <a:t>31.</a:t>
            </a:r>
            <a:endParaRPr lang="en-US" sz="1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400890"/>
            <a:ext cx="446711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753690"/>
            <a:ext cx="5105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31 </a:t>
            </a:r>
            <a:r>
              <a:rPr lang="en-US" sz="1600" dirty="0" smtClean="0"/>
              <a:t>Three-phase ladder </a:t>
            </a:r>
          </a:p>
          <a:p>
            <a:r>
              <a:rPr lang="en-US" sz="1600" dirty="0" smtClean="0"/>
              <a:t>and three-phase wire bus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6" grpId="1"/>
      <p:bldP spid="6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52400"/>
            <a:ext cx="624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The following steps are required to complete this tutorial:</a:t>
            </a:r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Create a new drawing C04_tut03.dwg in the CADCIM project.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796143"/>
            <a:ext cx="457535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00400" y="5257800"/>
            <a:ext cx="2971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32 </a:t>
            </a:r>
            <a:r>
              <a:rPr lang="en-US" sz="1600" dirty="0" smtClean="0"/>
              <a:t>Three phase ladder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38200" y="1059597"/>
            <a:ext cx="472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dirty="0" smtClean="0"/>
              <a:t>2.	Insert a three-phase ladder into the drawing.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4" grpId="2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199" y="533400"/>
            <a:ext cx="3076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sz="1600" dirty="0" smtClean="0"/>
              <a:t>3.	Insert three-phase wire bus.</a:t>
            </a:r>
            <a:endParaRPr lang="en-US" sz="1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76441" y="5029200"/>
            <a:ext cx="502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33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Multiple Wire Bus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149599"/>
            <a:ext cx="4470400" cy="3879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62200" y="3733800"/>
            <a:ext cx="449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34 </a:t>
            </a:r>
            <a:r>
              <a:rPr lang="en-US" sz="1600" dirty="0" smtClean="0"/>
              <a:t>The ladder with three-phase wire bus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914400" y="4419600"/>
            <a:ext cx="3425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sz="1600" dirty="0" smtClean="0"/>
              <a:t>4.	Save and close the drawing file.</a:t>
            </a:r>
            <a:endParaRPr lang="en-US" sz="16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57200"/>
            <a:ext cx="442598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46705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221E1F"/>
                </a:solidFill>
                <a:latin typeface="New Baskerville ITC by BT"/>
              </a:rPr>
              <a:t>In </a:t>
            </a:r>
            <a:r>
              <a:rPr lang="en-US" dirty="0">
                <a:solidFill>
                  <a:srgbClr val="221E1F"/>
                </a:solidFill>
                <a:latin typeface="New Baskerville ITC by BT"/>
              </a:rPr>
              <a:t>this tutorial, you will set the format for reference numbers of a ladder and then insert a ladder into the drawing. Next, you will insert another ladder and insert X-Y grid labels into the </a:t>
            </a:r>
            <a:r>
              <a:rPr lang="en-US" dirty="0" smtClean="0">
                <a:solidFill>
                  <a:srgbClr val="221E1F"/>
                </a:solidFill>
                <a:latin typeface="New Baskerville ITC by BT"/>
              </a:rPr>
              <a:t>drawing, Refer to Figure 35.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653592"/>
            <a:ext cx="1875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 Tutorial 4</a:t>
            </a:r>
          </a:p>
        </p:txBody>
      </p:sp>
      <p:sp>
        <p:nvSpPr>
          <p:cNvPr id="7" name="Rectangle 6"/>
          <p:cNvSpPr/>
          <p:nvPr/>
        </p:nvSpPr>
        <p:spPr>
          <a:xfrm>
            <a:off x="948518" y="2566987"/>
            <a:ext cx="73572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221E1F"/>
                </a:solidFill>
                <a:latin typeface="New Baskerville ITC by BT"/>
              </a:rPr>
              <a:t>The </a:t>
            </a:r>
            <a:r>
              <a:rPr lang="en-US" dirty="0">
                <a:solidFill>
                  <a:srgbClr val="221E1F"/>
                </a:solidFill>
                <a:latin typeface="New Baskerville ITC by BT"/>
              </a:rPr>
              <a:t>following steps are required to complete this tutorial</a:t>
            </a:r>
            <a:r>
              <a:rPr lang="en-US" dirty="0" smtClean="0">
                <a:solidFill>
                  <a:srgbClr val="221E1F"/>
                </a:solidFill>
                <a:latin typeface="New Baskerville ITC by BT"/>
              </a:rPr>
              <a:t>:</a:t>
            </a:r>
          </a:p>
          <a:p>
            <a:pPr algn="just"/>
            <a:endParaRPr lang="en-US" dirty="0">
              <a:solidFill>
                <a:srgbClr val="221E1F"/>
              </a:solidFill>
              <a:latin typeface="New Baskerville ITC by BT"/>
            </a:endParaRPr>
          </a:p>
          <a:p>
            <a:pPr marL="342900" indent="-342900" algn="just">
              <a:buAutoNum type="alphaLcPeriod"/>
            </a:pPr>
            <a:r>
              <a:rPr lang="en-US" dirty="0" smtClean="0">
                <a:solidFill>
                  <a:srgbClr val="221E1F"/>
                </a:solidFill>
                <a:latin typeface="New Baskerville ITC by BT"/>
              </a:rPr>
              <a:t>Create </a:t>
            </a:r>
            <a:r>
              <a:rPr lang="en-US" dirty="0">
                <a:solidFill>
                  <a:srgbClr val="221E1F"/>
                </a:solidFill>
                <a:latin typeface="New Baskerville ITC by BT"/>
              </a:rPr>
              <a:t>a new drawing</a:t>
            </a:r>
            <a:r>
              <a:rPr lang="en-US" dirty="0" smtClean="0">
                <a:solidFill>
                  <a:srgbClr val="221E1F"/>
                </a:solidFill>
                <a:latin typeface="New Baskerville ITC by BT"/>
              </a:rPr>
              <a:t>.</a:t>
            </a:r>
          </a:p>
          <a:p>
            <a:pPr marL="342900" indent="-342900" algn="just">
              <a:buAutoNum type="alphaLcPeriod"/>
            </a:pPr>
            <a:endParaRPr lang="en-US" dirty="0">
              <a:solidFill>
                <a:srgbClr val="221E1F"/>
              </a:solidFill>
              <a:latin typeface="New Baskerville ITC by BT"/>
            </a:endParaRPr>
          </a:p>
          <a:p>
            <a:pPr algn="just"/>
            <a:r>
              <a:rPr lang="en-US" dirty="0">
                <a:solidFill>
                  <a:srgbClr val="221E1F"/>
                </a:solidFill>
                <a:latin typeface="New Baskerville ITC by BT"/>
              </a:rPr>
              <a:t>b. Set format for reference numbers</a:t>
            </a:r>
            <a:r>
              <a:rPr lang="en-US" dirty="0" smtClean="0">
                <a:solidFill>
                  <a:srgbClr val="221E1F"/>
                </a:solidFill>
                <a:latin typeface="New Baskerville ITC by BT"/>
              </a:rPr>
              <a:t>.</a:t>
            </a:r>
            <a:endParaRPr lang="en-US" dirty="0">
              <a:solidFill>
                <a:srgbClr val="221E1F"/>
              </a:solidFill>
              <a:latin typeface="New Baskerville ITC by BT"/>
            </a:endParaRPr>
          </a:p>
        </p:txBody>
      </p:sp>
    </p:spTree>
    <p:extLst>
      <p:ext uri="{BB962C8B-B14F-4D97-AF65-F5344CB8AC3E}">
        <p14:creationId xmlns:p14="http://schemas.microsoft.com/office/powerpoint/2010/main" val="84997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06700" y="5274846"/>
            <a:ext cx="3771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3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Insert Ladder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8987"/>
            <a:ext cx="5403850" cy="5074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2425"/>
            <a:ext cx="6830001" cy="41433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33600" y="4495800"/>
            <a:ext cx="472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ITC New Baskerville BT"/>
              </a:rPr>
              <a:t>Figure 35 </a:t>
            </a:r>
            <a:r>
              <a:rPr lang="en-US" sz="1600" dirty="0">
                <a:solidFill>
                  <a:srgbClr val="221E1F"/>
                </a:solidFill>
                <a:latin typeface="ITC New Baskerville BT"/>
              </a:rPr>
              <a:t>The ladder diagram for Tutorial 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861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4042" y="5029200"/>
            <a:ext cx="6324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ITC New Baskerville BT"/>
              </a:rPr>
              <a:t>Figure 36 </a:t>
            </a:r>
            <a:r>
              <a:rPr lang="en-US" sz="1600" dirty="0">
                <a:solidFill>
                  <a:srgbClr val="221E1F"/>
                </a:solidFill>
                <a:latin typeface="ITC New Baskerville BT"/>
              </a:rPr>
              <a:t>Choosing </a:t>
            </a:r>
            <a:r>
              <a:rPr lang="en-US" sz="1600" b="1" dirty="0">
                <a:solidFill>
                  <a:srgbClr val="C00000"/>
                </a:solidFill>
                <a:latin typeface="ITC New Baskerville BT"/>
              </a:rPr>
              <a:t>Drawing Properties</a:t>
            </a:r>
            <a:r>
              <a:rPr lang="en-US" sz="1600" b="1" dirty="0">
                <a:solidFill>
                  <a:srgbClr val="221E1F"/>
                </a:solidFill>
                <a:latin typeface="ITC New Baskerville BT"/>
              </a:rPr>
              <a:t> </a:t>
            </a:r>
            <a:r>
              <a:rPr lang="en-US" sz="1600" dirty="0">
                <a:solidFill>
                  <a:srgbClr val="221E1F"/>
                </a:solidFill>
                <a:latin typeface="ITC New Baskerville BT"/>
              </a:rPr>
              <a:t>from the shortcut menu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5994401" cy="403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9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4600" y="49954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ITC New Baskerville BT"/>
              </a:rPr>
              <a:t>Figure 37 </a:t>
            </a:r>
            <a:r>
              <a:rPr lang="en-US" sz="1600" dirty="0">
                <a:solidFill>
                  <a:srgbClr val="221E1F"/>
                </a:solidFill>
                <a:latin typeface="ITC New Baskerville BT"/>
              </a:rPr>
              <a:t>The </a:t>
            </a:r>
            <a:r>
              <a:rPr lang="en-US" sz="1600" b="1" dirty="0">
                <a:solidFill>
                  <a:srgbClr val="C00000"/>
                </a:solidFill>
                <a:latin typeface="ITC New Baskerville BT"/>
              </a:rPr>
              <a:t>Drawing Properties </a:t>
            </a:r>
            <a:r>
              <a:rPr lang="en-US" sz="1600" dirty="0">
                <a:solidFill>
                  <a:srgbClr val="221E1F"/>
                </a:solidFill>
                <a:latin typeface="ITC New Baskerville BT"/>
              </a:rPr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114" y="381000"/>
            <a:ext cx="4288971" cy="445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9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219200"/>
            <a:ext cx="5263581" cy="35440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09800" y="4876800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ITC New Baskerville BT"/>
              </a:rPr>
              <a:t>Figure 38 </a:t>
            </a:r>
            <a:r>
              <a:rPr lang="en-US" sz="1600" dirty="0">
                <a:solidFill>
                  <a:srgbClr val="221E1F"/>
                </a:solidFill>
                <a:latin typeface="ITC New Baskerville BT"/>
              </a:rPr>
              <a:t>The </a:t>
            </a:r>
            <a:r>
              <a:rPr lang="en-US" sz="1600" b="1" dirty="0">
                <a:solidFill>
                  <a:srgbClr val="C00000"/>
                </a:solidFill>
                <a:latin typeface="ITC New Baskerville BT"/>
              </a:rPr>
              <a:t>Line Reference Numbers </a:t>
            </a:r>
            <a:r>
              <a:rPr lang="en-US" sz="1600" dirty="0">
                <a:solidFill>
                  <a:srgbClr val="221E1F"/>
                </a:solidFill>
                <a:latin typeface="ITC New Baskerville BT"/>
              </a:rPr>
              <a:t>dialog box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950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52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solidFill>
                  <a:srgbClr val="221E1F"/>
                </a:solidFill>
                <a:latin typeface="New Baskerville ITC by BT"/>
              </a:rPr>
              <a:t>c. Insert a ladder into the drawing</a:t>
            </a:r>
            <a:r>
              <a:rPr lang="en-US" dirty="0" smtClean="0">
                <a:solidFill>
                  <a:srgbClr val="221E1F"/>
                </a:solidFill>
                <a:latin typeface="New Baskerville ITC by BT"/>
              </a:rPr>
              <a:t>.</a:t>
            </a:r>
          </a:p>
          <a:p>
            <a:pPr algn="just"/>
            <a:endParaRPr lang="en-US" dirty="0">
              <a:solidFill>
                <a:srgbClr val="221E1F"/>
              </a:solidFill>
              <a:latin typeface="New Baskerville ITC by B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831388"/>
            <a:ext cx="3676650" cy="39576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95600" y="47244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C00000"/>
                </a:solidFill>
                <a:latin typeface="ITC New Baskerville BT"/>
              </a:rPr>
              <a:t>Figure 39 </a:t>
            </a:r>
            <a:r>
              <a:rPr lang="en-US" sz="1600" dirty="0">
                <a:solidFill>
                  <a:srgbClr val="221E1F"/>
                </a:solidFill>
                <a:latin typeface="ITC New Baskerville BT"/>
              </a:rPr>
              <a:t>The inserted ladder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088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6743" y="5075759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ITC New Baskerville BT"/>
              </a:rPr>
              <a:t>Figure 40 </a:t>
            </a:r>
            <a:r>
              <a:rPr lang="en-US" sz="1600" dirty="0">
                <a:solidFill>
                  <a:srgbClr val="221E1F"/>
                </a:solidFill>
                <a:latin typeface="ITC New Baskerville BT"/>
              </a:rPr>
              <a:t>The </a:t>
            </a:r>
            <a:r>
              <a:rPr lang="en-US" sz="1600" b="1" dirty="0">
                <a:solidFill>
                  <a:srgbClr val="C00000"/>
                </a:solidFill>
                <a:latin typeface="ITC New Baskerville BT"/>
              </a:rPr>
              <a:t>X-Y Grid Setup </a:t>
            </a:r>
            <a:r>
              <a:rPr lang="en-US" sz="1600" dirty="0">
                <a:solidFill>
                  <a:srgbClr val="221E1F"/>
                </a:solidFill>
                <a:latin typeface="ITC New Baskerville BT"/>
              </a:rPr>
              <a:t>dialog box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914400" y="457200"/>
            <a:ext cx="4335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rgbClr val="221E1F"/>
                </a:solidFill>
                <a:latin typeface="New Baskerville ITC by BT"/>
              </a:rPr>
              <a:t>d. Insert X-Y grid labels into the drawing.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978270"/>
            <a:ext cx="4927600" cy="407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0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98" y="794657"/>
            <a:ext cx="6980284" cy="42345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71800" y="5029200"/>
            <a:ext cx="337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ITC New Baskerville BT"/>
              </a:rPr>
              <a:t>Figure </a:t>
            </a:r>
            <a:r>
              <a:rPr lang="en-US" b="1" dirty="0" smtClean="0">
                <a:solidFill>
                  <a:srgbClr val="C00000"/>
                </a:solidFill>
                <a:latin typeface="ITC New Baskerville BT"/>
              </a:rPr>
              <a:t>41 </a:t>
            </a:r>
            <a:r>
              <a:rPr lang="en-US" dirty="0">
                <a:solidFill>
                  <a:srgbClr val="221E1F"/>
                </a:solidFill>
                <a:latin typeface="ITC New Baskerville BT"/>
              </a:rPr>
              <a:t>The </a:t>
            </a:r>
            <a:r>
              <a:rPr lang="en-US" dirty="0">
                <a:latin typeface="ITC New Baskerville BT"/>
              </a:rPr>
              <a:t>X-Y Grid </a:t>
            </a:r>
            <a:r>
              <a:rPr lang="en-US" dirty="0" smtClean="0">
                <a:latin typeface="ITC New Baskerville BT"/>
              </a:rPr>
              <a:t>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0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447800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>
                <a:solidFill>
                  <a:srgbClr val="221E1F"/>
                </a:solidFill>
                <a:latin typeface="New Baskerville ITC by BT"/>
              </a:rPr>
              <a:t>f. </a:t>
            </a:r>
            <a:r>
              <a:rPr lang="en-US" dirty="0">
                <a:solidFill>
                  <a:srgbClr val="221E1F"/>
                </a:solidFill>
                <a:latin typeface="New Baskerville ITC by BT"/>
              </a:rPr>
              <a:t>Save the drawing file.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990600"/>
            <a:ext cx="4993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>
                <a:solidFill>
                  <a:srgbClr val="221E1F"/>
                </a:solidFill>
                <a:latin typeface="New Baskerville ITC by BT"/>
              </a:rPr>
              <a:t>e. Renumber Ladder Line Reference Numbers.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66800" y="5181600"/>
            <a:ext cx="876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4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Insert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Ladder</a:t>
            </a:r>
            <a:r>
              <a:rPr lang="en-US" sz="1600" b="1" dirty="0" smtClean="0"/>
              <a:t> </a:t>
            </a:r>
            <a:r>
              <a:rPr lang="en-US" sz="1600" dirty="0" smtClean="0"/>
              <a:t>dialog box with the </a:t>
            </a:r>
            <a:r>
              <a:rPr lang="en-US" sz="1600" b="1" dirty="0" smtClean="0">
                <a:solidFill>
                  <a:srgbClr val="990000"/>
                </a:solidFill>
              </a:rPr>
              <a:t>3 Phase </a:t>
            </a:r>
            <a:r>
              <a:rPr lang="en-US" sz="1600" dirty="0" smtClean="0"/>
              <a:t>radio button selected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76200"/>
            <a:ext cx="5308601" cy="4984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066800"/>
            <a:ext cx="4876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4807803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5  </a:t>
            </a:r>
            <a:r>
              <a:rPr lang="en-US" sz="1600" dirty="0" smtClean="0"/>
              <a:t>The ladder created by selecting (a) the </a:t>
            </a:r>
            <a:r>
              <a:rPr lang="en-US" sz="1600" b="1" dirty="0" smtClean="0">
                <a:solidFill>
                  <a:srgbClr val="990000"/>
                </a:solidFill>
              </a:rPr>
              <a:t>No Bus </a:t>
            </a:r>
            <a:r>
              <a:rPr lang="en-US" sz="1600" dirty="0" smtClean="0"/>
              <a:t>radio button (b) the </a:t>
            </a:r>
            <a:r>
              <a:rPr lang="en-US" sz="1600" b="1" dirty="0" smtClean="0">
                <a:solidFill>
                  <a:srgbClr val="990000"/>
                </a:solidFill>
              </a:rPr>
              <a:t>No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Rungs</a:t>
            </a:r>
            <a:r>
              <a:rPr lang="en-US" sz="1600" dirty="0" smtClean="0"/>
              <a:t> radio button, and (c) the </a:t>
            </a:r>
            <a:r>
              <a:rPr lang="en-US" sz="1600" b="1" dirty="0" smtClean="0">
                <a:solidFill>
                  <a:srgbClr val="990000"/>
                </a:solidFill>
              </a:rPr>
              <a:t>Yes</a:t>
            </a:r>
            <a:r>
              <a:rPr lang="en-US" sz="1600" b="1" dirty="0" smtClean="0"/>
              <a:t> </a:t>
            </a:r>
            <a:r>
              <a:rPr lang="en-US" sz="1600" dirty="0" smtClean="0"/>
              <a:t>radio button from the </a:t>
            </a:r>
            <a:r>
              <a:rPr lang="en-US" sz="1600" b="1" dirty="0" smtClean="0">
                <a:solidFill>
                  <a:srgbClr val="990000"/>
                </a:solidFill>
              </a:rPr>
              <a:t>Draw Rungs </a:t>
            </a:r>
            <a:r>
              <a:rPr lang="en-US" sz="1600" dirty="0" smtClean="0"/>
              <a:t>area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131849"/>
            <a:ext cx="4953000" cy="374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86000" y="4977825"/>
            <a:ext cx="502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6  </a:t>
            </a:r>
            <a:r>
              <a:rPr lang="en-US" sz="1600" dirty="0" smtClean="0"/>
              <a:t>The ladder with 18 Rungs with (a) Skip = 1 and (b) Skip = 6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16574"/>
            <a:ext cx="566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 </a:t>
            </a:r>
            <a:r>
              <a:rPr lang="en-US" sz="2400" b="1" dirty="0">
                <a:solidFill>
                  <a:srgbClr val="990000"/>
                </a:solidFill>
              </a:rPr>
              <a:t>MODIFYING AN EXISTING LADDER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752890"/>
            <a:ext cx="4203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66"/>
                </a:solidFill>
              </a:rPr>
              <a:t>Renumbering an Existing Ladder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227651"/>
            <a:ext cx="762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Ribbon</a:t>
            </a:r>
            <a:r>
              <a:rPr lang="en-US" dirty="0" smtClean="0"/>
              <a:t>: 	</a:t>
            </a:r>
            <a:r>
              <a:rPr lang="en-US" dirty="0"/>
              <a:t>Schematic &gt; Edit Wires/Wire Numbers &gt; Modify Ladder </a:t>
            </a:r>
            <a:r>
              <a:rPr lang="en-US" dirty="0" smtClean="0"/>
              <a:t>		drop-down </a:t>
            </a:r>
            <a:r>
              <a:rPr lang="en-US" dirty="0"/>
              <a:t>&gt; Revise Ladder </a:t>
            </a:r>
            <a:endParaRPr lang="en-US" dirty="0" smtClean="0"/>
          </a:p>
          <a:p>
            <a:r>
              <a:rPr lang="en-US" b="1" dirty="0" smtClean="0"/>
              <a:t>Toolbar</a:t>
            </a:r>
            <a:r>
              <a:rPr lang="en-US" dirty="0" smtClean="0"/>
              <a:t>: 	</a:t>
            </a:r>
            <a:r>
              <a:rPr lang="en-US" dirty="0" err="1" smtClean="0"/>
              <a:t>ACE:Main</a:t>
            </a:r>
            <a:r>
              <a:rPr lang="en-US" dirty="0" smtClean="0"/>
              <a:t> Electrical &gt; Insert Ladder &gt; Revise Ladder</a:t>
            </a:r>
          </a:p>
          <a:p>
            <a:r>
              <a:rPr lang="en-US" dirty="0" smtClean="0"/>
              <a:t>		or </a:t>
            </a:r>
            <a:r>
              <a:rPr lang="en-US" dirty="0" err="1" smtClean="0"/>
              <a:t>ACE:Ladders</a:t>
            </a:r>
            <a:endParaRPr lang="en-US" dirty="0" smtClean="0"/>
          </a:p>
          <a:p>
            <a:r>
              <a:rPr lang="da-DK" b="1" dirty="0" smtClean="0"/>
              <a:t>Menu</a:t>
            </a:r>
            <a:r>
              <a:rPr lang="da-DK" dirty="0" smtClean="0"/>
              <a:t>: 		Wires &gt; Ladders &gt; Revise Ladder</a:t>
            </a:r>
          </a:p>
          <a:p>
            <a:r>
              <a:rPr lang="en-US" b="1" dirty="0" smtClean="0"/>
              <a:t>Command</a:t>
            </a:r>
            <a:r>
              <a:rPr lang="en-US" dirty="0" smtClean="0"/>
              <a:t>: 	AEREVISELADDER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1595" y="5257800"/>
            <a:ext cx="441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7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Modify Ladder </a:t>
            </a:r>
            <a:r>
              <a:rPr lang="en-US" sz="1600" dirty="0" smtClean="0"/>
              <a:t>drop-down 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524" y="3056628"/>
            <a:ext cx="2947871" cy="2140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33599" y="4343400"/>
            <a:ext cx="56570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8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Modify Line Reference Numbers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990600"/>
            <a:ext cx="7296139" cy="3242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theme/theme1.xml><?xml version="1.0" encoding="utf-8"?>
<a:theme xmlns:a="http://schemas.openxmlformats.org/drawingml/2006/main" name="AutoCAD Electrical">
  <a:themeElements>
    <a:clrScheme name="aliasstudio_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iasstudio_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iasstudio_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asstudio_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asstudio_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asstudio_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asstudio_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asstudio_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iasstudio_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iasstudio_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iasstudio_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iasstudio_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iasstudio_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iasstudio_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5105</TotalTime>
  <Words>880</Words>
  <Application>Microsoft Office PowerPoint</Application>
  <PresentationFormat>On-screen Show (4:3)</PresentationFormat>
  <Paragraphs>192</Paragraphs>
  <Slides>47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ITC New Baskerville BT</vt:lpstr>
      <vt:lpstr>New Baskerville ITC by BT</vt:lpstr>
      <vt:lpstr>NewMilleniumSchlbkSH</vt:lpstr>
      <vt:lpstr>Wingdings</vt:lpstr>
      <vt:lpstr>AutoCAD Electrical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CADSoft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Sham Tickoo</dc:creator>
  <cp:lastModifiedBy>TIET</cp:lastModifiedBy>
  <cp:revision>1358</cp:revision>
  <dcterms:created xsi:type="dcterms:W3CDTF">2008-12-12T14:16:14Z</dcterms:created>
  <dcterms:modified xsi:type="dcterms:W3CDTF">2017-08-21T04:47:09Z</dcterms:modified>
</cp:coreProperties>
</file>