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76"/>
  </p:notesMasterIdLst>
  <p:handoutMasterIdLst>
    <p:handoutMasterId r:id="rId77"/>
  </p:handoutMasterIdLst>
  <p:sldIdLst>
    <p:sldId id="256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513" r:id="rId11"/>
    <p:sldId id="514" r:id="rId12"/>
    <p:sldId id="515" r:id="rId13"/>
    <p:sldId id="518" r:id="rId14"/>
    <p:sldId id="517" r:id="rId15"/>
    <p:sldId id="450" r:id="rId16"/>
    <p:sldId id="451" r:id="rId17"/>
    <p:sldId id="452" r:id="rId18"/>
    <p:sldId id="453" r:id="rId19"/>
    <p:sldId id="454" r:id="rId20"/>
    <p:sldId id="455" r:id="rId21"/>
    <p:sldId id="505" r:id="rId22"/>
    <p:sldId id="456" r:id="rId23"/>
    <p:sldId id="457" r:id="rId24"/>
    <p:sldId id="458" r:id="rId25"/>
    <p:sldId id="512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8" r:id="rId34"/>
    <p:sldId id="467" r:id="rId35"/>
    <p:sldId id="469" r:id="rId36"/>
    <p:sldId id="470" r:id="rId37"/>
    <p:sldId id="471" r:id="rId38"/>
    <p:sldId id="472" r:id="rId39"/>
    <p:sldId id="474" r:id="rId40"/>
    <p:sldId id="475" r:id="rId41"/>
    <p:sldId id="477" r:id="rId42"/>
    <p:sldId id="506" r:id="rId43"/>
    <p:sldId id="507" r:id="rId44"/>
    <p:sldId id="478" r:id="rId45"/>
    <p:sldId id="479" r:id="rId46"/>
    <p:sldId id="480" r:id="rId47"/>
    <p:sldId id="481" r:id="rId48"/>
    <p:sldId id="482" r:id="rId49"/>
    <p:sldId id="508" r:id="rId50"/>
    <p:sldId id="483" r:id="rId51"/>
    <p:sldId id="509" r:id="rId52"/>
    <p:sldId id="484" r:id="rId53"/>
    <p:sldId id="485" r:id="rId54"/>
    <p:sldId id="486" r:id="rId55"/>
    <p:sldId id="487" r:id="rId56"/>
    <p:sldId id="510" r:id="rId57"/>
    <p:sldId id="488" r:id="rId58"/>
    <p:sldId id="489" r:id="rId59"/>
    <p:sldId id="490" r:id="rId60"/>
    <p:sldId id="491" r:id="rId61"/>
    <p:sldId id="493" r:id="rId62"/>
    <p:sldId id="492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16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173AA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 showGuides="1">
      <p:cViewPr varScale="1">
        <p:scale>
          <a:sx n="88" d="100"/>
          <a:sy n="88" d="100"/>
        </p:scale>
        <p:origin x="1062" y="10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47F79-EF96-4019-BDE6-62C4ACBE3022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61C5-0983-44B6-83CB-C31001329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67C723-5781-4E04-9B0C-7E3B411918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0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934F0-1F0C-4764-83C7-E8DA8B2D23E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369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0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1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51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4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3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7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62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5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9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2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1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5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31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5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85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0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39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59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78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82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93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39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83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55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39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4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8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3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5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4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32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03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10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79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9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26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691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19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30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305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24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0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05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1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7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9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02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317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11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254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64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18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7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0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67C723-5781-4E04-9B0C-7E3B411918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16200000">
            <a:off x="-2626668" y="2626668"/>
            <a:ext cx="5715001" cy="461665"/>
          </a:xfrm>
          <a:prstGeom prst="rect">
            <a:avLst/>
          </a:prstGeom>
          <a:solidFill>
            <a:srgbClr val="FAFD8B"/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6"/>
                </a:solidFill>
                <a:latin typeface="NewMilleniumSchlbkSH" pitchFamily="18" charset="0"/>
              </a:rPr>
              <a:t>C </a:t>
            </a:r>
            <a:r>
              <a:rPr lang="en-US" sz="2400" b="1" dirty="0" smtClean="0">
                <a:solidFill>
                  <a:schemeClr val="accent6"/>
                </a:solidFill>
                <a:latin typeface="NewMilleniumSchlbkSH" pitchFamily="18" charset="0"/>
              </a:rPr>
              <a:t>H A P T E R    5   </a:t>
            </a:r>
            <a:endParaRPr lang="en-US" sz="2400" b="1" dirty="0">
              <a:solidFill>
                <a:schemeClr val="accent6"/>
              </a:solidFill>
              <a:latin typeface="NewMilleniumSchlbkSH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06450" y="10287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/>
              <a:t>Learning Objectives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00100" y="1447800"/>
            <a:ext cx="8115300" cy="372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Insert schematic components.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Annotate and edit schematic symbols.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Assign catalog part number to components.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Create parent-child relationship between components.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Swap or update blocks.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Insert components from the equipment, panel, and catalog lists.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Add a new record in the Schematic Component or Circuit dialog box.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990000"/>
                </a:solidFill>
              </a:rPr>
              <a:t>• Edit an existing record in the Schematic or Circuit dialog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4" grpId="1"/>
      <p:bldP spid="2054" grpId="2"/>
      <p:bldP spid="2054" grpId="3"/>
      <p:bldP spid="2055" grpId="0"/>
      <p:bldP spid="2055" grpId="1"/>
      <p:bldP spid="2055" grpId="2"/>
      <p:bldP spid="2055" grpId="3"/>
      <p:bldP spid="2055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" y="461452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10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NewBskvll BT" pitchFamily="18" charset="0"/>
              </a:rPr>
              <a:t>Columns to display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dialog box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1196" y="2746884"/>
            <a:ext cx="2923208" cy="1827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457393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11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</a:t>
            </a:r>
            <a:r>
              <a:rPr lang="en-US" sz="1600" dirty="0" err="1" smtClean="0">
                <a:latin typeface="NewBskvll BT" pitchFamily="18" charset="0"/>
              </a:rPr>
              <a:t>flyout</a:t>
            </a:r>
            <a:r>
              <a:rPr lang="en-US" sz="1600" dirty="0" smtClean="0">
                <a:latin typeface="NewBskvll BT" pitchFamily="18" charset="0"/>
              </a:rPr>
              <a:t> displayed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7767"/>
            <a:ext cx="3429000" cy="437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5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314" y="2532398"/>
            <a:ext cx="457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NewBskvll BT" pitchFamily="18" charset="0"/>
              </a:rPr>
              <a:t>Figure 12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</a:t>
            </a:r>
            <a:r>
              <a:rPr lang="en-US" sz="1600" b="1" dirty="0">
                <a:solidFill>
                  <a:srgbClr val="990000"/>
                </a:solidFill>
                <a:latin typeface="NewBskvll BT" pitchFamily="18" charset="0"/>
              </a:rPr>
              <a:t>Bill Of Material Check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dialog box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362200" y="53340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Configure Database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63" y="78893"/>
            <a:ext cx="5458274" cy="2453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03116"/>
            <a:ext cx="5004251" cy="24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1150" y="5105400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14 </a:t>
            </a:r>
            <a:r>
              <a:rPr lang="en-US" sz="1600" dirty="0" smtClean="0"/>
              <a:t>The modified </a:t>
            </a:r>
            <a:r>
              <a:rPr lang="en-US" sz="1600" b="1" dirty="0" smtClean="0">
                <a:solidFill>
                  <a:srgbClr val="990000"/>
                </a:solidFill>
              </a:rPr>
              <a:t>Configure Database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"/>
            <a:ext cx="4843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1430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ANNOTATING AND EDITING THE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88403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Edit Components &gt; Edit Components          		drop-down &gt; Edit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Edit Component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ACE:Edit</a:t>
            </a:r>
            <a:r>
              <a:rPr lang="en-US" dirty="0" smtClean="0"/>
              <a:t> Component &gt; Edit Component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 &gt; Edit Component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AEEDITCOMPONENT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6998" y="4953000"/>
            <a:ext cx="510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Figure16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/ Edit Component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530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15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Edit Components </a:t>
            </a:r>
            <a:r>
              <a:rPr lang="en-US" sz="1600" dirty="0" smtClean="0"/>
              <a:t>drop-down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8" y="1066801"/>
            <a:ext cx="2735602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48" y="228601"/>
            <a:ext cx="4901366" cy="4761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81000"/>
            <a:ext cx="2751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Component Tag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Catalog Data Area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499" y="3788229"/>
            <a:ext cx="441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17  </a:t>
            </a:r>
            <a:r>
              <a:rPr lang="da-DK" sz="1600" dirty="0" smtClean="0"/>
              <a:t>The</a:t>
            </a:r>
            <a:r>
              <a:rPr lang="da-DK" sz="1600" b="1" dirty="0" smtClean="0">
                <a:solidFill>
                  <a:srgbClr val="990000"/>
                </a:solidFill>
              </a:rPr>
              <a:t> Option: Tag Format “Family” Override</a:t>
            </a:r>
            <a:r>
              <a:rPr lang="da-DK" sz="1600" b="1" dirty="0" smtClean="0"/>
              <a:t> </a:t>
            </a:r>
            <a:r>
              <a:rPr lang="da-DK" sz="1600" dirty="0" smtClean="0"/>
              <a:t>dialog box</a:t>
            </a:r>
            <a:endParaRPr lang="en-US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5626" y="3788229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18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Find: Catalog</a:t>
            </a:r>
          </a:p>
          <a:p>
            <a:r>
              <a:rPr lang="en-US" sz="1600" b="1" dirty="0" smtClean="0">
                <a:solidFill>
                  <a:srgbClr val="990000"/>
                </a:solidFill>
              </a:rPr>
              <a:t>Assignments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453" y="1828800"/>
            <a:ext cx="2616347" cy="195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5" y="2119661"/>
            <a:ext cx="5050889" cy="1668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1757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Ratings Area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0415" y="2785646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19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View/Edit Rating Value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8200" y="3505200"/>
            <a:ext cx="28698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Description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Cross-Reference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35417"/>
            <a:ext cx="6959601" cy="12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200" y="4953000"/>
            <a:ext cx="6705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20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Cross-Reference Component Override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704519"/>
            <a:ext cx="6654801" cy="4248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5181600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21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Maximum NO/NC counts and/or allowed Pin numbers </a:t>
            </a:r>
            <a:r>
              <a:rPr lang="en-US" sz="1600" dirty="0" smtClean="0"/>
              <a:t>dialog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1002"/>
            <a:ext cx="5207001" cy="4880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754" y="609600"/>
            <a:ext cx="5317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Installation code and Location code Areas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581400"/>
            <a:ext cx="396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22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Installation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code</a:t>
            </a:r>
            <a:r>
              <a:rPr lang="en-US" sz="1600" dirty="0" smtClean="0"/>
              <a:t> area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0" y="3581400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23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Location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code</a:t>
            </a:r>
            <a:r>
              <a:rPr lang="en-US" sz="1600" dirty="0" smtClean="0"/>
              <a:t> area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18325"/>
            <a:ext cx="3015513" cy="126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292116"/>
            <a:ext cx="3181350" cy="12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286" y="152400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14065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Schematic components are AutoCAD block with attributes such as TAG1, TAG2, DESC, RATING, LOC, INST, and so 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Components consist of visible attributes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11629" y="1824335"/>
            <a:ext cx="637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INSERTING SCHEMATIC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571" y="2339102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Insert Components &gt; Icon 		Menu drop-down &gt; Icon Menu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Insert 			Component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 &gt; Insert Component</a:t>
            </a:r>
          </a:p>
          <a:p>
            <a:r>
              <a:rPr lang="fr-FR" dirty="0" smtClean="0"/>
              <a:t>		or Components &gt; Multiple Insert &gt; 			Multiple Insert (</a:t>
            </a:r>
            <a:r>
              <a:rPr lang="fr-FR" dirty="0" err="1" smtClean="0"/>
              <a:t>Icon</a:t>
            </a:r>
            <a:r>
              <a:rPr lang="fr-FR" dirty="0" smtClean="0"/>
              <a:t> Menu)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2800" y="4977825"/>
            <a:ext cx="190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Icon Menu </a:t>
            </a:r>
            <a:r>
              <a:rPr lang="en-US" sz="1600" dirty="0" smtClean="0"/>
              <a:t>drop-down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970507"/>
            <a:ext cx="2082800" cy="40576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400"/>
            <a:ext cx="3246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Show/Edit Miscellaneous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5181600"/>
            <a:ext cx="853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Edit Miscellaneous and Non-AutoCAD Electrical Attributes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40410"/>
            <a:ext cx="8026401" cy="4362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81000"/>
            <a:ext cx="135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Pins Area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781" y="4267200"/>
            <a:ext cx="2866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Switch Positions Area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35814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25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Pins</a:t>
            </a:r>
            <a:r>
              <a:rPr lang="en-US" sz="1600" b="1" dirty="0" smtClean="0"/>
              <a:t> </a:t>
            </a:r>
            <a:r>
              <a:rPr lang="en-US" sz="1600" dirty="0" smtClean="0"/>
              <a:t>area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100" y="1716881"/>
            <a:ext cx="2209800" cy="186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Assigning the Catalog Information and Editing the Catalog Database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5105400"/>
            <a:ext cx="4283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26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Catalog Browser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2" y="907197"/>
            <a:ext cx="8316670" cy="419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6" grpId="0"/>
      <p:bldP spid="6" grpId="1"/>
      <p:bldP spid="6" grpId="2"/>
      <p:bldP spid="6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734622"/>
            <a:ext cx="5053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27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NewBskvll BT" pitchFamily="18" charset="0"/>
              </a:rPr>
              <a:t>Catalog Browser - Edit Mode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dialog box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181600" y="473462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28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shortcut menu displayed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8" y="1925054"/>
            <a:ext cx="4896772" cy="2809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752600"/>
            <a:ext cx="3191389" cy="2982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844" y="4572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Creating a Project Specific Catalog Database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5266653"/>
            <a:ext cx="7072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29  </a:t>
            </a:r>
            <a:r>
              <a:rPr lang="en-US" sz="1600" dirty="0" smtClean="0"/>
              <a:t>The</a:t>
            </a:r>
            <a:r>
              <a:rPr lang="en-US" sz="1600" dirty="0" smtClean="0">
                <a:solidFill>
                  <a:srgbClr val="990000"/>
                </a:solidFill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Create</a:t>
            </a:r>
            <a:r>
              <a:rPr lang="en-US" sz="1600" dirty="0" smtClean="0">
                <a:solidFill>
                  <a:srgbClr val="990000"/>
                </a:solidFill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Project-Specific Catalog Lookup File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58042"/>
            <a:ext cx="6070601" cy="4208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" grpId="0"/>
      <p:bldP spid="4" grpId="1"/>
      <p:bldP spid="4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CREATING 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Insert Components &gt; Icon Menu drop-down &gt; 		Icon Menu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Insert Component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 &gt; Insert Component</a:t>
            </a:r>
          </a:p>
          <a:p>
            <a:r>
              <a:rPr lang="fr-FR" dirty="0" smtClean="0"/>
              <a:t>           		or Components &gt; Multiple Insert &gt; Multiple Insert (</a:t>
            </a:r>
            <a:r>
              <a:rPr lang="fr-FR" dirty="0" err="1" smtClean="0"/>
              <a:t>Icon</a:t>
            </a:r>
            <a:r>
              <a:rPr lang="fr-FR" dirty="0" smtClean="0"/>
              <a:t> Menu)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779460"/>
            <a:ext cx="275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Component Tag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4217" y="5300246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30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/ Edit Child Component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73345"/>
            <a:ext cx="6881184" cy="470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0200" y="5176801"/>
            <a:ext cx="647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31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Active Drawing list for FAMILY=“CR”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"/>
            <a:ext cx="7315201" cy="502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6400" y="5181600"/>
            <a:ext cx="640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Component List (this drawing only)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5428"/>
            <a:ext cx="7315201" cy="502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5181600"/>
            <a:ext cx="693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Complete Project list for FAMILY=“CR”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7079"/>
            <a:ext cx="7289801" cy="5004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8112" y="5071646"/>
            <a:ext cx="426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Component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29" y="228600"/>
            <a:ext cx="7473007" cy="482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3276600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QSAVE</a:t>
            </a:r>
            <a:r>
              <a:rPr lang="en-US" sz="1600" b="1" dirty="0" smtClean="0"/>
              <a:t> </a:t>
            </a:r>
            <a:r>
              <a:rPr lang="en-US" sz="1600" dirty="0" smtClean="0"/>
              <a:t>message box</a:t>
            </a: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00726"/>
            <a:ext cx="6497444" cy="147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INSERTING COMPONENTS FROM THE EQUIPMENT  </a:t>
            </a:r>
          </a:p>
          <a:p>
            <a:r>
              <a:rPr lang="en-US" sz="2400" b="1" dirty="0" smtClean="0">
                <a:solidFill>
                  <a:srgbClr val="990000"/>
                </a:solidFill>
              </a:rPr>
              <a:t>   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43207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Insert Components &gt; Icon Menu drop-down &gt;</a:t>
            </a:r>
          </a:p>
          <a:p>
            <a:r>
              <a:rPr lang="en-US" dirty="0" smtClean="0"/>
              <a:t>		Equipment List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 &gt;</a:t>
            </a:r>
          </a:p>
          <a:p>
            <a:r>
              <a:rPr lang="en-US" dirty="0" smtClean="0"/>
              <a:t>		Insert Component (Equipment List)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Insert Component (Catalog List) &gt;</a:t>
            </a:r>
          </a:p>
          <a:p>
            <a:r>
              <a:rPr lang="en-US" dirty="0" smtClean="0"/>
              <a:t>		Insert Component (Equipment List)</a:t>
            </a:r>
          </a:p>
          <a:p>
            <a:r>
              <a:rPr lang="fr-FR" b="1" dirty="0" smtClean="0"/>
              <a:t>Menu</a:t>
            </a:r>
            <a:r>
              <a:rPr lang="fr-FR" dirty="0" smtClean="0"/>
              <a:t>: 		Components&gt; Insert Component (</a:t>
            </a:r>
            <a:r>
              <a:rPr lang="fr-FR" dirty="0" err="1" smtClean="0"/>
              <a:t>Lists</a:t>
            </a:r>
            <a:r>
              <a:rPr lang="fr-FR" dirty="0" smtClean="0"/>
              <a:t>) &gt; </a:t>
            </a:r>
          </a:p>
          <a:p>
            <a:r>
              <a:rPr lang="fr-FR" dirty="0" smtClean="0"/>
              <a:t>           		</a:t>
            </a:r>
            <a:r>
              <a:rPr lang="en-US" dirty="0" smtClean="0"/>
              <a:t>Insert Component (Equipment List)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AECOMPONENTEQ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3505200"/>
            <a:ext cx="876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 35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Component (Equipment List) </a:t>
            </a:r>
            <a:r>
              <a:rPr lang="en-US" sz="1600" dirty="0" smtClean="0"/>
              <a:t>tool in the </a:t>
            </a:r>
            <a:r>
              <a:rPr lang="en-US" sz="1600" b="1" dirty="0" err="1" smtClean="0">
                <a:solidFill>
                  <a:srgbClr val="990000"/>
                </a:solidFill>
              </a:rPr>
              <a:t>ACE:Main</a:t>
            </a:r>
            <a:r>
              <a:rPr lang="en-US" sz="1600" b="1" dirty="0" smtClean="0">
                <a:solidFill>
                  <a:srgbClr val="990000"/>
                </a:solidFill>
              </a:rPr>
              <a:t> Electrical </a:t>
            </a:r>
            <a:r>
              <a:rPr lang="en-US" sz="1600" dirty="0" smtClean="0"/>
              <a:t>toolbar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1676400"/>
            <a:ext cx="5791201" cy="166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8686" y="4953000"/>
            <a:ext cx="7124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36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Select Equipment List Spreadsheet File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533400"/>
            <a:ext cx="6553201" cy="433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8371" y="4521200"/>
            <a:ext cx="3657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37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Table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Edit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7800" y="4521200"/>
            <a:ext cx="3505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38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Settings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" y="839776"/>
            <a:ext cx="3911600" cy="3612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80096"/>
            <a:ext cx="3302000" cy="4172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262" y="152400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Default settings 		Read settings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View/Edit Settings Area 	Spreadsheet/Table columns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5249446"/>
            <a:ext cx="617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39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Equipment List Spreadsheet Settings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74" y="1269831"/>
            <a:ext cx="6512051" cy="387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Save Settings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38400" y="5071646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40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Schematic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equipment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in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8073097" cy="3776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4" grpId="0"/>
      <p:bldP spid="4" grpId="1"/>
      <p:bldP spid="4" grpId="2"/>
      <p:bldP spid="4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62250" y="2066092"/>
            <a:ext cx="3657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41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Sort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Fields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33700" y="5257800"/>
            <a:ext cx="3314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42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"/>
            <a:ext cx="7721601" cy="195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49" y="2446544"/>
            <a:ext cx="5283201" cy="283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5" grpId="2"/>
      <p:bldP spid="5" grpId="3"/>
      <p:bldP spid="5" grpId="4"/>
      <p:bldP spid="5" grpId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INSERTING COMPONENTS FROM THE CATALOG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574899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Schematic&gt; Insert Components &gt; Icon Menu drop-down &gt; 		Catalog List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 &gt; </a:t>
            </a:r>
          </a:p>
          <a:p>
            <a:r>
              <a:rPr lang="en-US" dirty="0" smtClean="0"/>
              <a:t>		Insert Component (Catalog List)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Insert Component (Catalog List)</a:t>
            </a:r>
          </a:p>
          <a:p>
            <a:r>
              <a:rPr lang="fr-FR" b="1" dirty="0" smtClean="0"/>
              <a:t>Menu</a:t>
            </a:r>
            <a:r>
              <a:rPr lang="fr-FR" dirty="0" smtClean="0"/>
              <a:t>: 		Components&gt; Insert Component (</a:t>
            </a:r>
            <a:r>
              <a:rPr lang="fr-FR" dirty="0" err="1" smtClean="0"/>
              <a:t>Lists</a:t>
            </a:r>
            <a:r>
              <a:rPr lang="fr-FR" dirty="0" smtClean="0"/>
              <a:t>) &gt; </a:t>
            </a:r>
          </a:p>
          <a:p>
            <a:r>
              <a:rPr lang="fr-FR" dirty="0" smtClean="0"/>
              <a:t>            		Insert Component (</a:t>
            </a:r>
            <a:r>
              <a:rPr lang="fr-FR" dirty="0" err="1" smtClean="0"/>
              <a:t>Catalog</a:t>
            </a:r>
            <a:r>
              <a:rPr lang="fr-FR" dirty="0" smtClean="0"/>
              <a:t> List)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AECOMPONENTCAT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0100" y="4995446"/>
            <a:ext cx="571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Schematic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Component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or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Circuit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696200" y="2438400"/>
            <a:ext cx="10679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Sort by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Add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Edit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Delete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8993"/>
            <a:ext cx="6591300" cy="3455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4" grpId="0"/>
      <p:bldP spid="4" grpId="1"/>
      <p:bldP spid="4" grpId="2"/>
      <p:bldP spid="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190" y="5181600"/>
            <a:ext cx="86855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Component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 displayed on choosing the </a:t>
            </a:r>
            <a:r>
              <a:rPr lang="en-US" sz="1600" b="1" dirty="0" smtClean="0">
                <a:solidFill>
                  <a:srgbClr val="990000"/>
                </a:solidFill>
              </a:rPr>
              <a:t>Menu</a:t>
            </a:r>
            <a:r>
              <a:rPr lang="en-US" sz="1600" dirty="0" smtClean="0"/>
              <a:t> toggle button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3914"/>
            <a:ext cx="7512194" cy="4855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5257800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Add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record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Adding a New Record in the Schematic Component or Circuit Dialog Box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951222"/>
            <a:ext cx="7620001" cy="4273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38300" y="4648200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45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Add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record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 with the </a:t>
            </a:r>
            <a:r>
              <a:rPr lang="en-US" sz="1600" b="1" dirty="0" smtClean="0">
                <a:solidFill>
                  <a:srgbClr val="990000"/>
                </a:solidFill>
              </a:rPr>
              <a:t>Schematic</a:t>
            </a:r>
            <a:r>
              <a:rPr lang="en-US" sz="1600" b="1" dirty="0" smtClean="0"/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990000"/>
                </a:solidFill>
              </a:rPr>
              <a:t>Explode (Circuit or panel assembly)</a:t>
            </a:r>
            <a:r>
              <a:rPr lang="en-US" sz="1600" b="1" dirty="0" smtClean="0"/>
              <a:t> </a:t>
            </a:r>
            <a:r>
              <a:rPr lang="en-US" sz="1600" dirty="0" smtClean="0"/>
              <a:t>radio buttons selected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99" y="272519"/>
            <a:ext cx="6959601" cy="4375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4648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46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Add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record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 with the </a:t>
            </a:r>
            <a:r>
              <a:rPr lang="en-US" sz="1600" b="1" dirty="0" smtClean="0">
                <a:solidFill>
                  <a:srgbClr val="990000"/>
                </a:solidFill>
              </a:rPr>
              <a:t>Panel</a:t>
            </a:r>
            <a:r>
              <a:rPr lang="en-US" sz="1600" b="1" dirty="0" smtClean="0"/>
              <a:t> </a:t>
            </a:r>
            <a:r>
              <a:rPr lang="en-US" sz="1600" dirty="0" smtClean="0"/>
              <a:t>and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Explode (Circuit or panel assembly)</a:t>
            </a:r>
            <a:r>
              <a:rPr lang="en-US" sz="1600" b="1" dirty="0" smtClean="0"/>
              <a:t> </a:t>
            </a:r>
            <a:r>
              <a:rPr lang="en-US" sz="1600" dirty="0" smtClean="0"/>
              <a:t>radio buttons selected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9719"/>
            <a:ext cx="7620001" cy="4248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3581400"/>
            <a:ext cx="701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47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Add New Record-Prefill with Defaults </a:t>
            </a:r>
            <a:r>
              <a:rPr lang="en-US" sz="1600" dirty="0" smtClean="0"/>
              <a:t>message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5663577" cy="197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Editing an Existing Record in the Schematic Component or</a:t>
            </a:r>
          </a:p>
          <a:p>
            <a:r>
              <a:rPr lang="en-US" sz="2000" b="1" dirty="0" smtClean="0">
                <a:solidFill>
                  <a:srgbClr val="000066"/>
                </a:solidFill>
              </a:rPr>
              <a:t>Circuit Dialog Box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0" y="5181600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48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Edit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Record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033768"/>
            <a:ext cx="7336971" cy="411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002268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INSERTING COMPONENTS FROM PANEL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800" y="1674674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Insert Components &gt; Icon Menu drop-down &gt; 		Panel List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 &gt; </a:t>
            </a:r>
          </a:p>
          <a:p>
            <a:r>
              <a:rPr lang="en-US" dirty="0" smtClean="0"/>
              <a:t>		Insert Component (Panel List)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Insert Component (Panel List)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 &gt; Insert Component (Panel List)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AECOMPONENTPNL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2085" y="5105400"/>
            <a:ext cx="792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49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Panel Layout List &gt; Schematic Components Insert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85" y="152400"/>
            <a:ext cx="4826001" cy="4811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424680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Extract component list for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Installation Codes to extract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Location Codes to extract Area</a:t>
            </a:r>
          </a:p>
          <a:p>
            <a:endParaRPr lang="en-US" sz="2000" b="1" dirty="0" smtClean="0">
              <a:solidFill>
                <a:srgbClr val="000066"/>
              </a:solidFill>
            </a:endParaRPr>
          </a:p>
          <a:p>
            <a:endParaRPr lang="en-US" sz="20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5224046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50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Panel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Components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698631"/>
            <a:ext cx="8229601" cy="448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47172"/>
            <a:ext cx="229293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Sort List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Reload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Mark Existing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Show All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Hide Existing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Catalog Check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Tag Options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Scale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2192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</a:rPr>
              <a:t>Vertical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</a:rPr>
              <a:t>Pick File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</a:rPr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383" y="76200"/>
            <a:ext cx="3788217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Menu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JIC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0066"/>
                </a:solidFill>
              </a:rPr>
              <a:t>Schematic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Symbols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Menu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Up one level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Views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Recently Used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Vertical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No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edit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dialog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No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tag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304800"/>
            <a:ext cx="48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Scale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schematic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Scale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panel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Type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it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Always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display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previously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used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menu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650420"/>
            <a:ext cx="2957423" cy="17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4425333"/>
            <a:ext cx="3402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Views</a:t>
            </a:r>
            <a:r>
              <a:rPr lang="en-US" sz="1600" dirty="0" smtClean="0"/>
              <a:t> drop-down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4648200"/>
            <a:ext cx="472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51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Spacing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for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Insertion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"/>
            <a:ext cx="5740401" cy="4299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97476" y="4495800"/>
            <a:ext cx="5880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52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Update other drawings? </a:t>
            </a:r>
            <a:r>
              <a:rPr lang="en-US" sz="1600" dirty="0" smtClean="0"/>
              <a:t>message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2" y="685800"/>
            <a:ext cx="4929038" cy="3688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990600"/>
            <a:ext cx="596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SWAPPING AND UPDATING BLOCKS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6872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Edit Components &gt; Swap/Update Block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&gt; Insert Component &gt; </a:t>
            </a:r>
          </a:p>
          <a:p>
            <a:r>
              <a:rPr lang="en-US" dirty="0" smtClean="0"/>
              <a:t>		Swap/Update Block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ACE:Insert</a:t>
            </a:r>
            <a:r>
              <a:rPr lang="en-US" dirty="0" smtClean="0"/>
              <a:t> Component &gt; Swap/Update Block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Components&gt; Component Miscellaneous &gt; </a:t>
            </a:r>
          </a:p>
          <a:p>
            <a:r>
              <a:rPr lang="en-US" dirty="0" smtClean="0"/>
              <a:t>		Swap/Update Block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AESWAPBLOCK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5181600"/>
            <a:ext cx="701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53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Swap Block / Update Block / Library Swap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301391"/>
            <a:ext cx="5308600" cy="4880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81896"/>
            <a:ext cx="8305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Option A: Swap Block (swap to different block name)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Option B: Update Block (revised or different version of same block name)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Attribute Mapping Area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0066"/>
              </a:solidFill>
            </a:endParaRPr>
          </a:p>
          <a:p>
            <a:endParaRPr lang="en-US" sz="20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7800" y="5181600"/>
            <a:ext cx="72580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Update Block - New block’s path\filename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2400"/>
            <a:ext cx="4705350" cy="4920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82800" y="5207000"/>
            <a:ext cx="510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55 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Library Swap All Drawing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50" y="185057"/>
            <a:ext cx="4586500" cy="503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318170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971" y="690026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this tutorial, you will insert a ladder into the drawing with four rungs and then insert push buttons, relays, and pilot lights from the </a:t>
            </a:r>
            <a:r>
              <a:rPr lang="en-US" b="1" dirty="0"/>
              <a:t>Insert Component </a:t>
            </a:r>
            <a:r>
              <a:rPr lang="en-US" dirty="0"/>
              <a:t>dialog box. Also, you will add a description to components, as shown in Figure </a:t>
            </a:r>
            <a:r>
              <a:rPr lang="en-US" dirty="0" smtClean="0"/>
              <a:t>56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5908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Create a new drawing as </a:t>
            </a:r>
            <a:r>
              <a:rPr lang="en-US" sz="1600" i="1" dirty="0" smtClean="0"/>
              <a:t>C05_tut01.dwg </a:t>
            </a:r>
            <a:r>
              <a:rPr lang="en-US" sz="1600" dirty="0" smtClean="0"/>
              <a:t>in the CADCIM project.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Insert ladder into the drawing.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886200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3.	Insert components and add descriptions to the components.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26720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4.	Add the wire.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43680" y="4648200"/>
            <a:ext cx="1823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/>
              <a:t>5.	Trim the Rung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4724400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342900" indent="-342900"/>
            <a:r>
              <a:rPr lang="en-US" sz="1600" dirty="0"/>
              <a:t>6. </a:t>
            </a:r>
            <a:r>
              <a:rPr lang="en-US" sz="1600" dirty="0" smtClean="0"/>
              <a:t>  Save </a:t>
            </a:r>
            <a:r>
              <a:rPr lang="en-US" sz="1600" dirty="0"/>
              <a:t>and close the drawing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364986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100096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56  </a:t>
            </a:r>
            <a:r>
              <a:rPr lang="en-US" sz="1600" dirty="0" smtClean="0"/>
              <a:t>Ladder and components inserted in it</a:t>
            </a:r>
            <a:endParaRPr lang="en-US" sz="16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1400" y="1303461"/>
            <a:ext cx="3709988" cy="279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0" y="4122861"/>
            <a:ext cx="363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57  </a:t>
            </a:r>
            <a:r>
              <a:rPr lang="en-US" sz="1600" dirty="0" smtClean="0"/>
              <a:t>The ladder inserted in the drawing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2" grpId="0"/>
      <p:bldP spid="12" grpId="1"/>
      <p:bldP spid="12" grpId="2"/>
      <p:bldP spid="12" grpId="3"/>
      <p:bldP spid="12" grpId="4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38412" y="5071646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58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Component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34" y="174171"/>
            <a:ext cx="7611556" cy="491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4953000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Drawing Properties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78" y="128770"/>
            <a:ext cx="4639444" cy="482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697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Figure </a:t>
            </a:r>
            <a:r>
              <a:rPr lang="en-US" b="1" dirty="0" smtClean="0">
                <a:solidFill>
                  <a:srgbClr val="C00000"/>
                </a:solidFill>
              </a:rPr>
              <a:t>59 </a:t>
            </a:r>
            <a:r>
              <a:rPr lang="en-US" i="1" dirty="0"/>
              <a:t>The ladder and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95400"/>
            <a:ext cx="34671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762000"/>
            <a:ext cx="4953000" cy="366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4572000"/>
            <a:ext cx="541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60 </a:t>
            </a:r>
            <a:r>
              <a:rPr lang="en-US" sz="1600" dirty="0" smtClean="0"/>
              <a:t> </a:t>
            </a:r>
            <a:r>
              <a:rPr lang="en-US" sz="1600" dirty="0"/>
              <a:t>W</a:t>
            </a:r>
            <a:r>
              <a:rPr lang="en-US" sz="1600" dirty="0" smtClean="0"/>
              <a:t>ire inserted between rung 1 and rung 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85800"/>
            <a:ext cx="5124450" cy="3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4572000"/>
            <a:ext cx="601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61 </a:t>
            </a:r>
            <a:r>
              <a:rPr lang="en-US" sz="1600" dirty="0" smtClean="0"/>
              <a:t>The ladder with the half portion of the rung 2 trimmed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1316"/>
            <a:ext cx="1875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2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this tutorial, you will open the C05_tut01.dwg of Tutorial 1. Also, you will edit the component PB1 and add the catalog information to this component.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92276"/>
            <a:ext cx="6400800" cy="2385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 the </a:t>
            </a:r>
            <a:r>
              <a:rPr lang="en-US" sz="1600" i="1" dirty="0" smtClean="0"/>
              <a:t>C05_tut01.dwg </a:t>
            </a:r>
            <a:r>
              <a:rPr lang="en-US" sz="1600" dirty="0" smtClean="0"/>
              <a:t>file of the CADCIM project.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the drawing as </a:t>
            </a:r>
            <a:r>
              <a:rPr lang="en-US" sz="1600" i="1" dirty="0" smtClean="0"/>
              <a:t>C05_tut02.dwg.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the drawing to the CADCIM project list.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Edit the component PB1 and enter the catalog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and close the drawing file.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5105400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62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Catalog Browser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1052"/>
            <a:ext cx="7264400" cy="483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1790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Tutorial 3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299" y="710533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this tutorial, you will use the </a:t>
            </a:r>
            <a:r>
              <a:rPr lang="en-US" b="1" dirty="0" smtClean="0"/>
              <a:t>Swap/Update Block </a:t>
            </a:r>
            <a:r>
              <a:rPr lang="en-US" dirty="0" smtClean="0"/>
              <a:t>tool to swap a PB1A block with a limit</a:t>
            </a:r>
            <a:r>
              <a:rPr lang="en-US" b="1" dirty="0" smtClean="0"/>
              <a:t> </a:t>
            </a:r>
            <a:r>
              <a:rPr lang="en-US" dirty="0" smtClean="0"/>
              <a:t>switch LS1 that you have inserted in the drawing in Tutorial 1 of this chapter, as shown in Figure 63.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3733799" cy="273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4757555"/>
            <a:ext cx="6934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63  </a:t>
            </a:r>
            <a:r>
              <a:rPr lang="en-US" sz="1600" dirty="0" smtClean="0"/>
              <a:t>The push button PB1A swapped with the limit switch LS1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6" grpId="1"/>
      <p:bldP spid="6" grpId="2"/>
      <p:bldP spid="6" grpId="3"/>
      <p:bldP spid="6" grpId="4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924800" cy="2385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tutorial.</a:t>
            </a:r>
          </a:p>
          <a:p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 the drawing file </a:t>
            </a:r>
            <a:r>
              <a:rPr lang="en-US" sz="1600" i="1" dirty="0" smtClean="0"/>
              <a:t>C05_tut01.dwg.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the drawing as </a:t>
            </a:r>
            <a:r>
              <a:rPr lang="en-US" sz="1600" i="1" dirty="0" smtClean="0"/>
              <a:t>C05_tut03.dwg.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the drawing to the CADCIM project list.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Swap the block PB1A with the limit switch LS1 using the Swap/Update Block tool.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and close the drawing file.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9800" y="5029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64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Swap Block / Update Block / Library Swap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163" y="838200"/>
            <a:ext cx="4491037" cy="412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143000"/>
            <a:ext cx="510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5071646"/>
            <a:ext cx="647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65  </a:t>
            </a:r>
            <a:r>
              <a:rPr lang="en-US" sz="1600" dirty="0" smtClean="0"/>
              <a:t>The push button (PB1A) replaced by the limit switch (LS1)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624" y="228600"/>
            <a:ext cx="1790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Tutorial 4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690265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In this tutorial, you will change the symbol library setting from NFPA to JIC 125. Also, you will swap a limit switch LS1 that you have inserted in the drawing in Tutorial 3 of the </a:t>
            </a:r>
            <a:r>
              <a:rPr lang="en-US" sz="1600" b="1" dirty="0" smtClean="0"/>
              <a:t>NFPA </a:t>
            </a:r>
            <a:r>
              <a:rPr lang="en-US" sz="1600" dirty="0" smtClean="0"/>
              <a:t>library with a proximity switch PRS1 from the </a:t>
            </a:r>
            <a:r>
              <a:rPr lang="en-US" sz="1600" b="1" dirty="0" smtClean="0"/>
              <a:t>JIC 125 </a:t>
            </a:r>
            <a:r>
              <a:rPr lang="en-US" sz="1600" dirty="0" smtClean="0"/>
              <a:t>library, as shown in Figure 66.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4548073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66   </a:t>
            </a:r>
            <a:r>
              <a:rPr lang="en-US" sz="1600" dirty="0" smtClean="0"/>
              <a:t>The limit switch LS1 of the NFPA library changed to the proximity switch PRS1 of the JIC125 library</a:t>
            </a: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228" y="2116727"/>
            <a:ext cx="3657600" cy="237449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51816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Component</a:t>
            </a:r>
            <a:r>
              <a:rPr lang="en-US" sz="1600" b="1" dirty="0" smtClean="0"/>
              <a:t> </a:t>
            </a:r>
            <a:r>
              <a:rPr lang="en-US" sz="1600" dirty="0" smtClean="0"/>
              <a:t>dialog box displaying the </a:t>
            </a:r>
            <a:r>
              <a:rPr lang="en-US" sz="1600" b="1" dirty="0" smtClean="0">
                <a:solidFill>
                  <a:srgbClr val="990000"/>
                </a:solidFill>
              </a:rPr>
              <a:t>NFPA: Push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Buttons</a:t>
            </a:r>
            <a:r>
              <a:rPr lang="en-US" sz="1600" b="1" dirty="0" smtClean="0"/>
              <a:t> </a:t>
            </a:r>
            <a:r>
              <a:rPr lang="en-US" sz="1600" dirty="0" smtClean="0"/>
              <a:t>area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3286"/>
            <a:ext cx="7580677" cy="4890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44476"/>
            <a:ext cx="7467600" cy="177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following steps are required to complete this tutorial: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Open the drawing file </a:t>
            </a:r>
            <a:r>
              <a:rPr lang="en-US" sz="1600" i="1" dirty="0" smtClean="0"/>
              <a:t>C05_tut03.dwg.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Save the drawing as </a:t>
            </a:r>
            <a:r>
              <a:rPr lang="en-US" sz="1600" i="1" dirty="0" smtClean="0"/>
              <a:t>C05_tut04.dwg.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Add the drawing to the CADCIM project list.</a:t>
            </a:r>
          </a:p>
        </p:txBody>
      </p:sp>
      <p:sp>
        <p:nvSpPr>
          <p:cNvPr id="3" name="Rectangle 2"/>
          <p:cNvSpPr/>
          <p:nvPr/>
        </p:nvSpPr>
        <p:spPr>
          <a:xfrm>
            <a:off x="892788" y="2743200"/>
            <a:ext cx="3776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dirty="0" smtClean="0"/>
              <a:t>4.	Change the library NFPA </a:t>
            </a:r>
            <a:r>
              <a:rPr lang="en-US" sz="1600" dirty="0"/>
              <a:t>to JIC125.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3100857"/>
            <a:ext cx="4156364" cy="7853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dirty="0" smtClean="0"/>
              <a:t>5.	Swap the PRS1 to LS1.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dirty="0" smtClean="0"/>
              <a:t>6.	Save and close the drawing file.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19400" y="5300246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990000"/>
                </a:solidFill>
              </a:rPr>
              <a:t>Figure 67 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Project Properties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5540"/>
            <a:ext cx="4419600" cy="500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4724400"/>
            <a:ext cx="594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990000"/>
                </a:solidFill>
              </a:rPr>
              <a:t>Figure 68   </a:t>
            </a:r>
            <a:r>
              <a:rPr lang="en-US" sz="1600" dirty="0" smtClean="0"/>
              <a:t>Limit switch LS1 swapped to proximity switch PRS1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09800" y="1752600"/>
            <a:ext cx="5029200" cy="2867025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5105400"/>
            <a:ext cx="7480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69  </a:t>
            </a:r>
            <a:r>
              <a:rPr lang="en-US" sz="1600" dirty="0">
                <a:solidFill>
                  <a:schemeClr val="tx2"/>
                </a:solidFill>
                <a:latin typeface="NewBskvll BT" pitchFamily="18" charset="0"/>
              </a:rPr>
              <a:t>The</a:t>
            </a:r>
            <a:r>
              <a:rPr lang="en-US" sz="1600" dirty="0">
                <a:solidFill>
                  <a:srgbClr val="C00000"/>
                </a:solidFill>
                <a:latin typeface="NewBskvll B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NewBskvll BT" pitchFamily="18" charset="0"/>
              </a:rPr>
              <a:t>Create Project-Specific Catalog </a:t>
            </a:r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Database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dialog box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99" y="152400"/>
            <a:ext cx="7048945" cy="4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36216"/>
            <a:ext cx="4041296" cy="21526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0" y="2421523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7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Multiple Insert </a:t>
            </a:r>
            <a:r>
              <a:rPr lang="en-US" sz="1600" dirty="0" smtClean="0"/>
              <a:t>drop-down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62000" y="31242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990000"/>
                </a:solidFill>
              </a:rPr>
              <a:t>INSERTING</a:t>
            </a:r>
            <a:r>
              <a:rPr lang="en-US" dirty="0">
                <a:solidFill>
                  <a:srgbClr val="221E1F"/>
                </a:solidFill>
                <a:latin typeface="FrnkGothITC Hv BT" pitchFamily="34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</a:rPr>
              <a:t>COMPONENTS</a:t>
            </a:r>
            <a:r>
              <a:rPr lang="en-US" dirty="0">
                <a:solidFill>
                  <a:srgbClr val="221E1F"/>
                </a:solidFill>
                <a:latin typeface="FrnkGothITC Hv BT" pitchFamily="34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</a:rPr>
              <a:t>USING Catalog Browser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212" y="3429000"/>
            <a:ext cx="96869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FrnkGothITC Bk BT" pitchFamily="34" charset="0"/>
            </a:endParaRPr>
          </a:p>
          <a:p>
            <a:r>
              <a:rPr lang="en-US" b="1" dirty="0"/>
              <a:t>Ribbon: </a:t>
            </a:r>
            <a:r>
              <a:rPr lang="en-US" dirty="0"/>
              <a:t>Schematic &gt; Insert Components &gt;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Icon </a:t>
            </a:r>
            <a:r>
              <a:rPr lang="en-US" dirty="0"/>
              <a:t>Menu drop-down &gt; Catalog Browser </a:t>
            </a:r>
            <a:endParaRPr lang="en-US" dirty="0" smtClean="0"/>
          </a:p>
          <a:p>
            <a:r>
              <a:rPr lang="en-US" b="1" dirty="0" smtClean="0"/>
              <a:t>Command</a:t>
            </a:r>
            <a:r>
              <a:rPr lang="en-US" b="1" dirty="0"/>
              <a:t>: </a:t>
            </a:r>
            <a:r>
              <a:rPr lang="en-US" dirty="0"/>
              <a:t>AECATALOGOPEN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474411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990000"/>
                </a:solidFill>
                <a:latin typeface="NewBskvll BT" pitchFamily="18" charset="0"/>
              </a:rPr>
              <a:t>Figure 8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NewBskvll BT" pitchFamily="18" charset="0"/>
              </a:rPr>
              <a:t>Catalog Browser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dialog box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9419" y="1315111"/>
            <a:ext cx="3752810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9824" y="47880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NewBskvll BT" pitchFamily="18" charset="0"/>
              </a:rPr>
              <a:t>Figure 9 </a:t>
            </a:r>
            <a:r>
              <a:rPr lang="en-US" sz="1600" dirty="0">
                <a:solidFill>
                  <a:srgbClr val="221E1F"/>
                </a:solidFill>
                <a:latin typeface="NewBskvll BT" pitchFamily="18" charset="0"/>
              </a:rPr>
              <a:t>The shortcut menu displayed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18924"/>
            <a:ext cx="4622277" cy="2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AutoCAD Electrical">
  <a:themeElements>
    <a:clrScheme name="aliasstudio_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iasstudio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asstudio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1428</Words>
  <Application>Microsoft Office PowerPoint</Application>
  <PresentationFormat>On-screen Show (4:3)</PresentationFormat>
  <Paragraphs>302</Paragraphs>
  <Slides>73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FrnkGothITC Bk BT</vt:lpstr>
      <vt:lpstr>FrnkGothITC Hv BT</vt:lpstr>
      <vt:lpstr>NewBskvll BT</vt:lpstr>
      <vt:lpstr>NewMilleniumSchlbkSH</vt:lpstr>
      <vt:lpstr>Wingdings</vt:lpstr>
      <vt:lpstr>AutoCAD Electrical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CADSoft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 Tickoo</dc:creator>
  <cp:lastModifiedBy>TIET</cp:lastModifiedBy>
  <cp:revision>1789</cp:revision>
  <dcterms:created xsi:type="dcterms:W3CDTF">2008-12-12T14:16:14Z</dcterms:created>
  <dcterms:modified xsi:type="dcterms:W3CDTF">2017-08-28T06:23:07Z</dcterms:modified>
</cp:coreProperties>
</file>