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7" r:id="rId2"/>
  </p:sldMasterIdLst>
  <p:notesMasterIdLst>
    <p:notesMasterId r:id="rId60"/>
  </p:notesMasterIdLst>
  <p:handoutMasterIdLst>
    <p:handoutMasterId r:id="rId61"/>
  </p:handoutMasterIdLst>
  <p:sldIdLst>
    <p:sldId id="256" r:id="rId3"/>
    <p:sldId id="555" r:id="rId4"/>
    <p:sldId id="557" r:id="rId5"/>
    <p:sldId id="613" r:id="rId6"/>
    <p:sldId id="558" r:id="rId7"/>
    <p:sldId id="625" r:id="rId8"/>
    <p:sldId id="560" r:id="rId9"/>
    <p:sldId id="561" r:id="rId10"/>
    <p:sldId id="624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615" r:id="rId19"/>
    <p:sldId id="569" r:id="rId20"/>
    <p:sldId id="616" r:id="rId21"/>
    <p:sldId id="572" r:id="rId22"/>
    <p:sldId id="573" r:id="rId23"/>
    <p:sldId id="574" r:id="rId24"/>
    <p:sldId id="575" r:id="rId25"/>
    <p:sldId id="577" r:id="rId26"/>
    <p:sldId id="618" r:id="rId27"/>
    <p:sldId id="617" r:id="rId28"/>
    <p:sldId id="578" r:id="rId29"/>
    <p:sldId id="579" r:id="rId30"/>
    <p:sldId id="583" r:id="rId31"/>
    <p:sldId id="584" r:id="rId32"/>
    <p:sldId id="626" r:id="rId33"/>
    <p:sldId id="627" r:id="rId34"/>
    <p:sldId id="585" r:id="rId35"/>
    <p:sldId id="586" r:id="rId36"/>
    <p:sldId id="628" r:id="rId37"/>
    <p:sldId id="629" r:id="rId38"/>
    <p:sldId id="630" r:id="rId39"/>
    <p:sldId id="593" r:id="rId40"/>
    <p:sldId id="619" r:id="rId41"/>
    <p:sldId id="621" r:id="rId42"/>
    <p:sldId id="622" r:id="rId43"/>
    <p:sldId id="620" r:id="rId44"/>
    <p:sldId id="600" r:id="rId45"/>
    <p:sldId id="601" r:id="rId46"/>
    <p:sldId id="623" r:id="rId47"/>
    <p:sldId id="632" r:id="rId48"/>
    <p:sldId id="633" r:id="rId49"/>
    <p:sldId id="631" r:id="rId50"/>
    <p:sldId id="641" r:id="rId51"/>
    <p:sldId id="640" r:id="rId52"/>
    <p:sldId id="639" r:id="rId53"/>
    <p:sldId id="638" r:id="rId54"/>
    <p:sldId id="637" r:id="rId55"/>
    <p:sldId id="636" r:id="rId56"/>
    <p:sldId id="642" r:id="rId57"/>
    <p:sldId id="643" r:id="rId58"/>
    <p:sldId id="644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 showGuides="1">
      <p:cViewPr varScale="1">
        <p:scale>
          <a:sx n="88" d="100"/>
          <a:sy n="88" d="100"/>
        </p:scale>
        <p:origin x="1062" y="10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47F79-EF96-4019-BDE6-62C4ACBE3022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61C5-0983-44B6-83CB-C31001329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1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67C723-5781-4E04-9B0C-7E3B411918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934F0-1F0C-4764-83C7-E8DA8B2D23E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72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16200000">
            <a:off x="-2626668" y="2626668"/>
            <a:ext cx="5715001" cy="461665"/>
          </a:xfrm>
          <a:prstGeom prst="rect">
            <a:avLst/>
          </a:prstGeom>
          <a:solidFill>
            <a:srgbClr val="FAFD8B"/>
          </a:solidFill>
          <a:ln w="31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accent6"/>
                </a:solidFill>
                <a:latin typeface="NewMilleniumSchlbkSH" pitchFamily="18" charset="0"/>
              </a:rPr>
              <a:t>C </a:t>
            </a:r>
            <a:r>
              <a:rPr lang="en-US" sz="2400" b="1" dirty="0" smtClean="0">
                <a:solidFill>
                  <a:schemeClr val="accent6"/>
                </a:solidFill>
                <a:latin typeface="NewMilleniumSchlbkSH" pitchFamily="18" charset="0"/>
              </a:rPr>
              <a:t>H A P T E R    13   </a:t>
            </a:r>
            <a:endParaRPr lang="en-US" sz="2400" b="1" dirty="0">
              <a:solidFill>
                <a:schemeClr val="accent6"/>
              </a:solidFill>
              <a:latin typeface="NewMilleniumSchlbkSH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BE79-AE08-4E2C-901E-4DD9B3AE61D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F34C-4431-4AD1-9859-1C2B65D53E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06450" y="990600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/>
              <a:t>Learning Objectives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00100" y="1447800"/>
            <a:ext cx="83439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990000"/>
                </a:solidFill>
              </a:rPr>
              <a:t>• Create symbols.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Understand the naming convention of symbols.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Customize the icon menu.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• Use the Mark/Verify, Export to Spreadsheet, and Update from     </a:t>
            </a:r>
          </a:p>
          <a:p>
            <a:r>
              <a:rPr lang="en-US" sz="2000" i="1" dirty="0" smtClean="0">
                <a:solidFill>
                  <a:srgbClr val="990000"/>
                </a:solidFill>
              </a:rPr>
              <a:t>  Spreadsheet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4843046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9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Required</a:t>
            </a:r>
            <a:r>
              <a:rPr lang="en-US" sz="1600" dirty="0" smtClean="0"/>
              <a:t> rollout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84524" y="38100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Rollout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1092479"/>
            <a:ext cx="5130801" cy="3739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4901625"/>
            <a:ext cx="381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10 </a:t>
            </a:r>
            <a:r>
              <a:rPr lang="en-US" sz="1600" dirty="0" smtClean="0"/>
              <a:t>The check marks displayed</a:t>
            </a:r>
          </a:p>
          <a:p>
            <a:r>
              <a:rPr lang="en-US" sz="1600" dirty="0" smtClean="0"/>
              <a:t>on the left of the attributes  </a:t>
            </a:r>
            <a:r>
              <a:rPr lang="en-US" sz="1600" dirty="0"/>
              <a:t>inserted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1200" y="4901625"/>
            <a:ext cx="289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11 </a:t>
            </a:r>
            <a:r>
              <a:rPr lang="en-US" sz="1600" dirty="0" smtClean="0"/>
              <a:t>Attributes inserted into a symbol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69200"/>
            <a:ext cx="3556000" cy="260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8" y="234908"/>
            <a:ext cx="2481943" cy="4671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5054025"/>
            <a:ext cx="373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 / Edit Attributes</a:t>
            </a:r>
          </a:p>
          <a:p>
            <a:r>
              <a:rPr lang="en-US" sz="1600" dirty="0" smtClean="0"/>
              <a:t>dialog box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57800" y="5054025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13 </a:t>
            </a:r>
            <a:r>
              <a:rPr lang="en-US" sz="1600" dirty="0" smtClean="0"/>
              <a:t>Attributes after changing their height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225"/>
            <a:ext cx="3439993" cy="49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098104"/>
            <a:ext cx="2235200" cy="3955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572000"/>
            <a:ext cx="853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14 </a:t>
            </a:r>
            <a:r>
              <a:rPr lang="en-US" sz="1600" dirty="0" smtClean="0"/>
              <a:t>The drop-down list displayed after choosing the arrow in the </a:t>
            </a:r>
            <a:r>
              <a:rPr lang="en-US" sz="1600" b="1" dirty="0" smtClean="0">
                <a:solidFill>
                  <a:srgbClr val="990000"/>
                </a:solidFill>
              </a:rPr>
              <a:t>Wire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Connection</a:t>
            </a:r>
            <a:r>
              <a:rPr lang="en-US" sz="1600" dirty="0" smtClean="0"/>
              <a:t> rollout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4400" y="511361"/>
            <a:ext cx="29397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Rollout</a:t>
            </a:r>
          </a:p>
          <a:p>
            <a:r>
              <a:rPr lang="en-US" b="1" dirty="0" smtClean="0"/>
              <a:t>POS Rollout</a:t>
            </a:r>
          </a:p>
          <a:p>
            <a:r>
              <a:rPr lang="en-US" b="1" dirty="0" smtClean="0"/>
              <a:t>Rating Rollout</a:t>
            </a:r>
          </a:p>
          <a:p>
            <a:r>
              <a:rPr lang="en-US" b="1" dirty="0" smtClean="0"/>
              <a:t>Wire Connection Rollout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89" y="2048209"/>
            <a:ext cx="4156694" cy="2464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9800" y="5224046"/>
            <a:ext cx="510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15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Insert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Wire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Connections</a:t>
            </a:r>
            <a:r>
              <a:rPr lang="en-US" sz="1600" dirty="0" smtClean="0"/>
              <a:t> 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"/>
            <a:ext cx="6821537" cy="47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399" y="4572000"/>
            <a:ext cx="43434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16 </a:t>
            </a:r>
            <a:r>
              <a:rPr lang="en-US" sz="1600" dirty="0" smtClean="0"/>
              <a:t>Wire connection attribute inserted on the left of the symbol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561114"/>
            <a:ext cx="42454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17 </a:t>
            </a:r>
            <a:r>
              <a:rPr lang="en-US" sz="1600" dirty="0" smtClean="0"/>
              <a:t>Wire connection attribute inserted on the right of the symbol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1" y="1447800"/>
            <a:ext cx="3919105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47800"/>
            <a:ext cx="3816589" cy="314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3090446"/>
            <a:ext cx="419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18  </a:t>
            </a:r>
            <a:r>
              <a:rPr lang="en-US" sz="1600" dirty="0" smtClean="0"/>
              <a:t>A drop-down list displayed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0171" y="4800600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19 </a:t>
            </a:r>
            <a:r>
              <a:rPr lang="en-US" sz="1600" dirty="0" smtClean="0"/>
              <a:t> The </a:t>
            </a:r>
            <a:r>
              <a:rPr lang="en-US" sz="1600" b="1" dirty="0" smtClean="0">
                <a:solidFill>
                  <a:srgbClr val="990000"/>
                </a:solidFill>
              </a:rPr>
              <a:t>Done</a:t>
            </a:r>
            <a:r>
              <a:rPr lang="en-US" sz="1600" dirty="0" smtClean="0"/>
              <a:t> button in the </a:t>
            </a:r>
            <a:r>
              <a:rPr lang="en-US" sz="1600" b="1" dirty="0" smtClean="0">
                <a:solidFill>
                  <a:srgbClr val="990000"/>
                </a:solidFill>
              </a:rPr>
              <a:t>Edit</a:t>
            </a:r>
            <a:r>
              <a:rPr lang="en-US" sz="1600" dirty="0" smtClean="0"/>
              <a:t> panel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59971" y="2021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Pins Rollout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9971" y="54972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 Lines Rollout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38166"/>
            <a:ext cx="3505200" cy="1628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5" y="4020052"/>
            <a:ext cx="8075766" cy="723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5257800"/>
            <a:ext cx="6629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20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Close Block Editor: Save Symbol</a:t>
            </a:r>
            <a:r>
              <a:rPr lang="en-US" sz="1600" dirty="0" smtClean="0"/>
              <a:t> 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7757"/>
            <a:ext cx="5721848" cy="5130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NAMING CONVENTION OF SYMBOLS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0567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 AutoCAD Electrical, a particular naming convention is used for naming symbols.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362200"/>
            <a:ext cx="448712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Schematic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Panel Layout Footprint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Connector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Plug / Jack Connector Pin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Splice Symbol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Parametric Twisted Pair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81000"/>
            <a:ext cx="5943600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Stand-alone PLC I/O Point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PLC I/O Parametric Build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Stand-alone Terminal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Wire Number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Wire Dot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Source / Destination Wire Signal Arrow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Cable Marker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Inline Wire Marker Symbols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One-line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370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CREATING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918865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Schematic &gt; Other Tools &gt; </a:t>
            </a:r>
          </a:p>
          <a:p>
            <a:r>
              <a:rPr lang="en-US" dirty="0" smtClean="0"/>
              <a:t>		Symbol Builder drop-down &gt; Symbol Builder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		</a:t>
            </a:r>
            <a:r>
              <a:rPr lang="en-US" dirty="0" err="1" smtClean="0"/>
              <a:t>ACE:Main</a:t>
            </a:r>
            <a:r>
              <a:rPr lang="en-US" dirty="0" smtClean="0"/>
              <a:t> Electrical 2 &gt; Symbol Builder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ACE:Miscellaneous</a:t>
            </a:r>
            <a:r>
              <a:rPr lang="en-US" dirty="0" smtClean="0"/>
              <a:t> &gt; Symbol Builder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Components&gt; Symbol Library &gt; Symbol Builder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AESYMBUILDER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803720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1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Symbol Builder</a:t>
            </a:r>
            <a:r>
              <a:rPr lang="en-US" sz="1600" dirty="0" smtClean="0"/>
              <a:t> drop-down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71" y="2819400"/>
            <a:ext cx="2235200" cy="1984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" grpId="0"/>
      <p:bldP spid="4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9650"/>
            <a:ext cx="541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CUSTOMIZING THE ICON MENU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861104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Ribbon: 		Schematic&gt; Other Tools &gt; Icon Menu Wizard</a:t>
            </a:r>
          </a:p>
          <a:p>
            <a:r>
              <a:rPr lang="en-US" dirty="0" smtClean="0"/>
              <a:t>Toolbar: 		</a:t>
            </a:r>
            <a:r>
              <a:rPr lang="en-US" dirty="0" err="1" smtClean="0"/>
              <a:t>ACE:Main</a:t>
            </a:r>
            <a:r>
              <a:rPr lang="en-US" dirty="0" smtClean="0"/>
              <a:t> Electrical 2 &gt; Symbol Builder &gt; Icon Menu Wizard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ACE:Miscellaneous</a:t>
            </a:r>
            <a:r>
              <a:rPr lang="en-US" dirty="0" smtClean="0"/>
              <a:t> &gt; Icon Menu Wizard</a:t>
            </a:r>
          </a:p>
          <a:p>
            <a:r>
              <a:rPr lang="en-US" dirty="0" smtClean="0"/>
              <a:t>Menu: 		Components&gt; Symbol Library &gt; Icon Menu Wizard</a:t>
            </a:r>
          </a:p>
          <a:p>
            <a:r>
              <a:rPr lang="en-US" dirty="0" smtClean="0"/>
              <a:t>Command: 	AEMENUWIZ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33700" y="5154939"/>
            <a:ext cx="419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21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Select Menu file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2483739"/>
            <a:ext cx="7162801" cy="267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5147846"/>
            <a:ext cx="502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Icon Menu Wizard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0494"/>
            <a:ext cx="7162800" cy="4847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4267200"/>
            <a:ext cx="16113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Component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0066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3276600"/>
            <a:ext cx="464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23</a:t>
            </a:r>
            <a:r>
              <a:rPr lang="en-US" sz="1600" dirty="0" smtClean="0"/>
              <a:t> The </a:t>
            </a:r>
            <a:r>
              <a:rPr lang="en-US" sz="1600" b="1" dirty="0" smtClean="0">
                <a:solidFill>
                  <a:srgbClr val="990000"/>
                </a:solidFill>
              </a:rPr>
              <a:t>Add </a:t>
            </a:r>
            <a:r>
              <a:rPr lang="en-US" sz="1600" dirty="0" smtClean="0"/>
              <a:t>drop-down list displayed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39" y="815332"/>
            <a:ext cx="2942191" cy="2461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71725" y="4309646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24 </a:t>
            </a:r>
            <a:r>
              <a:rPr lang="it-IT" sz="1600" dirty="0" smtClean="0"/>
              <a:t>The </a:t>
            </a:r>
            <a:r>
              <a:rPr lang="it-IT" sz="1600" b="1" dirty="0" smtClean="0">
                <a:solidFill>
                  <a:srgbClr val="990000"/>
                </a:solidFill>
              </a:rPr>
              <a:t>Add Icon - Component </a:t>
            </a:r>
            <a:r>
              <a:rPr lang="it-IT" sz="1600" dirty="0" smtClean="0"/>
              <a:t>dialog box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00200" y="4648200"/>
            <a:ext cx="16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New Circuit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Add Circuit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50036"/>
            <a:ext cx="7058025" cy="425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9361" y="4953000"/>
            <a:ext cx="449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25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Add Existing Circuit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0" y="228600"/>
            <a:ext cx="8077201" cy="465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38400" y="5186494"/>
            <a:ext cx="464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26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Create New Submenu </a:t>
            </a:r>
            <a:r>
              <a:rPr lang="en-US" sz="1600" dirty="0" smtClean="0"/>
              <a:t>dialog</a:t>
            </a:r>
            <a:r>
              <a:rPr lang="en-US" sz="1600" b="1" dirty="0" smtClean="0">
                <a:solidFill>
                  <a:srgbClr val="990000"/>
                </a:solidFill>
              </a:rPr>
              <a:t> </a:t>
            </a:r>
            <a:r>
              <a:rPr lang="en-US" sz="1600" dirty="0" smtClean="0"/>
              <a:t>box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90600" y="0"/>
            <a:ext cx="17491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66"/>
                </a:solidFill>
              </a:rPr>
              <a:t>New submenu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59"/>
            <a:ext cx="8077201" cy="465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886" y="990600"/>
            <a:ext cx="4319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MISCELLANEOUS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407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Marking and Verifying Drawings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08074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Project &gt; Project Tools &gt; Mark/Verify DWGs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2 &gt; Project Manager &gt; </a:t>
            </a:r>
          </a:p>
          <a:p>
            <a:r>
              <a:rPr lang="en-US" dirty="0" smtClean="0"/>
              <a:t>		Mark/Verify Drawings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ACE:Project</a:t>
            </a:r>
            <a:r>
              <a:rPr lang="en-US" dirty="0" smtClean="0"/>
              <a:t> &gt; Mark/Verify Drawings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Projects &gt; Mark/Verify Drawings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AEMARKVERIFY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38450" y="4276308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27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Mark and Verify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0393"/>
            <a:ext cx="7569201" cy="4006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4800600"/>
            <a:ext cx="8305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28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REPORT: Changes made on this drawing since last mark command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57200"/>
            <a:ext cx="8026401" cy="4235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  <p:bldP spid="3" grpId="9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4985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Exporting the Data to the Spreadsheets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984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Import/Export Data &gt; Export &gt; To Spreadsheet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2 &gt; Schematic Reports &gt; </a:t>
            </a:r>
          </a:p>
          <a:p>
            <a:r>
              <a:rPr lang="en-US" dirty="0" smtClean="0"/>
              <a:t>		Export to Spreadsheet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ACE:Schematic</a:t>
            </a:r>
            <a:r>
              <a:rPr lang="en-US" dirty="0" smtClean="0"/>
              <a:t> Reports &gt; Export to Spreadsheet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Projects&gt; Export to Spreadsheet &gt; Export to Spreadsheet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AEEXPORT2SS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76488" y="5147846"/>
            <a:ext cx="487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Select Symbol / Objects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0404"/>
            <a:ext cx="6197600" cy="4907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  <p:bldP spid="3" grpId="8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2200" y="5029200"/>
            <a:ext cx="502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29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Export to Spreadsheet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0748"/>
            <a:ext cx="2477755" cy="485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8400" y="4724400"/>
            <a:ext cx="533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30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Component Data Export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5334001" cy="331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4724400"/>
            <a:ext cx="601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31 </a:t>
            </a:r>
            <a:r>
              <a:rPr lang="en-US" sz="1600" dirty="0" smtClean="0"/>
              <a:t>The</a:t>
            </a:r>
            <a:r>
              <a:rPr lang="en-US" sz="1600" b="1" dirty="0" smtClean="0">
                <a:solidFill>
                  <a:srgbClr val="990000"/>
                </a:solidFill>
              </a:rPr>
              <a:t> Drawing Settings Data Export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53217"/>
            <a:ext cx="3822700" cy="4060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4774" y="990600"/>
            <a:ext cx="4785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Updating </a:t>
            </a:r>
            <a:r>
              <a:rPr lang="en-US" sz="2000" b="1" dirty="0" smtClean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Data from the Spreadsheet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Ribbon</a:t>
            </a:r>
            <a:r>
              <a:rPr lang="en-US" dirty="0" smtClean="0"/>
              <a:t>: 	Import/Export Data &gt; Import &gt; From Spreadsheet</a:t>
            </a:r>
          </a:p>
          <a:p>
            <a:r>
              <a:rPr lang="en-US" b="1" dirty="0" smtClean="0"/>
              <a:t>Toolbar</a:t>
            </a:r>
            <a:r>
              <a:rPr lang="en-US" dirty="0" smtClean="0"/>
              <a:t>: 	</a:t>
            </a:r>
            <a:r>
              <a:rPr lang="en-US" dirty="0" err="1" smtClean="0"/>
              <a:t>ACE:Main</a:t>
            </a:r>
            <a:r>
              <a:rPr lang="en-US" dirty="0" smtClean="0"/>
              <a:t> Electrical 2 &gt; Schematic Reports &gt; </a:t>
            </a:r>
          </a:p>
          <a:p>
            <a:r>
              <a:rPr lang="en-US" dirty="0" smtClean="0"/>
              <a:t>		Update from Spreadsheet</a:t>
            </a:r>
          </a:p>
          <a:p>
            <a:r>
              <a:rPr lang="en-US" dirty="0" smtClean="0"/>
              <a:t>		or </a:t>
            </a:r>
            <a:r>
              <a:rPr lang="en-US" dirty="0" err="1" smtClean="0"/>
              <a:t>ACE:Schematic</a:t>
            </a:r>
            <a:r>
              <a:rPr lang="en-US" dirty="0" smtClean="0"/>
              <a:t> Reports &gt; Update from Spreadsheet</a:t>
            </a:r>
          </a:p>
          <a:p>
            <a:r>
              <a:rPr lang="en-US" b="1" dirty="0" smtClean="0"/>
              <a:t>Menu</a:t>
            </a:r>
            <a:r>
              <a:rPr lang="en-US" dirty="0" smtClean="0"/>
              <a:t>: 		Projects&gt; Export to Spreadsheet &gt; Update from Spreadsheet</a:t>
            </a:r>
          </a:p>
          <a:p>
            <a:r>
              <a:rPr lang="en-US" b="1" dirty="0" smtClean="0"/>
              <a:t>Command</a:t>
            </a:r>
            <a:r>
              <a:rPr lang="en-US" dirty="0" smtClean="0"/>
              <a:t>: 	AEIMPORTSS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0" y="4191000"/>
            <a:ext cx="6629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32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Update Drawings per Spreadsheet Data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34143"/>
            <a:ext cx="5656823" cy="314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Using Project-Wide Utilities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50402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33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Project-Wide Utilities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61026"/>
            <a:ext cx="4140200" cy="42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4948106"/>
            <a:ext cx="63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34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Project-wide Attribute Size Change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825"/>
            <a:ext cx="6197601" cy="47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44958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ITC New Baskerville BT"/>
              </a:rPr>
              <a:t>Figure 35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ITC New Baskerville BT"/>
              </a:rPr>
              <a:t>Project-wide AutoCAD Electrical Style Change </a:t>
            </a:r>
            <a:r>
              <a:rPr lang="en-US" sz="1600" dirty="0">
                <a:solidFill>
                  <a:srgbClr val="221E1F"/>
                </a:solidFill>
                <a:latin typeface="ITC New Baskerville BT"/>
              </a:rPr>
              <a:t>dialog box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5438924" cy="21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0943" y="383739"/>
            <a:ext cx="7710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91893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tutorial, you will create a symbol, insert attributes into </a:t>
            </a:r>
            <a:r>
              <a:rPr lang="en-US" dirty="0" err="1" smtClean="0"/>
              <a:t>it,and</a:t>
            </a:r>
            <a:r>
              <a:rPr lang="en-US" dirty="0" smtClean="0"/>
              <a:t> then save it. Next, you will insert the symbol that created into the drawing.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steps are required to complete this tutorial: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Create a new drawing </a:t>
            </a:r>
            <a:r>
              <a:rPr lang="en-US" b="1" i="1" dirty="0" smtClean="0"/>
              <a:t>C13_tut01.dwg </a:t>
            </a:r>
            <a:r>
              <a:rPr lang="en-US" b="1" dirty="0" smtClean="0"/>
              <a:t>in the CADCIM project.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Insert a ladder in the drawing.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273471"/>
            <a:ext cx="75438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3.	Create a symbol, insert attributes, and insert wire connection attributes to the symbol.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41346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4.	Save and insert the symbol.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5.	Save and close the drawing file.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5071646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36 </a:t>
            </a:r>
            <a:r>
              <a:rPr lang="en-US" sz="1600" dirty="0" smtClean="0"/>
              <a:t>The polygon inserted in the drawing</a:t>
            </a:r>
            <a:endParaRPr lang="en-US" sz="1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15000" y="5054025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37 </a:t>
            </a:r>
            <a:r>
              <a:rPr lang="en-US" sz="1600" dirty="0" smtClean="0"/>
              <a:t>The TAG1 attribute inserted into the symbol</a:t>
            </a:r>
            <a:endParaRPr lang="en-US" sz="1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24098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209800"/>
            <a:ext cx="24003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14400"/>
            <a:ext cx="304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Objects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Insertion point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Attribute template Area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Preview Area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4800600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38 </a:t>
            </a:r>
            <a:r>
              <a:rPr lang="en-US" sz="1600" dirty="0" smtClean="0"/>
              <a:t>Different attributes inserted into</a:t>
            </a:r>
          </a:p>
          <a:p>
            <a:r>
              <a:rPr lang="en-US" sz="1600" dirty="0" smtClean="0"/>
              <a:t>the symbol</a:t>
            </a:r>
            <a:endParaRPr lang="en-US" sz="1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67844" y="4800600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39 </a:t>
            </a:r>
            <a:r>
              <a:rPr lang="en-US" sz="1600" dirty="0" smtClean="0"/>
              <a:t>Different attributes inserted into</a:t>
            </a:r>
          </a:p>
          <a:p>
            <a:r>
              <a:rPr lang="en-US" sz="1600" dirty="0" smtClean="0"/>
              <a:t>the symbol</a:t>
            </a:r>
            <a:endParaRPr lang="en-US" sz="16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3952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43000"/>
            <a:ext cx="405344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4945168"/>
            <a:ext cx="59109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40 </a:t>
            </a:r>
            <a:r>
              <a:rPr lang="en-US" sz="1600" b="1" i="1" dirty="0" smtClean="0">
                <a:solidFill>
                  <a:srgbClr val="990000"/>
                </a:solidFill>
              </a:rPr>
              <a:t>TERM01</a:t>
            </a:r>
            <a:r>
              <a:rPr lang="en-US" sz="1600" dirty="0" smtClean="0"/>
              <a:t> and </a:t>
            </a:r>
            <a:r>
              <a:rPr lang="en-US" sz="1600" b="1" i="1" dirty="0" smtClean="0">
                <a:solidFill>
                  <a:srgbClr val="990000"/>
                </a:solidFill>
              </a:rPr>
              <a:t>TERM02</a:t>
            </a:r>
            <a:r>
              <a:rPr lang="en-US" sz="1600" dirty="0" smtClean="0"/>
              <a:t> inserted into the symbol</a:t>
            </a:r>
            <a:endParaRPr lang="en-US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0575"/>
            <a:ext cx="47815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3" grpId="4"/>
      <p:bldP spid="3" grpId="5"/>
      <p:bldP spid="3" grpId="6"/>
      <p:bldP spid="3" grpId="7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071646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41 </a:t>
            </a:r>
            <a:r>
              <a:rPr lang="en-US" sz="1600" dirty="0" smtClean="0"/>
              <a:t>Symbol inserted into a ladder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53000" y="5130225"/>
            <a:ext cx="4191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42 </a:t>
            </a:r>
            <a:r>
              <a:rPr lang="en-US" sz="1600" dirty="0" smtClean="0"/>
              <a:t>The zoomed view of the symbol inserted into a ladder</a:t>
            </a:r>
            <a:endParaRPr lang="en-US" sz="1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27422"/>
            <a:ext cx="4002472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48000"/>
            <a:ext cx="4206175" cy="210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5426"/>
            <a:ext cx="7786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57" y="927865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tutorial, you will add the symbol that you created in Tutorial 1 of this chapter to the </a:t>
            </a:r>
            <a:r>
              <a:rPr lang="en-US" b="1" dirty="0" smtClean="0"/>
              <a:t>Insert Component </a:t>
            </a:r>
            <a:r>
              <a:rPr lang="en-US" dirty="0" smtClean="0"/>
              <a:t>dialog box using the </a:t>
            </a:r>
            <a:r>
              <a:rPr lang="en-US" b="1" dirty="0" smtClean="0"/>
              <a:t>Icon Menu Wizard </a:t>
            </a:r>
            <a:r>
              <a:rPr lang="en-US" dirty="0" smtClean="0"/>
              <a:t>tool. You will then, insert the component to the drawing.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0857" y="2227084"/>
            <a:ext cx="8763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steps are required to complete this tutorial: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Open the drawing </a:t>
            </a:r>
            <a:r>
              <a:rPr lang="en-US" b="1" i="1" dirty="0" smtClean="0"/>
              <a:t>C13_tut01.dwg from the CADCIM project.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Save the drawing as </a:t>
            </a:r>
            <a:r>
              <a:rPr lang="en-US" b="1" i="1" dirty="0" smtClean="0"/>
              <a:t>C13_tut02.dwg.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Add the drawing to the CADCIM project list.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857" y="4039264"/>
            <a:ext cx="4572000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4.	Add a new icon to the menu.</a:t>
            </a:r>
          </a:p>
        </p:txBody>
      </p:sp>
      <p:sp>
        <p:nvSpPr>
          <p:cNvPr id="8" name="Rectangle 7"/>
          <p:cNvSpPr/>
          <p:nvPr/>
        </p:nvSpPr>
        <p:spPr>
          <a:xfrm>
            <a:off x="870857" y="45066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smtClean="0"/>
              <a:t>Insert the component to the drawing.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smtClean="0"/>
              <a:t>Save and close the drawing.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7" grpId="0"/>
      <p:bldP spid="5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5105400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43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Icon Menu Wizard </a:t>
            </a:r>
            <a:r>
              <a:rPr lang="en-US" sz="1600" dirty="0" smtClean="0"/>
              <a:t>dialog box showing the icon of the symbol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644"/>
            <a:ext cx="7445829" cy="5005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0382" y="4953000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44 </a:t>
            </a:r>
            <a:r>
              <a:rPr lang="en-US" sz="1600" dirty="0" smtClean="0"/>
              <a:t>Symbol inserted into the ladder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6005" y="4951511"/>
            <a:ext cx="4257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45 </a:t>
            </a:r>
            <a:r>
              <a:rPr lang="en-US" sz="1600" dirty="0" smtClean="0"/>
              <a:t>The zoomed view of the symbol inserted into the ladder</a:t>
            </a:r>
            <a:endParaRPr lang="en-US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333717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828800"/>
            <a:ext cx="4257675" cy="311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786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3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tutorial, you will export data from a drawing file to an excel sheet, make changes in that sheet and then import the sheet data to the drawing file. </a:t>
            </a:r>
          </a:p>
          <a:p>
            <a:endParaRPr lang="en-US" dirty="0" smtClean="0"/>
          </a:p>
          <a:p>
            <a:r>
              <a:rPr lang="en-US" dirty="0" smtClean="0"/>
              <a:t>The following steps are required to complete this tutorial: </a:t>
            </a:r>
          </a:p>
          <a:p>
            <a:endParaRPr lang="en-US" dirty="0" smtClean="0"/>
          </a:p>
          <a:p>
            <a:pPr marL="342900" indent="-342900">
              <a:buAutoNum type="alphaLcPeriod"/>
            </a:pPr>
            <a:r>
              <a:rPr lang="en-US" b="1" dirty="0" smtClean="0"/>
              <a:t>Open, save, and add the drawing to the active project. </a:t>
            </a:r>
          </a:p>
          <a:p>
            <a:pPr marL="342900" indent="-342900">
              <a:buAutoNum type="alphaLcPeriod"/>
            </a:pPr>
            <a:endParaRPr lang="en-US" b="1" dirty="0" smtClean="0"/>
          </a:p>
          <a:p>
            <a:r>
              <a:rPr lang="en-US" b="1" dirty="0" smtClean="0"/>
              <a:t>b. Export the data. </a:t>
            </a:r>
          </a:p>
          <a:p>
            <a:endParaRPr lang="en-US" b="1" dirty="0" smtClean="0"/>
          </a:p>
          <a:p>
            <a:r>
              <a:rPr lang="en-US" b="1" dirty="0" smtClean="0"/>
              <a:t>c. Modify the data </a:t>
            </a:r>
          </a:p>
          <a:p>
            <a:endParaRPr lang="en-US" b="1" dirty="0" smtClean="0"/>
          </a:p>
          <a:p>
            <a:r>
              <a:rPr lang="en-US" b="1" dirty="0" smtClean="0"/>
              <a:t>d. Import the data </a:t>
            </a:r>
          </a:p>
          <a:p>
            <a:endParaRPr lang="en-US" b="1" dirty="0" smtClean="0"/>
          </a:p>
          <a:p>
            <a:r>
              <a:rPr lang="en-US" b="1" dirty="0" smtClean="0"/>
              <a:t>e. Save the drawing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914" y="4749224"/>
            <a:ext cx="2906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46 </a:t>
            </a:r>
            <a:r>
              <a:rPr lang="en-US" sz="1600" dirty="0" smtClean="0"/>
              <a:t>The</a:t>
            </a:r>
            <a:r>
              <a:rPr lang="en-US" sz="1600" b="1" dirty="0" smtClean="0">
                <a:solidFill>
                  <a:srgbClr val="C00000"/>
                </a:solidFill>
              </a:rPr>
              <a:t> Export to Spreadsheet </a:t>
            </a:r>
            <a:r>
              <a:rPr lang="en-US" sz="1600" dirty="0" smtClean="0"/>
              <a:t>dialog box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191000" y="4749224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47 </a:t>
            </a:r>
            <a:r>
              <a:rPr lang="en-US" sz="1600" dirty="0" smtClean="0"/>
              <a:t>The</a:t>
            </a:r>
            <a:r>
              <a:rPr lang="en-US" sz="1600" b="1" dirty="0" smtClean="0">
                <a:solidFill>
                  <a:srgbClr val="C00000"/>
                </a:solidFill>
              </a:rPr>
              <a:t> Select file name for drawing’s XLS output </a:t>
            </a:r>
            <a:r>
              <a:rPr lang="en-US" sz="1600" dirty="0" smtClean="0"/>
              <a:t>dialog box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7658"/>
            <a:ext cx="2362200" cy="4561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89864"/>
            <a:ext cx="4773215" cy="31593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532" y="4436343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Figure 48 </a:t>
            </a:r>
            <a:r>
              <a:rPr lang="en-US" dirty="0" smtClean="0"/>
              <a:t>The data changed in the </a:t>
            </a:r>
            <a:r>
              <a:rPr lang="en-US" b="1" i="1" dirty="0" smtClean="0">
                <a:solidFill>
                  <a:srgbClr val="990000"/>
                </a:solidFill>
              </a:rPr>
              <a:t>DESC1</a:t>
            </a:r>
            <a:r>
              <a:rPr lang="en-US" i="1" dirty="0" smtClean="0">
                <a:solidFill>
                  <a:srgbClr val="990000"/>
                </a:solidFill>
              </a:rPr>
              <a:t>, </a:t>
            </a:r>
            <a:r>
              <a:rPr lang="en-US" b="1" i="1" dirty="0" smtClean="0">
                <a:solidFill>
                  <a:srgbClr val="990000"/>
                </a:solidFill>
              </a:rPr>
              <a:t>DESC2</a:t>
            </a:r>
            <a:r>
              <a:rPr lang="en-US" dirty="0" smtClean="0"/>
              <a:t> columns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4403687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49 </a:t>
            </a:r>
            <a:r>
              <a:rPr lang="en-US" sz="1600" dirty="0" smtClean="0"/>
              <a:t>The data changed in the </a:t>
            </a:r>
            <a:r>
              <a:rPr lang="en-US" sz="1600" b="1" i="1" dirty="0" smtClean="0">
                <a:solidFill>
                  <a:srgbClr val="990000"/>
                </a:solidFill>
              </a:rPr>
              <a:t>SEC</a:t>
            </a:r>
            <a:r>
              <a:rPr lang="en-US" sz="1600" i="1" dirty="0" smtClean="0">
                <a:solidFill>
                  <a:srgbClr val="990000"/>
                </a:solidFill>
              </a:rPr>
              <a:t>, </a:t>
            </a:r>
            <a:r>
              <a:rPr lang="en-US" sz="1600" b="1" i="1" dirty="0" smtClean="0">
                <a:solidFill>
                  <a:srgbClr val="990000"/>
                </a:solidFill>
              </a:rPr>
              <a:t>SUBSEC</a:t>
            </a:r>
            <a:r>
              <a:rPr lang="en-US" sz="1600" dirty="0" smtClean="0"/>
              <a:t>, and </a:t>
            </a:r>
            <a:r>
              <a:rPr lang="en-US" sz="1600" b="1" i="1" dirty="0" smtClean="0">
                <a:solidFill>
                  <a:srgbClr val="990000"/>
                </a:solidFill>
              </a:rPr>
              <a:t>SHDWGNAM</a:t>
            </a:r>
            <a:r>
              <a:rPr lang="en-US" sz="1600" dirty="0" smtClean="0"/>
              <a:t> columns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2" y="2209799"/>
            <a:ext cx="4979968" cy="219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285"/>
            <a:ext cx="2707374" cy="414840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738688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50 </a:t>
            </a:r>
            <a:r>
              <a:rPr lang="en-US" sz="1600" dirty="0" smtClean="0"/>
              <a:t>Choosing </a:t>
            </a:r>
            <a:r>
              <a:rPr lang="en-US" sz="1600" b="1" dirty="0" smtClean="0">
                <a:solidFill>
                  <a:srgbClr val="C00000"/>
                </a:solidFill>
              </a:rPr>
              <a:t>Properties &gt; Drawing properties </a:t>
            </a:r>
            <a:r>
              <a:rPr lang="en-US" sz="1600" dirty="0" smtClean="0"/>
              <a:t>from the shortcut menu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05400" y="4724400"/>
            <a:ext cx="403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51 </a:t>
            </a:r>
            <a:r>
              <a:rPr lang="en-US" sz="1600" dirty="0" smtClean="0"/>
              <a:t>Values changed in the Drawing, Section, Sub-Section edit boxes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8" y="914400"/>
            <a:ext cx="4047512" cy="3813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10" y="3733800"/>
            <a:ext cx="4013233" cy="1004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4953000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3 </a:t>
            </a:r>
            <a:r>
              <a:rPr lang="en-US" sz="1600" dirty="0" smtClean="0"/>
              <a:t>The</a:t>
            </a:r>
            <a:r>
              <a:rPr lang="en-US" sz="1600" i="1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Block Editor </a:t>
            </a:r>
            <a:r>
              <a:rPr lang="en-US" sz="1600" dirty="0" smtClean="0"/>
              <a:t>environment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8299031" cy="4485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786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990000"/>
                </a:solidFill>
              </a:rPr>
              <a:t> Tutorial 4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219200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tutorial, you will mark a drawing in the </a:t>
            </a:r>
            <a:r>
              <a:rPr lang="en-US" b="1" dirty="0" smtClean="0"/>
              <a:t>CADCIM </a:t>
            </a:r>
            <a:r>
              <a:rPr lang="en-US" dirty="0" smtClean="0"/>
              <a:t>project, make changes in the drawing and then verify the drawing using the Mark/Verify DWGs tool. (Expected time: 15 min) </a:t>
            </a:r>
          </a:p>
          <a:p>
            <a:endParaRPr lang="en-US" dirty="0" smtClean="0"/>
          </a:p>
          <a:p>
            <a:r>
              <a:rPr lang="en-US" dirty="0" smtClean="0"/>
              <a:t>The following steps are required to complete this tutorial: </a:t>
            </a:r>
          </a:p>
          <a:p>
            <a:endParaRPr lang="en-US" dirty="0" smtClean="0"/>
          </a:p>
          <a:p>
            <a:pPr marL="342900" indent="-342900">
              <a:buAutoNum type="alphaLcPeriod"/>
            </a:pPr>
            <a:r>
              <a:rPr lang="en-US" b="1" dirty="0" smtClean="0"/>
              <a:t>Open, save, and add the drawing. </a:t>
            </a:r>
          </a:p>
          <a:p>
            <a:pPr marL="342900" indent="-342900">
              <a:buAutoNum type="alphaLcPeriod"/>
            </a:pPr>
            <a:endParaRPr lang="en-US" b="1" dirty="0" smtClean="0"/>
          </a:p>
          <a:p>
            <a:r>
              <a:rPr lang="en-US" b="1" dirty="0" smtClean="0"/>
              <a:t>b. Mark the drawing. </a:t>
            </a:r>
          </a:p>
          <a:p>
            <a:endParaRPr lang="en-US" b="1" dirty="0" smtClean="0"/>
          </a:p>
          <a:p>
            <a:r>
              <a:rPr lang="en-US" b="1" dirty="0" smtClean="0"/>
              <a:t>c. Modify the drawing. </a:t>
            </a:r>
          </a:p>
          <a:p>
            <a:endParaRPr lang="en-US" b="1" dirty="0" smtClean="0"/>
          </a:p>
          <a:p>
            <a:r>
              <a:rPr lang="en-US" b="1" dirty="0" smtClean="0"/>
              <a:t>d. Verify the drawing. </a:t>
            </a:r>
          </a:p>
          <a:p>
            <a:endParaRPr lang="en-US" b="1" dirty="0" smtClean="0"/>
          </a:p>
          <a:p>
            <a:r>
              <a:rPr lang="en-US" b="1" dirty="0" smtClean="0"/>
              <a:t>e. Save the drawing.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4419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52 </a:t>
            </a:r>
            <a:r>
              <a:rPr lang="en-US" sz="1600" dirty="0" smtClean="0">
                <a:solidFill>
                  <a:schemeClr val="tx2"/>
                </a:solidFill>
              </a:rPr>
              <a:t>The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Mark and Verify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1039"/>
            <a:ext cx="5943601" cy="410856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4419600"/>
            <a:ext cx="495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53 </a:t>
            </a:r>
            <a:r>
              <a:rPr lang="en-US" sz="1600" dirty="0" smtClean="0"/>
              <a:t>The modified</a:t>
            </a:r>
            <a:r>
              <a:rPr lang="en-US" sz="1600" b="1" dirty="0" smtClean="0">
                <a:solidFill>
                  <a:srgbClr val="C00000"/>
                </a:solidFill>
              </a:rPr>
              <a:t> Mark and Verify </a:t>
            </a:r>
            <a:r>
              <a:rPr lang="en-US" sz="1600" dirty="0" smtClean="0"/>
              <a:t>dialog box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1039"/>
            <a:ext cx="5943601" cy="410856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45720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54 </a:t>
            </a:r>
            <a:r>
              <a:rPr lang="en-US" sz="1600" dirty="0" smtClean="0"/>
              <a:t>The</a:t>
            </a:r>
            <a:r>
              <a:rPr lang="en-US" sz="1600" b="1" dirty="0" smtClean="0">
                <a:solidFill>
                  <a:srgbClr val="C00000"/>
                </a:solidFill>
              </a:rPr>
              <a:t> REPORT: Changes made on this drawing since last Mark command </a:t>
            </a:r>
            <a:r>
              <a:rPr lang="en-US" sz="1600" dirty="0" smtClean="0"/>
              <a:t>dialog box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"/>
            <a:ext cx="8026401" cy="423576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4800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Figure 55 </a:t>
            </a:r>
            <a:r>
              <a:rPr lang="en-US" sz="1600" dirty="0" smtClean="0"/>
              <a:t>The</a:t>
            </a:r>
            <a:r>
              <a:rPr lang="en-US" sz="1600" b="1" dirty="0" smtClean="0">
                <a:solidFill>
                  <a:srgbClr val="C00000"/>
                </a:solidFill>
              </a:rPr>
              <a:t> Report Generator </a:t>
            </a:r>
            <a:r>
              <a:rPr lang="en-US" sz="1600" dirty="0" smtClean="0"/>
              <a:t>dialog box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9303"/>
            <a:ext cx="7915791" cy="45386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"/>
            <a:ext cx="5867400" cy="4784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4970030"/>
            <a:ext cx="563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Figure </a:t>
            </a:r>
            <a:r>
              <a:rPr lang="en-US" sz="1600" b="1" i="1" dirty="0" smtClean="0">
                <a:solidFill>
                  <a:srgbClr val="990000"/>
                </a:solidFill>
                <a:latin typeface="NewBskvll BT"/>
              </a:rPr>
              <a:t>56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Attributes added to the symbol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110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6994503" cy="4717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494628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Figure </a:t>
            </a:r>
            <a:r>
              <a:rPr lang="en-US" sz="1600" b="1" i="1" dirty="0" smtClean="0">
                <a:solidFill>
                  <a:srgbClr val="990000"/>
                </a:solidFill>
                <a:latin typeface="NewBskvll BT"/>
              </a:rPr>
              <a:t>57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Submenu created in the </a:t>
            </a:r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Icon Menu Wizard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dialog 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0955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"/>
            <a:ext cx="7223103" cy="48637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501612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Figure </a:t>
            </a:r>
            <a:r>
              <a:rPr lang="en-US" sz="1600" b="1" i="1" dirty="0" smtClean="0">
                <a:solidFill>
                  <a:srgbClr val="990000"/>
                </a:solidFill>
                <a:latin typeface="NewBskvll BT"/>
              </a:rPr>
              <a:t>58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The </a:t>
            </a:r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Icon Menu Wizard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dialog box displaying the </a:t>
            </a:r>
            <a:r>
              <a:rPr lang="en-US" sz="1600" b="1" i="1" dirty="0">
                <a:solidFill>
                  <a:srgbClr val="990000"/>
                </a:solidFill>
                <a:latin typeface="NewBskvll BT"/>
              </a:rPr>
              <a:t>Miscellaneous</a:t>
            </a:r>
            <a:r>
              <a:rPr lang="en-US" sz="1600" b="1" dirty="0">
                <a:solidFill>
                  <a:srgbClr val="000000"/>
                </a:solidFill>
                <a:latin typeface="NewBskvll B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NewBskvll BT"/>
              </a:rPr>
              <a:t>submenu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10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971" y="152400"/>
            <a:ext cx="4572000" cy="496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Common Tools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966939"/>
            <a:ext cx="388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4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Symbol Builder Attribute</a:t>
            </a:r>
          </a:p>
          <a:p>
            <a:r>
              <a:rPr lang="en-US" sz="1600" b="1" dirty="0" smtClean="0">
                <a:solidFill>
                  <a:srgbClr val="990000"/>
                </a:solidFill>
              </a:rPr>
              <a:t>Editor</a:t>
            </a:r>
            <a:r>
              <a:rPr lang="en-US" sz="1600" dirty="0" smtClean="0"/>
              <a:t> palette</a:t>
            </a:r>
            <a:endParaRPr lang="en-US" sz="1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0" y="4865934"/>
            <a:ext cx="342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5 </a:t>
            </a:r>
            <a:r>
              <a:rPr lang="en-US" sz="1600" dirty="0" smtClean="0"/>
              <a:t>The common tools of the </a:t>
            </a:r>
            <a:r>
              <a:rPr lang="en-US" sz="1600" b="1" dirty="0" smtClean="0">
                <a:solidFill>
                  <a:srgbClr val="990000"/>
                </a:solidFill>
              </a:rPr>
              <a:t>Symbol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Builder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Attribute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Editor</a:t>
            </a:r>
            <a:r>
              <a:rPr lang="en-US" sz="1600" dirty="0" smtClean="0"/>
              <a:t> palette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1" y="750401"/>
            <a:ext cx="2815771" cy="4115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38400"/>
            <a:ext cx="4013200" cy="2302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2200" y="5257800"/>
            <a:ext cx="480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6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Symbol Configuration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"/>
            <a:ext cx="3556000" cy="4902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4800600"/>
            <a:ext cx="495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7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Convert Text to Attribute </a:t>
            </a:r>
            <a:r>
              <a:rPr lang="en-US" sz="1600" dirty="0" smtClean="0"/>
              <a:t>dialog box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838200"/>
            <a:ext cx="4318000" cy="387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19500" y="5098407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990000"/>
                </a:solidFill>
              </a:rPr>
              <a:t>Figure 8 </a:t>
            </a: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990000"/>
                </a:solidFill>
              </a:rPr>
              <a:t>Symbol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990000"/>
                </a:solidFill>
              </a:rPr>
              <a:t>Audit</a:t>
            </a:r>
            <a:r>
              <a:rPr lang="en-US" sz="1600" dirty="0" smtClean="0"/>
              <a:t> dialog box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14400" y="152400"/>
            <a:ext cx="4572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</a:rPr>
              <a:t>Symbol Audit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304800"/>
            <a:ext cx="4673600" cy="4782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5" grpId="0"/>
      <p:bldP spid="5" grpId="1"/>
    </p:bldLst>
  </p:timing>
</p:sld>
</file>

<file path=ppt/theme/theme1.xml><?xml version="1.0" encoding="utf-8"?>
<a:theme xmlns:a="http://schemas.openxmlformats.org/drawingml/2006/main" name="AutoCAD Electrical">
  <a:themeElements>
    <a:clrScheme name="aliasstudio_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iasstudio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iasstudio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iasstudio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iasstudio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8524</TotalTime>
  <Words>1055</Words>
  <Application>Microsoft Office PowerPoint</Application>
  <PresentationFormat>On-screen Show (4:3)</PresentationFormat>
  <Paragraphs>193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ITC New Baskerville BT</vt:lpstr>
      <vt:lpstr>NewBskvll BT</vt:lpstr>
      <vt:lpstr>NewMilleniumSchlbkSH</vt:lpstr>
      <vt:lpstr>Wingdings</vt:lpstr>
      <vt:lpstr>AutoCAD Electrical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CADSoft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 Tickoo</dc:creator>
  <cp:lastModifiedBy>TIET</cp:lastModifiedBy>
  <cp:revision>2159</cp:revision>
  <dcterms:created xsi:type="dcterms:W3CDTF">2008-12-12T14:16:14Z</dcterms:created>
  <dcterms:modified xsi:type="dcterms:W3CDTF">2017-08-28T07:32:42Z</dcterms:modified>
</cp:coreProperties>
</file>