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973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526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244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657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593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665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583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511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041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243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3207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8321857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ormAutofit/>
          </a:bodyPr>
          <a:lstStyle/>
          <a:p>
            <a:r>
              <a:rPr lang="en-US" dirty="0">
                <a:solidFill>
                  <a:srgbClr val="FF0000"/>
                </a:solidFill>
              </a:rPr>
              <a:t>Used Car Price Prediction Project Presentation</a:t>
            </a:r>
            <a:endParaRPr lang="en-IN"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Submitted by GOPABANDHU SAHOO</a:t>
            </a:r>
            <a:endParaRPr lang="en-IN" dirty="0"/>
          </a:p>
        </p:txBody>
      </p:sp>
    </p:spTree>
    <p:extLst>
      <p:ext uri="{BB962C8B-B14F-4D97-AF65-F5344CB8AC3E}">
        <p14:creationId xmlns:p14="http://schemas.microsoft.com/office/powerpoint/2010/main" val="361523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DESCRIBE DATASET VISUAL ON NUMERIC DATA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3851"/>
            <a:ext cx="8229600" cy="4518660"/>
          </a:xfrm>
        </p:spPr>
      </p:pic>
    </p:spTree>
    <p:extLst>
      <p:ext uri="{BB962C8B-B14F-4D97-AF65-F5344CB8AC3E}">
        <p14:creationId xmlns:p14="http://schemas.microsoft.com/office/powerpoint/2010/main" val="16668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PURCHASE DETAILS OF USED CARS EACH YEAR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36" y="1600200"/>
            <a:ext cx="7772527" cy="4525963"/>
          </a:xfrm>
        </p:spPr>
      </p:pic>
    </p:spTree>
    <p:extLst>
      <p:ext uri="{BB962C8B-B14F-4D97-AF65-F5344CB8AC3E}">
        <p14:creationId xmlns:p14="http://schemas.microsoft.com/office/powerpoint/2010/main" val="284640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PLOTS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9312" y="1653381"/>
            <a:ext cx="4905375" cy="4419600"/>
          </a:xfrm>
        </p:spPr>
      </p:pic>
    </p:spTree>
    <p:extLst>
      <p:ext uri="{BB962C8B-B14F-4D97-AF65-F5344CB8AC3E}">
        <p14:creationId xmlns:p14="http://schemas.microsoft.com/office/powerpoint/2010/main" val="853117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PLOTS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13119"/>
            <a:ext cx="8229600" cy="3500124"/>
          </a:xfrm>
        </p:spPr>
      </p:pic>
    </p:spTree>
    <p:extLst>
      <p:ext uri="{BB962C8B-B14F-4D97-AF65-F5344CB8AC3E}">
        <p14:creationId xmlns:p14="http://schemas.microsoft.com/office/powerpoint/2010/main" val="119579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PLOTS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719" y="1600200"/>
            <a:ext cx="7526561" cy="4525963"/>
          </a:xfrm>
        </p:spPr>
      </p:pic>
    </p:spTree>
    <p:extLst>
      <p:ext uri="{BB962C8B-B14F-4D97-AF65-F5344CB8AC3E}">
        <p14:creationId xmlns:p14="http://schemas.microsoft.com/office/powerpoint/2010/main" val="379356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WITH BOXEN PLOTS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229" y="1600200"/>
            <a:ext cx="7709541" cy="4525963"/>
          </a:xfrm>
        </p:spPr>
      </p:pic>
    </p:spTree>
    <p:extLst>
      <p:ext uri="{BB962C8B-B14F-4D97-AF65-F5344CB8AC3E}">
        <p14:creationId xmlns:p14="http://schemas.microsoft.com/office/powerpoint/2010/main" val="396823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SKEWNESS WITH DISTRIBUTION PLOTS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15898"/>
            <a:ext cx="8229600" cy="4494567"/>
          </a:xfrm>
        </p:spPr>
      </p:pic>
    </p:spTree>
    <p:extLst>
      <p:ext uri="{BB962C8B-B14F-4D97-AF65-F5344CB8AC3E}">
        <p14:creationId xmlns:p14="http://schemas.microsoft.com/office/powerpoint/2010/main" val="3535278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142" y="1600200"/>
            <a:ext cx="6785716" cy="4525963"/>
          </a:xfrm>
        </p:spPr>
      </p:pic>
    </p:spTree>
    <p:extLst>
      <p:ext uri="{BB962C8B-B14F-4D97-AF65-F5344CB8AC3E}">
        <p14:creationId xmlns:p14="http://schemas.microsoft.com/office/powerpoint/2010/main" val="3717268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HEATMAP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687" y="1600200"/>
            <a:ext cx="6718625" cy="4525963"/>
          </a:xfrm>
        </p:spPr>
      </p:pic>
    </p:spTree>
    <p:extLst>
      <p:ext uri="{BB962C8B-B14F-4D97-AF65-F5344CB8AC3E}">
        <p14:creationId xmlns:p14="http://schemas.microsoft.com/office/powerpoint/2010/main" val="2686930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CORRELATIONS BAR GRAPH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229" y="1600200"/>
            <a:ext cx="7709541" cy="4525963"/>
          </a:xfrm>
        </p:spPr>
      </p:pic>
    </p:spTree>
    <p:extLst>
      <p:ext uri="{BB962C8B-B14F-4D97-AF65-F5344CB8AC3E}">
        <p14:creationId xmlns:p14="http://schemas.microsoft.com/office/powerpoint/2010/main" val="63655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a:t>ACKNOWLEDGMENT</a:t>
            </a:r>
          </a:p>
        </p:txBody>
      </p:sp>
      <p:sp>
        <p:nvSpPr>
          <p:cNvPr id="3" name="Content Placeholder 2"/>
          <p:cNvSpPr>
            <a:spLocks noGrp="1"/>
          </p:cNvSpPr>
          <p:nvPr>
            <p:ph idx="1"/>
          </p:nvPr>
        </p:nvSpPr>
        <p:spPr>
          <a:xfrm>
            <a:off x="457200" y="685800"/>
            <a:ext cx="8229600" cy="5440363"/>
          </a:xfrm>
        </p:spPr>
        <p:txBody>
          <a:bodyPr>
            <a:normAutofit/>
          </a:bodyPr>
          <a:lstStyle/>
          <a:p>
            <a:pPr marL="45720" indent="0" algn="just">
              <a:buNone/>
            </a:pPr>
            <a:r>
              <a:rPr lang="en-US" dirty="0">
                <a:latin typeface="BrowalliaUPC" pitchFamily="34" charset="-34"/>
                <a:cs typeface="BrowalliaUPC" pitchFamily="34" charset="-34"/>
              </a:rPr>
              <a:t>I would like to express my deepest gratitude to my SME (Subject Matter Expert) </a:t>
            </a:r>
            <a:r>
              <a:rPr lang="en-US" dirty="0" err="1">
                <a:latin typeface="BrowalliaUPC" pitchFamily="34" charset="-34"/>
                <a:cs typeface="BrowalliaUPC" pitchFamily="34" charset="-34"/>
              </a:rPr>
              <a:t>Mohd</a:t>
            </a:r>
            <a:r>
              <a:rPr lang="en-US" dirty="0">
                <a:latin typeface="BrowalliaUPC" pitchFamily="34" charset="-34"/>
                <a:cs typeface="BrowalliaUPC" pitchFamily="34" charset="-34"/>
              </a:rPr>
              <a:t> </a:t>
            </a:r>
            <a:r>
              <a:rPr lang="en-US">
                <a:latin typeface="BrowalliaUPC" pitchFamily="34" charset="-34"/>
                <a:cs typeface="BrowalliaUPC" pitchFamily="34" charset="-34"/>
              </a:rPr>
              <a:t>Kashif  Sir as </a:t>
            </a:r>
            <a:r>
              <a:rPr lang="en-US" dirty="0">
                <a:latin typeface="BrowalliaUPC" pitchFamily="34" charset="-34"/>
                <a:cs typeface="BrowalliaUPC" pitchFamily="34" charset="-34"/>
              </a:rPr>
              <a:t>well as Flip Robo Technologies who gave me the opportunity to do this project on Used Car Price Prediction, which also helped me in doing lots of research wherein I came to know about so many new things especially the data collection part.</a:t>
            </a:r>
          </a:p>
          <a:p>
            <a:pPr marL="45720" indent="0" algn="just">
              <a:buNone/>
            </a:pPr>
            <a:r>
              <a:rPr lang="en-US" dirty="0">
                <a:latin typeface="BrowalliaUPC" pitchFamily="34" charset="-34"/>
                <a:cs typeface="BrowalliaUPC" pitchFamily="34" charset="-34"/>
              </a:rPr>
              <a:t>Also, I have utilized a few external resources that helped me to complete the project. I ensured that I learn from the samples and modify things according to my project requirement.</a:t>
            </a:r>
            <a:endParaRPr lang="en-IN" dirty="0">
              <a:latin typeface="BrowalliaUPC" pitchFamily="34" charset="-34"/>
              <a:cs typeface="BrowalliaUPC" pitchFamily="34" charset="-34"/>
            </a:endParaRPr>
          </a:p>
          <a:p>
            <a:endParaRPr lang="en-IN" dirty="0"/>
          </a:p>
        </p:txBody>
      </p:sp>
    </p:spTree>
    <p:extLst>
      <p:ext uri="{BB962C8B-B14F-4D97-AF65-F5344CB8AC3E}">
        <p14:creationId xmlns:p14="http://schemas.microsoft.com/office/powerpoint/2010/main" val="2092186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 BAR GRAPH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5521"/>
            <a:ext cx="8229600" cy="4275320"/>
          </a:xfrm>
        </p:spPr>
      </p:pic>
    </p:spTree>
    <p:extLst>
      <p:ext uri="{BB962C8B-B14F-4D97-AF65-F5344CB8AC3E}">
        <p14:creationId xmlns:p14="http://schemas.microsoft.com/office/powerpoint/2010/main" val="5204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REGRESSION MACHINE LEARNING MODEL/S USED</a:t>
            </a:r>
            <a:endParaRPr lang="en-IN" dirty="0"/>
          </a:p>
        </p:txBody>
      </p:sp>
      <p:sp>
        <p:nvSpPr>
          <p:cNvPr id="3" name="Content Placeholder 2"/>
          <p:cNvSpPr>
            <a:spLocks noGrp="1"/>
          </p:cNvSpPr>
          <p:nvPr>
            <p:ph sz="half" idx="1"/>
          </p:nvPr>
        </p:nvSpPr>
        <p:spPr/>
        <p:txBody>
          <a:bodyPr>
            <a:normAutofit/>
          </a:bodyPr>
          <a:lstStyle/>
          <a:p>
            <a:pPr marL="45720" indent="0">
              <a:buNone/>
            </a:pPr>
            <a:r>
              <a:rPr lang="en-IN" dirty="0"/>
              <a:t>▪ </a:t>
            </a:r>
            <a:r>
              <a:rPr lang="en-IN" dirty="0">
                <a:latin typeface="BrowalliaUPC" pitchFamily="34" charset="-34"/>
                <a:cs typeface="BrowalliaUPC" pitchFamily="34" charset="-34"/>
              </a:rPr>
              <a:t>Linear Regression Model</a:t>
            </a:r>
          </a:p>
          <a:p>
            <a:pPr marL="45720" indent="0">
              <a:buNone/>
            </a:pPr>
            <a:r>
              <a:rPr lang="en-IN" dirty="0">
                <a:latin typeface="BrowalliaUPC" pitchFamily="34" charset="-34"/>
                <a:cs typeface="BrowalliaUPC" pitchFamily="34" charset="-34"/>
              </a:rPr>
              <a:t>▪ Ridge Regularization Model</a:t>
            </a:r>
          </a:p>
          <a:p>
            <a:pPr marL="45720" indent="0">
              <a:buNone/>
            </a:pPr>
            <a:r>
              <a:rPr lang="en-IN" dirty="0">
                <a:latin typeface="BrowalliaUPC" pitchFamily="34" charset="-34"/>
                <a:cs typeface="BrowalliaUPC" pitchFamily="34" charset="-34"/>
              </a:rPr>
              <a:t>▪ Lasso Regularization Model</a:t>
            </a:r>
          </a:p>
          <a:p>
            <a:pPr marL="45720" indent="0">
              <a:buNone/>
            </a:pPr>
            <a:r>
              <a:rPr lang="en-IN" dirty="0">
                <a:latin typeface="BrowalliaUPC" pitchFamily="34" charset="-34"/>
                <a:cs typeface="BrowalliaUPC" pitchFamily="34" charset="-34"/>
              </a:rPr>
              <a:t>▪ Support Vector Regression Model</a:t>
            </a:r>
          </a:p>
          <a:p>
            <a:pPr marL="45720" indent="0">
              <a:buNone/>
            </a:pPr>
            <a:r>
              <a:rPr lang="en-IN" dirty="0">
                <a:latin typeface="BrowalliaUPC" pitchFamily="34" charset="-34"/>
                <a:cs typeface="BrowalliaUPC" pitchFamily="34" charset="-34"/>
              </a:rPr>
              <a:t>▪ Decision Tree Regression Model</a:t>
            </a:r>
          </a:p>
          <a:p>
            <a:endParaRPr lang="en-IN" dirty="0"/>
          </a:p>
        </p:txBody>
      </p:sp>
      <p:sp>
        <p:nvSpPr>
          <p:cNvPr id="4" name="Content Placeholder 3"/>
          <p:cNvSpPr>
            <a:spLocks noGrp="1"/>
          </p:cNvSpPr>
          <p:nvPr>
            <p:ph sz="half" idx="2"/>
          </p:nvPr>
        </p:nvSpPr>
        <p:spPr/>
        <p:txBody>
          <a:bodyPr>
            <a:normAutofit/>
          </a:bodyPr>
          <a:lstStyle/>
          <a:p>
            <a:pPr marL="502920" indent="-457200" algn="just">
              <a:buFont typeface="Wingdings" pitchFamily="2" charset="2"/>
              <a:buChar char="§"/>
            </a:pPr>
            <a:r>
              <a:rPr lang="en-IN" dirty="0">
                <a:latin typeface="BrowalliaUPC" pitchFamily="34" charset="-34"/>
                <a:cs typeface="BrowalliaUPC" pitchFamily="34" charset="-34"/>
              </a:rPr>
              <a:t>Random Forest Regression Model</a:t>
            </a:r>
          </a:p>
          <a:p>
            <a:pPr marL="45720" indent="0" algn="just">
              <a:buNone/>
            </a:pPr>
            <a:r>
              <a:rPr lang="en-IN" dirty="0">
                <a:latin typeface="BrowalliaUPC" pitchFamily="34" charset="-34"/>
                <a:cs typeface="BrowalliaUPC" pitchFamily="34" charset="-34"/>
              </a:rPr>
              <a:t>▪ K Neighbours Regression Model</a:t>
            </a:r>
          </a:p>
          <a:p>
            <a:pPr marL="45720" indent="0" algn="just">
              <a:buNone/>
            </a:pPr>
            <a:r>
              <a:rPr lang="en-IN" dirty="0">
                <a:latin typeface="BrowalliaUPC" pitchFamily="34" charset="-34"/>
                <a:cs typeface="BrowalliaUPC" pitchFamily="34" charset="-34"/>
              </a:rPr>
              <a:t>▪ Gradient Boosting Regression Model</a:t>
            </a:r>
          </a:p>
          <a:p>
            <a:pPr marL="45720" indent="0" algn="just">
              <a:buNone/>
            </a:pPr>
            <a:r>
              <a:rPr lang="en-IN" dirty="0">
                <a:latin typeface="BrowalliaUPC" pitchFamily="34" charset="-34"/>
                <a:cs typeface="BrowalliaUPC" pitchFamily="34" charset="-34"/>
              </a:rPr>
              <a:t>▪ Ada Boost Regression Model</a:t>
            </a:r>
          </a:p>
          <a:p>
            <a:pPr marL="45720" indent="0" algn="just">
              <a:buNone/>
            </a:pPr>
            <a:r>
              <a:rPr lang="en-IN" dirty="0">
                <a:latin typeface="BrowalliaUPC" pitchFamily="34" charset="-34"/>
                <a:cs typeface="BrowalliaUPC" pitchFamily="34" charset="-34"/>
              </a:rPr>
              <a:t>▪ Extra Trees Regression Model</a:t>
            </a:r>
          </a:p>
          <a:p>
            <a:endParaRPr lang="en-IN" dirty="0"/>
          </a:p>
        </p:txBody>
      </p:sp>
    </p:spTree>
    <p:extLst>
      <p:ext uri="{BB962C8B-B14F-4D97-AF65-F5344CB8AC3E}">
        <p14:creationId xmlns:p14="http://schemas.microsoft.com/office/powerpoint/2010/main" val="2360715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REGRESSION MODEL FUNCTION WITH EVALUATION METRICS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07411"/>
            <a:ext cx="8229600" cy="3711541"/>
          </a:xfrm>
        </p:spPr>
      </p:pic>
    </p:spTree>
    <p:extLst>
      <p:ext uri="{BB962C8B-B14F-4D97-AF65-F5344CB8AC3E}">
        <p14:creationId xmlns:p14="http://schemas.microsoft.com/office/powerpoint/2010/main" val="3511585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EVALUATION AND HYPER PARAMETER TUNING</a:t>
            </a:r>
            <a:endParaRPr lang="en-IN" dirty="0"/>
          </a:p>
        </p:txBody>
      </p:sp>
      <p:sp>
        <p:nvSpPr>
          <p:cNvPr id="3" name="Content Placeholder 2"/>
          <p:cNvSpPr>
            <a:spLocks noGrp="1"/>
          </p:cNvSpPr>
          <p:nvPr>
            <p:ph idx="1"/>
          </p:nvPr>
        </p:nvSpPr>
        <p:spPr/>
        <p:txBody>
          <a:bodyPr>
            <a:normAutofit fontScale="85000" lnSpcReduction="20000"/>
          </a:bodyPr>
          <a:lstStyle/>
          <a:p>
            <a:pPr marL="45720" indent="0">
              <a:lnSpc>
                <a:spcPct val="120000"/>
              </a:lnSpc>
              <a:buNone/>
            </a:pPr>
            <a:r>
              <a:rPr lang="en-US" dirty="0">
                <a:latin typeface="BrowalliaUPC" pitchFamily="34" charset="-34"/>
                <a:cs typeface="BrowalliaUPC" pitchFamily="34" charset="-34"/>
              </a:rPr>
              <a:t>The key metrics used here were:</a:t>
            </a:r>
          </a:p>
          <a:p>
            <a:pPr>
              <a:lnSpc>
                <a:spcPct val="120000"/>
              </a:lnSpc>
              <a:buFont typeface="Wingdings" panose="05000000000000000000" pitchFamily="2" charset="2"/>
              <a:buChar char="ü"/>
            </a:pPr>
            <a:r>
              <a:rPr lang="en-US" dirty="0">
                <a:latin typeface="BrowalliaUPC" pitchFamily="34" charset="-34"/>
                <a:cs typeface="BrowalliaUPC" pitchFamily="34" charset="-34"/>
              </a:rPr>
              <a:t>R2 score</a:t>
            </a:r>
          </a:p>
          <a:p>
            <a:pPr>
              <a:lnSpc>
                <a:spcPct val="120000"/>
              </a:lnSpc>
              <a:buFont typeface="Wingdings" panose="05000000000000000000" pitchFamily="2" charset="2"/>
              <a:buChar char="ü"/>
            </a:pPr>
            <a:r>
              <a:rPr lang="en-US" dirty="0">
                <a:latin typeface="BrowalliaUPC" pitchFamily="34" charset="-34"/>
                <a:cs typeface="BrowalliaUPC" pitchFamily="34" charset="-34"/>
              </a:rPr>
              <a:t>Cross Validation Score</a:t>
            </a:r>
          </a:p>
          <a:p>
            <a:pPr>
              <a:lnSpc>
                <a:spcPct val="120000"/>
              </a:lnSpc>
              <a:buFont typeface="Wingdings" panose="05000000000000000000" pitchFamily="2" charset="2"/>
              <a:buChar char="ü"/>
            </a:pPr>
            <a:r>
              <a:rPr lang="en-US" dirty="0">
                <a:latin typeface="BrowalliaUPC" pitchFamily="34" charset="-34"/>
                <a:cs typeface="BrowalliaUPC" pitchFamily="34" charset="-34"/>
              </a:rPr>
              <a:t>MAE</a:t>
            </a:r>
          </a:p>
          <a:p>
            <a:pPr>
              <a:lnSpc>
                <a:spcPct val="120000"/>
              </a:lnSpc>
              <a:buFont typeface="Wingdings" panose="05000000000000000000" pitchFamily="2" charset="2"/>
              <a:buChar char="ü"/>
            </a:pPr>
            <a:r>
              <a:rPr lang="en-US" dirty="0">
                <a:latin typeface="BrowalliaUPC" pitchFamily="34" charset="-34"/>
                <a:cs typeface="BrowalliaUPC" pitchFamily="34" charset="-34"/>
              </a:rPr>
              <a:t>MSE</a:t>
            </a:r>
          </a:p>
          <a:p>
            <a:pPr>
              <a:lnSpc>
                <a:spcPct val="120000"/>
              </a:lnSpc>
              <a:buFont typeface="Wingdings" panose="05000000000000000000" pitchFamily="2" charset="2"/>
              <a:buChar char="ü"/>
            </a:pPr>
            <a:r>
              <a:rPr lang="en-US" dirty="0">
                <a:latin typeface="BrowalliaUPC" pitchFamily="34" charset="-34"/>
                <a:cs typeface="BrowalliaUPC" pitchFamily="34" charset="-34"/>
              </a:rPr>
              <a:t>RMSE</a:t>
            </a:r>
          </a:p>
          <a:p>
            <a:pPr marL="45720" indent="0">
              <a:lnSpc>
                <a:spcPct val="120000"/>
              </a:lnSpc>
              <a:buNone/>
            </a:pPr>
            <a:r>
              <a:rPr lang="en-US" dirty="0">
                <a:latin typeface="BrowalliaUPC" pitchFamily="34" charset="-34"/>
                <a:cs typeface="BrowalliaUPC" pitchFamily="34" charset="-34"/>
              </a:rPr>
              <a:t>We tried to find out the best parameters list to increase our accuracy scores by using </a:t>
            </a:r>
            <a:r>
              <a:rPr lang="en-US" dirty="0" err="1">
                <a:latin typeface="BrowalliaUPC" pitchFamily="34" charset="-34"/>
                <a:cs typeface="BrowalliaUPC" pitchFamily="34" charset="-34"/>
              </a:rPr>
              <a:t>Hyperparameter</a:t>
            </a:r>
            <a:r>
              <a:rPr lang="en-US" dirty="0">
                <a:latin typeface="BrowalliaUPC" pitchFamily="34" charset="-34"/>
                <a:cs typeface="BrowalliaUPC" pitchFamily="34" charset="-34"/>
              </a:rPr>
              <a:t> Tuning. In order to achieve a higher score we used the Grid Search CV method with 5 folds.</a:t>
            </a:r>
          </a:p>
          <a:p>
            <a:endParaRPr lang="en-IN" dirty="0"/>
          </a:p>
        </p:txBody>
      </p:sp>
    </p:spTree>
    <p:extLst>
      <p:ext uri="{BB962C8B-B14F-4D97-AF65-F5344CB8AC3E}">
        <p14:creationId xmlns:p14="http://schemas.microsoft.com/office/powerpoint/2010/main" val="2925415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fontScale="92500" lnSpcReduction="20000"/>
          </a:bodyPr>
          <a:lstStyle/>
          <a:p>
            <a:pPr algn="just"/>
            <a:r>
              <a:rPr lang="en-US" dirty="0">
                <a:latin typeface="BrowalliaUPC" pitchFamily="34" charset="-34"/>
                <a:cs typeface="BrowalliaUPC" pitchFamily="34" charset="-34"/>
              </a:rPr>
              <a:t>After the completion of this project, we got an insight on how to collect data, pre-processing the data, analyzing the data and building a model. First, we collected the used cars data from different websites like OLX, Car </a:t>
            </a:r>
            <a:r>
              <a:rPr lang="en-US" dirty="0" err="1">
                <a:latin typeface="BrowalliaUPC" pitchFamily="34" charset="-34"/>
                <a:cs typeface="BrowalliaUPC" pitchFamily="34" charset="-34"/>
              </a:rPr>
              <a:t>Dekho</a:t>
            </a:r>
            <a:r>
              <a:rPr lang="en-US" dirty="0">
                <a:latin typeface="BrowalliaUPC" pitchFamily="34" charset="-34"/>
                <a:cs typeface="BrowalliaUPC" pitchFamily="34" charset="-34"/>
              </a:rPr>
              <a:t>, Cars 24, OLA etc. and it was done by using Web Scraping. </a:t>
            </a:r>
          </a:p>
          <a:p>
            <a:pPr algn="just"/>
            <a:r>
              <a:rPr lang="en-US" dirty="0">
                <a:latin typeface="BrowalliaUPC" pitchFamily="34" charset="-34"/>
                <a:cs typeface="BrowalliaUPC" pitchFamily="34" charset="-34"/>
              </a:rPr>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a:t>
            </a:r>
            <a:r>
              <a:rPr lang="en-US" dirty="0" err="1">
                <a:latin typeface="BrowalliaUPC" pitchFamily="34" charset="-34"/>
                <a:cs typeface="BrowalliaUPC" pitchFamily="34" charset="-34"/>
              </a:rPr>
              <a:t>csv</a:t>
            </a:r>
            <a:r>
              <a:rPr lang="en-US" dirty="0">
                <a:latin typeface="BrowalliaUPC" pitchFamily="34" charset="-34"/>
                <a:cs typeface="BrowalliaUPC" pitchFamily="34" charset="-34"/>
              </a:rPr>
              <a:t> file so that we can open it and analyze the data. </a:t>
            </a:r>
          </a:p>
          <a:p>
            <a:endParaRPr lang="en-IN" dirty="0"/>
          </a:p>
        </p:txBody>
      </p:sp>
    </p:spTree>
    <p:extLst>
      <p:ext uri="{BB962C8B-B14F-4D97-AF65-F5344CB8AC3E}">
        <p14:creationId xmlns:p14="http://schemas.microsoft.com/office/powerpoint/2010/main" val="1629361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OF THIS WORK AND SCOPE FOR FUTURE WORK</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a:latin typeface="BrowalliaUPC" pitchFamily="34" charset="-34"/>
                <a:cs typeface="BrowalliaUPC" pitchFamily="34" charset="-34"/>
              </a:rPr>
              <a:t>The limitations we faced during this project were:</a:t>
            </a:r>
          </a:p>
          <a:p>
            <a:pPr marL="45720" indent="0" algn="just">
              <a:buNone/>
            </a:pPr>
            <a:r>
              <a:rPr lang="en-US" dirty="0">
                <a:latin typeface="BrowalliaUPC" pitchFamily="34" charset="-34"/>
                <a:cs typeface="BrowalliaUPC" pitchFamily="34" charset="-34"/>
              </a:rPr>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a:t>
            </a:r>
            <a:r>
              <a:rPr lang="en-US" dirty="0" err="1">
                <a:latin typeface="BrowalliaUPC" pitchFamily="34" charset="-34"/>
                <a:cs typeface="BrowalliaUPC" pitchFamily="34" charset="-34"/>
              </a:rPr>
              <a:t>skewness</a:t>
            </a:r>
            <a:r>
              <a:rPr lang="en-US" dirty="0">
                <a:latin typeface="BrowalliaUPC" pitchFamily="34" charset="-34"/>
                <a:cs typeface="BrowalliaUPC" pitchFamily="34" charset="-34"/>
              </a:rPr>
              <a:t> were detected and while dealing with them we had to lose a bit of valuable data. No information for handling these fast-paced websites were provided so that was consuming more time in web scraping part.</a:t>
            </a:r>
          </a:p>
          <a:p>
            <a:pPr algn="just"/>
            <a:r>
              <a:rPr lang="en-US" dirty="0">
                <a:latin typeface="BrowalliaUPC" pitchFamily="34" charset="-34"/>
                <a:cs typeface="BrowalliaUPC" pitchFamily="34" charset="-34"/>
              </a:rPr>
              <a:t>Future Work Scope:</a:t>
            </a:r>
          </a:p>
          <a:p>
            <a:pPr marL="45720" indent="0" algn="just">
              <a:buNone/>
            </a:pPr>
            <a:r>
              <a:rPr lang="en-US" dirty="0">
                <a:latin typeface="BrowalliaUPC" pitchFamily="34" charset="-34"/>
                <a:cs typeface="BrowalliaUPC" pitchFamily="34" charset="-34"/>
              </a:rPr>
              <a:t>Current model is limited to used car data but this can further be improved for other sectors of automobiles by training the model accordingly. The overall score can also be improved further by training the model with more specific data</a:t>
            </a:r>
            <a:r>
              <a:rPr lang="en-US" dirty="0"/>
              <a:t>.</a:t>
            </a:r>
            <a:endParaRPr lang="en-IN" dirty="0"/>
          </a:p>
          <a:p>
            <a:endParaRPr lang="en-IN" dirty="0"/>
          </a:p>
        </p:txBody>
      </p:sp>
    </p:spTree>
    <p:extLst>
      <p:ext uri="{BB962C8B-B14F-4D97-AF65-F5344CB8AC3E}">
        <p14:creationId xmlns:p14="http://schemas.microsoft.com/office/powerpoint/2010/main" val="69792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PROBLEM STATEMENT</a:t>
            </a:r>
            <a:endParaRPr lang="en-IN" dirty="0"/>
          </a:p>
        </p:txBody>
      </p:sp>
      <p:sp>
        <p:nvSpPr>
          <p:cNvPr id="3" name="Content Placeholder 2"/>
          <p:cNvSpPr>
            <a:spLocks noGrp="1"/>
          </p:cNvSpPr>
          <p:nvPr>
            <p:ph idx="1"/>
          </p:nvPr>
        </p:nvSpPr>
        <p:spPr>
          <a:xfrm>
            <a:off x="457200" y="838200"/>
            <a:ext cx="8229600" cy="5287963"/>
          </a:xfrm>
        </p:spPr>
        <p:txBody>
          <a:bodyPr>
            <a:normAutofit/>
          </a:bodyPr>
          <a:lstStyle/>
          <a:p>
            <a:pPr marL="0" indent="0" algn="just">
              <a:buNone/>
            </a:pPr>
            <a:r>
              <a:rPr lang="en-US" dirty="0">
                <a:latin typeface="BrowalliaUPC" pitchFamily="34" charset="-34"/>
                <a:cs typeface="BrowalliaUPC" pitchFamily="34" charset="-34"/>
              </a:rPr>
              <a:t>With the </a:t>
            </a:r>
            <a:r>
              <a:rPr lang="en-US" dirty="0" err="1">
                <a:latin typeface="BrowalliaUPC" pitchFamily="34" charset="-34"/>
                <a:cs typeface="BrowalliaUPC" pitchFamily="34" charset="-34"/>
              </a:rPr>
              <a:t>covid</a:t>
            </a:r>
            <a:r>
              <a:rPr lang="en-US" dirty="0">
                <a:latin typeface="BrowalliaUPC" pitchFamily="34" charset="-34"/>
                <a:cs typeface="BrowalliaUPC" pitchFamily="34" charset="-34"/>
              </a:rPr>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a:latin typeface="BrowalliaUPC" pitchFamily="34" charset="-34"/>
                <a:cs typeface="BrowalliaUPC" pitchFamily="34" charset="-34"/>
              </a:rPr>
              <a:t>covid</a:t>
            </a:r>
            <a:r>
              <a:rPr lang="en-US" dirty="0">
                <a:latin typeface="BrowalliaUPC" pitchFamily="34" charset="-34"/>
                <a:cs typeface="BrowalliaUPC" pitchFamily="34" charset="-34"/>
              </a:rPr>
              <a:t> 19 impact, our client is facing problems with their previous car price valuation machine learning models. So, they are looking for new machine learning models from new data. We have to make car price valuation model.</a:t>
            </a:r>
            <a:endParaRPr lang="en-IN" dirty="0">
              <a:latin typeface="BrowalliaUPC" pitchFamily="34" charset="-34"/>
              <a:cs typeface="BrowalliaUPC" pitchFamily="34" charset="-34"/>
            </a:endParaRPr>
          </a:p>
        </p:txBody>
      </p:sp>
    </p:spTree>
    <p:extLst>
      <p:ext uri="{BB962C8B-B14F-4D97-AF65-F5344CB8AC3E}">
        <p14:creationId xmlns:p14="http://schemas.microsoft.com/office/powerpoint/2010/main" val="96983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a:t>MODEL BUILDING PHASE</a:t>
            </a:r>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marL="45720" indent="0" algn="just">
              <a:buNone/>
            </a:pPr>
            <a:r>
              <a:rPr lang="en-US" dirty="0">
                <a:latin typeface="BrowalliaUPC" pitchFamily="34" charset="-34"/>
                <a:cs typeface="BrowalliaUPC" pitchFamily="34" charset="-34"/>
              </a:rPr>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lgn="just">
              <a:buNone/>
            </a:pPr>
            <a:r>
              <a:rPr lang="en-US" dirty="0">
                <a:latin typeface="BrowalliaUPC" pitchFamily="34" charset="-34"/>
                <a:cs typeface="BrowalliaUPC" pitchFamily="34" charset="-34"/>
              </a:rPr>
              <a:t>1. Data Cleaning</a:t>
            </a:r>
          </a:p>
          <a:p>
            <a:pPr marL="45720" indent="0" algn="just">
              <a:buNone/>
            </a:pPr>
            <a:r>
              <a:rPr lang="en-US" dirty="0">
                <a:latin typeface="BrowalliaUPC" pitchFamily="34" charset="-34"/>
                <a:cs typeface="BrowalliaUPC" pitchFamily="34" charset="-34"/>
              </a:rPr>
              <a:t>2. Exploratory Data Analysis</a:t>
            </a:r>
          </a:p>
          <a:p>
            <a:pPr marL="45720" indent="0" algn="just">
              <a:buNone/>
            </a:pPr>
            <a:r>
              <a:rPr lang="en-US" dirty="0">
                <a:latin typeface="BrowalliaUPC" pitchFamily="34" charset="-34"/>
                <a:cs typeface="BrowalliaUPC" pitchFamily="34" charset="-34"/>
              </a:rPr>
              <a:t>3. Data Pre-processing</a:t>
            </a:r>
          </a:p>
          <a:p>
            <a:pPr marL="45720" indent="0" algn="just">
              <a:buNone/>
            </a:pPr>
            <a:r>
              <a:rPr lang="en-US" dirty="0">
                <a:latin typeface="BrowalliaUPC" pitchFamily="34" charset="-34"/>
                <a:cs typeface="BrowalliaUPC" pitchFamily="34" charset="-34"/>
              </a:rPr>
              <a:t>4. Model Building</a:t>
            </a:r>
          </a:p>
          <a:p>
            <a:pPr marL="45720" indent="0" algn="just">
              <a:buNone/>
            </a:pPr>
            <a:r>
              <a:rPr lang="en-US" dirty="0">
                <a:latin typeface="BrowalliaUPC" pitchFamily="34" charset="-34"/>
                <a:cs typeface="BrowalliaUPC" pitchFamily="34" charset="-34"/>
              </a:rPr>
              <a:t>5. Model Evaluation</a:t>
            </a:r>
          </a:p>
          <a:p>
            <a:pPr marL="45720" indent="0" algn="just">
              <a:buNone/>
            </a:pPr>
            <a:r>
              <a:rPr lang="en-US" dirty="0">
                <a:latin typeface="BrowalliaUPC" pitchFamily="34" charset="-34"/>
                <a:cs typeface="BrowalliaUPC" pitchFamily="34" charset="-34"/>
              </a:rPr>
              <a:t>6. Selecting the best model</a:t>
            </a:r>
            <a:endParaRPr lang="en-IN" dirty="0">
              <a:latin typeface="BrowalliaUPC" pitchFamily="34" charset="-34"/>
              <a:cs typeface="BrowalliaUPC" pitchFamily="34" charset="-34"/>
            </a:endParaRPr>
          </a:p>
          <a:p>
            <a:pPr marL="0" indent="0">
              <a:buNone/>
            </a:pPr>
            <a:endParaRPr lang="en-IN" dirty="0"/>
          </a:p>
        </p:txBody>
      </p:sp>
    </p:spTree>
    <p:extLst>
      <p:ext uri="{BB962C8B-B14F-4D97-AF65-F5344CB8AC3E}">
        <p14:creationId xmlns:p14="http://schemas.microsoft.com/office/powerpoint/2010/main" val="93236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DATA PREPROCESSING</a:t>
            </a:r>
            <a:endParaRPr lang="en-IN"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a:latin typeface="BrowalliaUPC" pitchFamily="34" charset="-34"/>
                <a:cs typeface="BrowalliaUPC" pitchFamily="34" charset="-34"/>
              </a:rPr>
              <a:t>Importing the necessary dependencies and libraries.</a:t>
            </a:r>
          </a:p>
          <a:p>
            <a:pPr algn="just"/>
            <a:r>
              <a:rPr lang="en-US" dirty="0">
                <a:latin typeface="BrowalliaUPC" pitchFamily="34" charset="-34"/>
                <a:cs typeface="BrowalliaUPC" pitchFamily="34" charset="-34"/>
              </a:rPr>
              <a:t>Reading the CSV file and converted into data frame.</a:t>
            </a:r>
          </a:p>
          <a:p>
            <a:pPr algn="just"/>
            <a:r>
              <a:rPr lang="en-US" dirty="0">
                <a:latin typeface="BrowalliaUPC" pitchFamily="34" charset="-34"/>
                <a:cs typeface="BrowalliaUPC" pitchFamily="34" charset="-34"/>
              </a:rPr>
              <a:t>Checking the data dimensions for the original dataset.</a:t>
            </a:r>
          </a:p>
          <a:p>
            <a:pPr algn="just"/>
            <a:r>
              <a:rPr lang="en-US" dirty="0">
                <a:latin typeface="BrowalliaUPC" pitchFamily="34" charset="-34"/>
                <a:cs typeface="BrowalliaUPC" pitchFamily="34" charset="-34"/>
              </a:rPr>
              <a:t>Looking for null values and accordingly fill the missing data.</a:t>
            </a:r>
          </a:p>
          <a:p>
            <a:pPr algn="just"/>
            <a:r>
              <a:rPr lang="en-US" dirty="0">
                <a:latin typeface="BrowalliaUPC" pitchFamily="34" charset="-34"/>
                <a:cs typeface="BrowalliaUPC" pitchFamily="34" charset="-34"/>
              </a:rPr>
              <a:t>Checking the summary of the dataset.</a:t>
            </a:r>
          </a:p>
          <a:p>
            <a:pPr algn="just"/>
            <a:r>
              <a:rPr lang="en-US" dirty="0">
                <a:latin typeface="BrowalliaUPC" pitchFamily="34" charset="-34"/>
                <a:cs typeface="BrowalliaUPC" pitchFamily="34" charset="-34"/>
              </a:rPr>
              <a:t>Checking unique values.</a:t>
            </a:r>
          </a:p>
          <a:p>
            <a:pPr algn="just"/>
            <a:r>
              <a:rPr lang="en-US" dirty="0">
                <a:latin typeface="BrowalliaUPC" pitchFamily="34" charset="-34"/>
                <a:cs typeface="BrowalliaUPC" pitchFamily="34" charset="-34"/>
              </a:rPr>
              <a:t>Checking all the categorical columns in the dataset.</a:t>
            </a:r>
          </a:p>
          <a:p>
            <a:pPr algn="just"/>
            <a:endParaRPr lang="en-IN" dirty="0"/>
          </a:p>
        </p:txBody>
      </p:sp>
    </p:spTree>
    <p:extLst>
      <p:ext uri="{BB962C8B-B14F-4D97-AF65-F5344CB8AC3E}">
        <p14:creationId xmlns:p14="http://schemas.microsoft.com/office/powerpoint/2010/main" val="5144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DATA PREPROCESSING</a:t>
            </a:r>
            <a:endParaRPr lang="en-IN"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lgn="just"/>
            <a:r>
              <a:rPr lang="en-US" dirty="0">
                <a:latin typeface="BrowalliaUPC" pitchFamily="34" charset="-34"/>
                <a:cs typeface="BrowalliaUPC" pitchFamily="34" charset="-34"/>
              </a:rPr>
              <a:t>Visualizing each features using </a:t>
            </a:r>
            <a:r>
              <a:rPr lang="en-US" dirty="0" err="1">
                <a:latin typeface="BrowalliaUPC" pitchFamily="34" charset="-34"/>
                <a:cs typeface="BrowalliaUPC" pitchFamily="34" charset="-34"/>
              </a:rPr>
              <a:t>matplotlib</a:t>
            </a:r>
            <a:r>
              <a:rPr lang="en-US" dirty="0">
                <a:latin typeface="BrowalliaUPC" pitchFamily="34" charset="-34"/>
                <a:cs typeface="BrowalliaUPC" pitchFamily="34" charset="-34"/>
              </a:rPr>
              <a:t> and </a:t>
            </a:r>
            <a:r>
              <a:rPr lang="en-US" dirty="0" err="1">
                <a:latin typeface="BrowalliaUPC" pitchFamily="34" charset="-34"/>
                <a:cs typeface="BrowalliaUPC" pitchFamily="34" charset="-34"/>
              </a:rPr>
              <a:t>seaborn</a:t>
            </a:r>
            <a:r>
              <a:rPr lang="en-US" dirty="0">
                <a:latin typeface="BrowalliaUPC" pitchFamily="34" charset="-34"/>
                <a:cs typeface="BrowalliaUPC" pitchFamily="34" charset="-34"/>
              </a:rPr>
              <a:t>.</a:t>
            </a:r>
          </a:p>
          <a:p>
            <a:pPr algn="just"/>
            <a:r>
              <a:rPr lang="en-US" dirty="0">
                <a:latin typeface="BrowalliaUPC" pitchFamily="34" charset="-34"/>
                <a:cs typeface="BrowalliaUPC" pitchFamily="34" charset="-34"/>
              </a:rPr>
              <a:t>Performing encoding using the ordinal encoder on categorical features.</a:t>
            </a:r>
          </a:p>
          <a:p>
            <a:pPr algn="just"/>
            <a:r>
              <a:rPr lang="en-US" dirty="0">
                <a:latin typeface="BrowalliaUPC" pitchFamily="34" charset="-34"/>
                <a:cs typeface="BrowalliaUPC" pitchFamily="34" charset="-34"/>
              </a:rPr>
              <a:t>Checking for co-relation/multi-</a:t>
            </a:r>
            <a:r>
              <a:rPr lang="en-US" dirty="0" err="1">
                <a:latin typeface="BrowalliaUPC" pitchFamily="34" charset="-34"/>
                <a:cs typeface="BrowalliaUPC" pitchFamily="34" charset="-34"/>
              </a:rPr>
              <a:t>collinearity</a:t>
            </a:r>
            <a:r>
              <a:rPr lang="en-US" dirty="0">
                <a:latin typeface="BrowalliaUPC" pitchFamily="34" charset="-34"/>
                <a:cs typeface="BrowalliaUPC" pitchFamily="34" charset="-34"/>
              </a:rPr>
              <a:t> in a </a:t>
            </a:r>
            <a:r>
              <a:rPr lang="en-US" dirty="0" err="1">
                <a:latin typeface="BrowalliaUPC" pitchFamily="34" charset="-34"/>
                <a:cs typeface="BrowalliaUPC" pitchFamily="34" charset="-34"/>
              </a:rPr>
              <a:t>heatmap</a:t>
            </a:r>
            <a:r>
              <a:rPr lang="en-US" dirty="0">
                <a:latin typeface="BrowalliaUPC" pitchFamily="34" charset="-34"/>
                <a:cs typeface="BrowalliaUPC" pitchFamily="34" charset="-34"/>
              </a:rPr>
              <a:t>.</a:t>
            </a:r>
          </a:p>
          <a:p>
            <a:pPr algn="just"/>
            <a:r>
              <a:rPr lang="en-US" dirty="0">
                <a:latin typeface="BrowalliaUPC" pitchFamily="34" charset="-34"/>
                <a:cs typeface="BrowalliaUPC" pitchFamily="34" charset="-34"/>
              </a:rPr>
              <a:t>Checking for Outliers/</a:t>
            </a:r>
            <a:r>
              <a:rPr lang="en-US" dirty="0" err="1">
                <a:latin typeface="BrowalliaUPC" pitchFamily="34" charset="-34"/>
                <a:cs typeface="BrowalliaUPC" pitchFamily="34" charset="-34"/>
              </a:rPr>
              <a:t>Skewness</a:t>
            </a:r>
            <a:r>
              <a:rPr lang="en-US" dirty="0">
                <a:latin typeface="BrowalliaUPC" pitchFamily="34" charset="-34"/>
                <a:cs typeface="BrowalliaUPC" pitchFamily="34" charset="-34"/>
              </a:rPr>
              <a:t> using </a:t>
            </a:r>
            <a:r>
              <a:rPr lang="en-US" dirty="0" err="1">
                <a:latin typeface="BrowalliaUPC" pitchFamily="34" charset="-34"/>
                <a:cs typeface="BrowalliaUPC" pitchFamily="34" charset="-34"/>
              </a:rPr>
              <a:t>boxen</a:t>
            </a:r>
            <a:r>
              <a:rPr lang="en-US" dirty="0">
                <a:latin typeface="BrowalliaUPC" pitchFamily="34" charset="-34"/>
                <a:cs typeface="BrowalliaUPC" pitchFamily="34" charset="-34"/>
              </a:rPr>
              <a:t> plot and distribution plot.</a:t>
            </a:r>
          </a:p>
          <a:p>
            <a:pPr algn="just"/>
            <a:r>
              <a:rPr lang="en-US" dirty="0">
                <a:latin typeface="BrowalliaUPC" pitchFamily="34" charset="-34"/>
                <a:cs typeface="BrowalliaUPC" pitchFamily="34" charset="-34"/>
              </a:rPr>
              <a:t>Perform Scaling using Standard </a:t>
            </a:r>
            <a:r>
              <a:rPr lang="en-US" dirty="0" err="1">
                <a:latin typeface="BrowalliaUPC" pitchFamily="34" charset="-34"/>
                <a:cs typeface="BrowalliaUPC" pitchFamily="34" charset="-34"/>
              </a:rPr>
              <a:t>Scaler</a:t>
            </a:r>
            <a:r>
              <a:rPr lang="en-US" dirty="0">
                <a:latin typeface="BrowalliaUPC" pitchFamily="34" charset="-34"/>
                <a:cs typeface="BrowalliaUPC" pitchFamily="34" charset="-34"/>
              </a:rPr>
              <a:t> method.</a:t>
            </a:r>
          </a:p>
          <a:p>
            <a:pPr algn="just"/>
            <a:r>
              <a:rPr lang="en-US" dirty="0">
                <a:latin typeface="BrowalliaUPC" pitchFamily="34" charset="-34"/>
                <a:cs typeface="BrowalliaUPC" pitchFamily="34" charset="-34"/>
              </a:rPr>
              <a:t>Checking for the final dimension of dataset to confirm the input details.</a:t>
            </a:r>
          </a:p>
          <a:p>
            <a:pPr algn="just"/>
            <a:r>
              <a:rPr lang="en-US" dirty="0">
                <a:latin typeface="BrowalliaUPC" pitchFamily="34" charset="-34"/>
                <a:cs typeface="BrowalliaUPC" pitchFamily="34" charset="-34"/>
              </a:rPr>
              <a:t>Creating train test split and the best random state found in the range 1-1000.</a:t>
            </a:r>
          </a:p>
          <a:p>
            <a:endParaRPr lang="en-IN" dirty="0"/>
          </a:p>
        </p:txBody>
      </p:sp>
    </p:spTree>
    <p:extLst>
      <p:ext uri="{BB962C8B-B14F-4D97-AF65-F5344CB8AC3E}">
        <p14:creationId xmlns:p14="http://schemas.microsoft.com/office/powerpoint/2010/main" val="237968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EXPLORATORY DATA ANALYSIS (EDA)</a:t>
            </a:r>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US" dirty="0">
                <a:latin typeface="BrowalliaUPC" pitchFamily="34" charset="-34"/>
                <a:cs typeface="BrowalliaUPC" pitchFamily="34" charset="-34"/>
              </a:rPr>
              <a:t>First I have imported the necessary libraries and loaded the entire dataset in our </a:t>
            </a:r>
            <a:r>
              <a:rPr lang="en-US" dirty="0" err="1">
                <a:latin typeface="BrowalliaUPC" pitchFamily="34" charset="-34"/>
                <a:cs typeface="BrowalliaUPC" pitchFamily="34" charset="-34"/>
              </a:rPr>
              <a:t>Jupyter</a:t>
            </a:r>
            <a:r>
              <a:rPr lang="en-US" dirty="0">
                <a:latin typeface="BrowalliaUPC" pitchFamily="34" charset="-34"/>
                <a:cs typeface="BrowalliaUPC" pitchFamily="34" charset="-34"/>
              </a:rPr>
              <a:t> Notebook and renamed the project file from untitled.</a:t>
            </a:r>
          </a:p>
          <a:p>
            <a:pPr algn="just"/>
            <a:r>
              <a:rPr lang="en-US" dirty="0">
                <a:latin typeface="BrowalliaUPC" pitchFamily="34" charset="-34"/>
                <a:cs typeface="BrowalliaUPC" pitchFamily="34" charset="-34"/>
              </a:rPr>
              <a:t>Then I checked the shape of our dataset and found that we have a total of 10,000 rows and 6 different columns.</a:t>
            </a:r>
          </a:p>
          <a:p>
            <a:pPr algn="just"/>
            <a:r>
              <a:rPr lang="en-US" dirty="0">
                <a:latin typeface="BrowalliaUPC" pitchFamily="34" charset="-34"/>
                <a:cs typeface="BrowalliaUPC" pitchFamily="34" charset="-34"/>
              </a:rPr>
              <a:t>We don’t have any null values or missing values present in our dataset from the web scraping.</a:t>
            </a:r>
          </a:p>
          <a:p>
            <a:pPr algn="just"/>
            <a:r>
              <a:rPr lang="en-US" dirty="0">
                <a:latin typeface="BrowalliaUPC" pitchFamily="34" charset="-34"/>
                <a:cs typeface="BrowalliaUPC" pitchFamily="34" charset="-34"/>
              </a:rPr>
              <a:t>There few duplicate rows/records in our dataset but I decided to retain them instead of deleting it.</a:t>
            </a:r>
          </a:p>
          <a:p>
            <a:pPr algn="just"/>
            <a:r>
              <a:rPr lang="en-US" dirty="0">
                <a:latin typeface="BrowalliaUPC" pitchFamily="34" charset="-34"/>
                <a:cs typeface="BrowalliaUPC" pitchFamily="34" charset="-34"/>
              </a:rPr>
              <a:t>By checking the data types I came to know that our data set consists of columns having only object </a:t>
            </a:r>
            <a:r>
              <a:rPr lang="en-US" dirty="0" err="1">
                <a:latin typeface="BrowalliaUPC" pitchFamily="34" charset="-34"/>
                <a:cs typeface="BrowalliaUPC" pitchFamily="34" charset="-34"/>
              </a:rPr>
              <a:t>datatype</a:t>
            </a:r>
            <a:r>
              <a:rPr lang="en-US" dirty="0">
                <a:latin typeface="BrowalliaUPC" pitchFamily="34" charset="-34"/>
                <a:cs typeface="BrowalliaUPC" pitchFamily="34" charset="-34"/>
              </a:rPr>
              <a:t> even those there were numeric information present.</a:t>
            </a:r>
          </a:p>
          <a:p>
            <a:pPr marL="0" indent="0">
              <a:buNone/>
            </a:pPr>
            <a:endParaRPr lang="en-IN" dirty="0"/>
          </a:p>
        </p:txBody>
      </p:sp>
    </p:spTree>
    <p:extLst>
      <p:ext uri="{BB962C8B-B14F-4D97-AF65-F5344CB8AC3E}">
        <p14:creationId xmlns:p14="http://schemas.microsoft.com/office/powerpoint/2010/main" val="400892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VISUALIZATION USING PANDAS PROFILING REPORT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90436"/>
            <a:ext cx="8229600" cy="2145490"/>
          </a:xfrm>
        </p:spPr>
      </p:pic>
    </p:spTree>
    <p:extLst>
      <p:ext uri="{BB962C8B-B14F-4D97-AF65-F5344CB8AC3E}">
        <p14:creationId xmlns:p14="http://schemas.microsoft.com/office/powerpoint/2010/main" val="331366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MISSING VALUES VISUAL USING MISSINGNO</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29600" cy="3086100"/>
          </a:xfrm>
        </p:spPr>
      </p:pic>
    </p:spTree>
    <p:extLst>
      <p:ext uri="{BB962C8B-B14F-4D97-AF65-F5344CB8AC3E}">
        <p14:creationId xmlns:p14="http://schemas.microsoft.com/office/powerpoint/2010/main" val="2782276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999</Words>
  <Application>Microsoft Office PowerPoint</Application>
  <PresentationFormat>On-screen Show (4:3)</PresentationFormat>
  <Paragraphs>84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BrowalliaUPC</vt:lpstr>
      <vt:lpstr>Calibri</vt:lpstr>
      <vt:lpstr>Wingdings</vt:lpstr>
      <vt:lpstr>Office Theme</vt:lpstr>
      <vt:lpstr>Used Car Price Prediction Project Presentation</vt:lpstr>
      <vt:lpstr>ACKNOWLEDGMENT</vt:lpstr>
      <vt:lpstr>PROBLEM STATEMENT</vt:lpstr>
      <vt:lpstr>MODEL BUILDING PHASE</vt:lpstr>
      <vt:lpstr>DATA PREPROCESSING</vt:lpstr>
      <vt:lpstr>DATA PREPROCESSING</vt:lpstr>
      <vt:lpstr>EXPLORATORY DATA ANALYSIS (EDA)</vt:lpstr>
      <vt:lpstr>VISUALIZATION USING PANDAS PROFILING REPORT</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REGRESSION MACHINE LEARNING MODEL/S USED</vt:lpstr>
      <vt:lpstr>REGRESSION MODEL FUNCTION WITH EVALUATION METRICS</vt:lpstr>
      <vt:lpstr>EVALUATION AND HYPER PARAMETER TUNING</vt:lpstr>
      <vt:lpstr>CONCLUSION</vt:lpstr>
      <vt:lpstr>LIMITATIONS OF THIS WORK AND SCOPE FOR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Project Presentation</dc:title>
  <dc:creator>user</dc:creator>
  <cp:lastModifiedBy>Gopabandhu Sahoo</cp:lastModifiedBy>
  <cp:revision>13</cp:revision>
  <dcterms:created xsi:type="dcterms:W3CDTF">2006-08-16T00:00:00Z</dcterms:created>
  <dcterms:modified xsi:type="dcterms:W3CDTF">2022-08-20T06:18:49Z</dcterms:modified>
</cp:coreProperties>
</file>