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9" r:id="rId32"/>
    <p:sldId id="290" r:id="rId33"/>
    <p:sldId id="291" r:id="rId34"/>
    <p:sldId id="292" r:id="rId35"/>
    <p:sldId id="293" r:id="rId36"/>
    <p:sldId id="294"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900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559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902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446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655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943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771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14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3914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198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802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9/7/2022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739035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Bahnschrift" panose="020B0502040204020203" pitchFamily="34" charset="0"/>
              </a:rPr>
              <a:t>MICRO-CREDIT DEFAULTER PROJECT</a:t>
            </a:r>
            <a:endParaRPr lang="en-IN" dirty="0"/>
          </a:p>
        </p:txBody>
      </p:sp>
      <p:sp>
        <p:nvSpPr>
          <p:cNvPr id="3" name="Subtitle 2"/>
          <p:cNvSpPr>
            <a:spLocks noGrp="1"/>
          </p:cNvSpPr>
          <p:nvPr>
            <p:ph type="subTitle" idx="1"/>
          </p:nvPr>
        </p:nvSpPr>
        <p:spPr/>
        <p:txBody>
          <a:bodyPr/>
          <a:lstStyle/>
          <a:p>
            <a:r>
              <a:rPr lang="en-IN" dirty="0"/>
              <a:t>SUBMITTED </a:t>
            </a:r>
            <a:r>
              <a:rPr lang="en-IN"/>
              <a:t>BY-GOPABANDHU    SAHOO</a:t>
            </a:r>
            <a:endParaRPr lang="en-IN" dirty="0"/>
          </a:p>
        </p:txBody>
      </p:sp>
    </p:spTree>
    <p:extLst>
      <p:ext uri="{BB962C8B-B14F-4D97-AF65-F5344CB8AC3E}">
        <p14:creationId xmlns:p14="http://schemas.microsoft.com/office/powerpoint/2010/main" val="327760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84571"/>
          </a:xfrm>
        </p:spPr>
        <p:txBody>
          <a:bodyPr>
            <a:normAutofit fontScale="90000"/>
          </a:bodyPr>
          <a:lstStyle/>
          <a:p>
            <a:pPr algn="l"/>
            <a:br>
              <a:rPr lang="en-US" sz="2700" b="1" dirty="0">
                <a:latin typeface="Times New Roman" pitchFamily="18" charset="0"/>
                <a:cs typeface="Times New Roman" pitchFamily="18" charset="0"/>
              </a:rPr>
            </a:br>
            <a:r>
              <a:rPr lang="en-US" sz="2700" b="1" dirty="0">
                <a:latin typeface="Times New Roman" pitchFamily="18" charset="0"/>
                <a:cs typeface="Times New Roman" pitchFamily="18" charset="0"/>
              </a:rPr>
              <a:t>VISUALIZATIONS</a:t>
            </a:r>
            <a:br>
              <a:rPr lang="en-IN" b="1" dirty="0">
                <a:latin typeface="Bahnschrift" panose="020B0502040204020203" pitchFamily="34" charset="0"/>
              </a:rPr>
            </a:br>
            <a:endParaRPr lang="en-IN"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819150"/>
            <a:ext cx="4038600" cy="3429000"/>
          </a:xfrm>
        </p:spPr>
      </p:pic>
      <p:sp>
        <p:nvSpPr>
          <p:cNvPr id="4" name="Content Placeholder 3"/>
          <p:cNvSpPr>
            <a:spLocks noGrp="1"/>
          </p:cNvSpPr>
          <p:nvPr>
            <p:ph sz="half" idx="2"/>
          </p:nvPr>
        </p:nvSpPr>
        <p:spPr>
          <a:xfrm>
            <a:off x="4648200" y="900114"/>
            <a:ext cx="4038600" cy="3729036"/>
          </a:xfrm>
        </p:spPr>
        <p:txBody>
          <a:bodyPr>
            <a:normAutofit/>
          </a:bodyPr>
          <a:lstStyle/>
          <a:p>
            <a:r>
              <a:rPr lang="en-US" sz="1800" dirty="0">
                <a:latin typeface="Times New Roman" pitchFamily="18" charset="0"/>
                <a:cs typeface="Times New Roman" pitchFamily="18" charset="0"/>
              </a:rPr>
              <a:t>Observations</a:t>
            </a:r>
            <a:r>
              <a:rPr lang="en-US" sz="1100" dirty="0">
                <a:latin typeface="Quicksand" panose="020B0604020202020204" charset="0"/>
              </a:rPr>
              <a:t>:</a:t>
            </a:r>
          </a:p>
          <a:p>
            <a:endParaRPr lang="en-US" sz="1100" dirty="0">
              <a:latin typeface="Quicksand" panose="020B0604020202020204" charset="0"/>
            </a:endParaRPr>
          </a:p>
          <a:p>
            <a:pPr lvl="0">
              <a:lnSpc>
                <a:spcPct val="107000"/>
              </a:lnSpc>
              <a:buClr>
                <a:schemeClr val="accent1"/>
              </a:buClr>
              <a:buFont typeface="Wingdings" panose="05000000000000000000" pitchFamily="2" charset="2"/>
              <a:buChar char="Ø"/>
            </a:pPr>
            <a:r>
              <a:rPr lang="en-IN" sz="1100" dirty="0">
                <a:latin typeface="Quicksand" panose="020B0604020202020204" charset="0"/>
                <a:ea typeface="Times New Roman" panose="02020603050405020304" pitchFamily="18" charset="0"/>
                <a:cs typeface="Calibri" panose="020F0502020204030204" pitchFamily="34" charset="0"/>
              </a:rPr>
              <a:t>We can see that 183431 people had paid their loan amount whereas 26162 people did not pay the amount.</a:t>
            </a:r>
            <a:endParaRPr lang="en-IN" sz="1100" dirty="0">
              <a:latin typeface="Quicksand" panose="020B0604020202020204" charset="0"/>
              <a:ea typeface="Calibri" panose="020F0502020204030204" pitchFamily="34" charset="0"/>
              <a:cs typeface="Times New Roman" panose="02020603050405020304" pitchFamily="18" charset="0"/>
            </a:endParaRPr>
          </a:p>
          <a:p>
            <a:pPr lvl="0">
              <a:lnSpc>
                <a:spcPct val="107000"/>
              </a:lnSpc>
              <a:spcBef>
                <a:spcPts val="1200"/>
              </a:spcBef>
              <a:spcAft>
                <a:spcPts val="800"/>
              </a:spcAft>
              <a:buClr>
                <a:schemeClr val="accent1"/>
              </a:buClr>
              <a:buFont typeface="Wingdings" panose="05000000000000000000" pitchFamily="2" charset="2"/>
              <a:buChar char="Ø"/>
            </a:pPr>
            <a:r>
              <a:rPr lang="en-IN" sz="1100" dirty="0">
                <a:latin typeface="Quicksand" panose="020B0604020202020204" charset="0"/>
                <a:ea typeface="Times New Roman" panose="02020603050405020304" pitchFamily="18" charset="0"/>
                <a:cs typeface="Calibri" panose="020F0502020204030204" pitchFamily="34" charset="0"/>
              </a:rPr>
              <a:t>Here the dataset is imbalanced. Label ‘1’ has approximately 87.5% records, while label ‘0’ has approximately 12.5% records</a:t>
            </a:r>
            <a:r>
              <a:rPr lang="en-IN" sz="1100" dirty="0">
                <a:solidFill>
                  <a:schemeClr val="accent1"/>
                </a:solidFill>
                <a:latin typeface="Quicksand" panose="020B0604020202020204" charset="0"/>
                <a:ea typeface="Times New Roman" panose="02020603050405020304" pitchFamily="18" charset="0"/>
                <a:cs typeface="Calibri" panose="020F0502020204030204" pitchFamily="34" charset="0"/>
              </a:rPr>
              <a:t>.</a:t>
            </a:r>
            <a:endParaRPr lang="en-IN" sz="1100" dirty="0">
              <a:solidFill>
                <a:schemeClr val="accent1"/>
              </a:solidFill>
              <a:latin typeface="Quicksand" panose="020B0604020202020204" charset="0"/>
              <a:ea typeface="Times New Roman" panose="02020603050405020304" pitchFamily="18" charset="0"/>
              <a:cs typeface="Helvetica" panose="020B0604020202020204" pitchFamily="34" charset="0"/>
            </a:endParaRPr>
          </a:p>
          <a:p>
            <a:pPr marL="0" indent="0" algn="just">
              <a:buNone/>
            </a:pPr>
            <a:endParaRPr lang="en-IN" sz="1100" dirty="0">
              <a:latin typeface="Arial" pitchFamily="34" charset="0"/>
              <a:cs typeface="Arial" pitchFamily="34" charset="0"/>
            </a:endParaRPr>
          </a:p>
        </p:txBody>
      </p:sp>
    </p:spTree>
    <p:extLst>
      <p:ext uri="{BB962C8B-B14F-4D97-AF65-F5344CB8AC3E}">
        <p14:creationId xmlns:p14="http://schemas.microsoft.com/office/powerpoint/2010/main" val="3916062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84571"/>
          </a:xfrm>
        </p:spPr>
        <p:txBody>
          <a:bodyPr>
            <a:normAutofit fontScale="90000"/>
          </a:bodyPr>
          <a:lstStyle/>
          <a:p>
            <a:pPr marL="457200" indent="-457200" algn="l">
              <a:buFont typeface="Courier New" pitchFamily="49" charset="0"/>
              <a:buChar char="o"/>
            </a:pP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Data recorded on the basis of months</a:t>
            </a:r>
            <a:br>
              <a:rPr lang="en-IN" dirty="0">
                <a:latin typeface="Bahnschrift" panose="020B0502040204020203" pitchFamily="34" charset="0"/>
              </a:rPr>
            </a:br>
            <a:endParaRPr lang="en-IN"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438150"/>
            <a:ext cx="4038600" cy="3810000"/>
          </a:xfrm>
        </p:spPr>
      </p:pic>
      <p:sp>
        <p:nvSpPr>
          <p:cNvPr id="4" name="Content Placeholder 3"/>
          <p:cNvSpPr>
            <a:spLocks noGrp="1"/>
          </p:cNvSpPr>
          <p:nvPr>
            <p:ph sz="half" idx="2"/>
          </p:nvPr>
        </p:nvSpPr>
        <p:spPr>
          <a:xfrm>
            <a:off x="4648200" y="666750"/>
            <a:ext cx="4038600" cy="3733800"/>
          </a:xfrm>
        </p:spPr>
        <p:txBody>
          <a:bodyPr>
            <a:normAutofit/>
          </a:bodyPr>
          <a:lstStyle/>
          <a:p>
            <a:r>
              <a:rPr lang="en-US" sz="1400" dirty="0">
                <a:latin typeface="Quicksand" panose="020B0604020202020204" charset="0"/>
              </a:rPr>
              <a:t>Observations:</a:t>
            </a:r>
          </a:p>
          <a:p>
            <a:endParaRPr lang="en-US" sz="1400" dirty="0">
              <a:latin typeface="Quicksand" panose="020B0604020202020204" charset="0"/>
            </a:endParaRPr>
          </a:p>
          <a:p>
            <a:pPr lvl="0">
              <a:lnSpc>
                <a:spcPct val="107000"/>
              </a:lnSpc>
              <a:buClr>
                <a:schemeClr val="accent1"/>
              </a:buClr>
              <a:buFont typeface="Wingdings" panose="05000000000000000000" pitchFamily="2" charset="2"/>
              <a:buChar char="Ø"/>
            </a:pPr>
            <a:r>
              <a:rPr lang="en-IN" sz="1400" dirty="0">
                <a:latin typeface="Quicksand" panose="020B0604020202020204" charset="0"/>
                <a:ea typeface="Times New Roman" panose="02020603050405020304" pitchFamily="18" charset="0"/>
                <a:cs typeface="Calibri" panose="020F0502020204030204" pitchFamily="34" charset="0"/>
              </a:rPr>
              <a:t>Maximum number of people records have been recorded in the month of July with a value of 85765 whereas least number of records have been recorded in the month of August with a value of 40674. </a:t>
            </a:r>
            <a:endParaRPr lang="en-IN" sz="1400" dirty="0">
              <a:latin typeface="Quicksand" panose="020B0604020202020204" charset="0"/>
              <a:ea typeface="Calibri" panose="020F0502020204030204" pitchFamily="34" charset="0"/>
              <a:cs typeface="Times New Roman" panose="02020603050405020304" pitchFamily="18" charset="0"/>
            </a:endParaRPr>
          </a:p>
          <a:p>
            <a:pPr lvl="0">
              <a:lnSpc>
                <a:spcPct val="107000"/>
              </a:lnSpc>
              <a:spcBef>
                <a:spcPts val="1200"/>
              </a:spcBef>
              <a:spcAft>
                <a:spcPts val="800"/>
              </a:spcAft>
              <a:buClr>
                <a:schemeClr val="accent1"/>
              </a:buClr>
              <a:buFont typeface="Wingdings" panose="05000000000000000000" pitchFamily="2" charset="2"/>
              <a:buChar char="Ø"/>
            </a:pPr>
            <a:r>
              <a:rPr lang="en-IN" sz="1400" dirty="0">
                <a:latin typeface="Quicksand" panose="020B0604020202020204" charset="0"/>
                <a:ea typeface="Times New Roman" panose="02020603050405020304" pitchFamily="18" charset="0"/>
                <a:cs typeface="Calibri" panose="020F0502020204030204" pitchFamily="34" charset="0"/>
              </a:rPr>
              <a:t>All the records are recorded in the months of June, July and August respectively.</a:t>
            </a:r>
            <a:endParaRPr lang="en-IN" sz="1400" dirty="0">
              <a:latin typeface="Arial" pitchFamily="34" charset="0"/>
              <a:cs typeface="Arial" pitchFamily="34" charset="0"/>
            </a:endParaRPr>
          </a:p>
        </p:txBody>
      </p:sp>
    </p:spTree>
    <p:extLst>
      <p:ext uri="{BB962C8B-B14F-4D97-AF65-F5344CB8AC3E}">
        <p14:creationId xmlns:p14="http://schemas.microsoft.com/office/powerpoint/2010/main" val="123013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08371"/>
          </a:xfrm>
        </p:spPr>
        <p:txBody>
          <a:bodyPr>
            <a:normAutofit fontScale="90000"/>
          </a:bodyPr>
          <a:lstStyle/>
          <a:p>
            <a:pPr algn="l"/>
            <a:r>
              <a:rPr lang="en-US" sz="2700" dirty="0">
                <a:latin typeface="Times New Roman" pitchFamily="18" charset="0"/>
                <a:cs typeface="Times New Roman" pitchFamily="18" charset="0"/>
              </a:rPr>
              <a:t>Data recorded on the basis of days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612" y="895350"/>
            <a:ext cx="5686776" cy="3698875"/>
          </a:xfrm>
        </p:spPr>
      </p:pic>
    </p:spTree>
    <p:extLst>
      <p:ext uri="{BB962C8B-B14F-4D97-AF65-F5344CB8AC3E}">
        <p14:creationId xmlns:p14="http://schemas.microsoft.com/office/powerpoint/2010/main" val="1419007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latin typeface="Times New Roman" pitchFamily="18" charset="0"/>
                <a:cs typeface="Times New Roman" pitchFamily="18" charset="0"/>
              </a:rPr>
              <a:t>Maximum amount of loan taken by people in last 30 and 90 days</a:t>
            </a:r>
            <a:endParaRPr lang="en-IN" sz="2000"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469843"/>
            <a:ext cx="4038600" cy="2778307"/>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722870" y="1581151"/>
            <a:ext cx="3889260" cy="2667000"/>
          </a:xfrm>
        </p:spPr>
      </p:pic>
    </p:spTree>
    <p:extLst>
      <p:ext uri="{BB962C8B-B14F-4D97-AF65-F5344CB8AC3E}">
        <p14:creationId xmlns:p14="http://schemas.microsoft.com/office/powerpoint/2010/main" val="130229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marL="285750" indent="-285750" algn="l">
              <a:buFont typeface="Courier New" pitchFamily="49" charset="0"/>
              <a:buChar char="o"/>
            </a:pPr>
            <a:r>
              <a:rPr lang="en-US" sz="1600" dirty="0">
                <a:solidFill>
                  <a:schemeClr val="accent1"/>
                </a:solidFill>
                <a:latin typeface="Bahnschrift" panose="020B0502040204020203" pitchFamily="34" charset="0"/>
              </a:rPr>
              <a:t>Number of loans taken by people in last 30 days</a:t>
            </a:r>
            <a:endParaRPr lang="en-IN" sz="16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43590"/>
            <a:ext cx="8229600" cy="2307194"/>
          </a:xfrm>
        </p:spPr>
      </p:pic>
    </p:spTree>
    <p:extLst>
      <p:ext uri="{BB962C8B-B14F-4D97-AF65-F5344CB8AC3E}">
        <p14:creationId xmlns:p14="http://schemas.microsoft.com/office/powerpoint/2010/main" val="398680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65571"/>
          </a:xfrm>
        </p:spPr>
        <p:txBody>
          <a:bodyPr>
            <a:normAutofit/>
          </a:bodyPr>
          <a:lstStyle/>
          <a:p>
            <a:pPr marL="285750" indent="-285750" algn="l">
              <a:buFont typeface="Courier New" pitchFamily="49" charset="0"/>
              <a:buChar char="o"/>
            </a:pPr>
            <a:r>
              <a:rPr lang="en-IN" sz="1400" dirty="0">
                <a:latin typeface="Bahnschrift" panose="020B0502040204020203" pitchFamily="34" charset="0"/>
                <a:ea typeface="Calibri" panose="020F0502020204030204" pitchFamily="34" charset="0"/>
                <a:cs typeface="Times New Roman" panose="02020603050405020304" pitchFamily="18" charset="0"/>
              </a:rPr>
              <a:t>Number of loans taken by people in last 90 days </a:t>
            </a:r>
            <a:r>
              <a:rPr lang="en-IN" sz="1400" dirty="0" err="1">
                <a:latin typeface="Bahnschrift" panose="020B0502040204020203" pitchFamily="34" charset="0"/>
                <a:ea typeface="Calibri" panose="020F0502020204030204" pitchFamily="34" charset="0"/>
                <a:cs typeface="Times New Roman" panose="02020603050405020304" pitchFamily="18" charset="0"/>
              </a:rPr>
              <a:t>vs</a:t>
            </a:r>
            <a:r>
              <a:rPr lang="en-IN" sz="1400" dirty="0">
                <a:latin typeface="Bahnschrift" panose="020B0502040204020203" pitchFamily="34" charset="0"/>
                <a:ea typeface="Calibri" panose="020F0502020204030204" pitchFamily="34" charset="0"/>
                <a:cs typeface="Times New Roman" panose="02020603050405020304" pitchFamily="18" charset="0"/>
              </a:rPr>
              <a:t> Amount of loan taken by the people in last 90 days (considering only defaulters)</a:t>
            </a:r>
            <a:endParaRPr lang="en-IN" sz="14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153" y="1200150"/>
            <a:ext cx="6087694" cy="33940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47750"/>
            <a:ext cx="9144000" cy="3367341"/>
          </a:xfrm>
          <a:prstGeom prst="rect">
            <a:avLst/>
          </a:prstGeom>
        </p:spPr>
      </p:pic>
    </p:spTree>
    <p:extLst>
      <p:ext uri="{BB962C8B-B14F-4D97-AF65-F5344CB8AC3E}">
        <p14:creationId xmlns:p14="http://schemas.microsoft.com/office/powerpoint/2010/main" val="2377264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a:bodyPr>
          <a:lstStyle/>
          <a:p>
            <a:pPr marL="285750" indent="-285750" algn="l">
              <a:buFont typeface="Courier New" pitchFamily="49" charset="0"/>
              <a:buChar char="o"/>
            </a:pPr>
            <a:r>
              <a:rPr lang="en-US" sz="1600" dirty="0">
                <a:latin typeface="Bahnschrift" panose="020B0502040204020203" pitchFamily="34" charset="0"/>
              </a:rPr>
              <a:t>Defaulters data recorded on the basis of months</a:t>
            </a:r>
            <a:endParaRPr lang="en-IN" sz="1600" dirty="0">
              <a:latin typeface="Times New Roman" pitchFamily="18" charset="0"/>
              <a:cs typeface="Times New Roman"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688" y="1200150"/>
            <a:ext cx="7404624" cy="3394075"/>
          </a:xfrm>
        </p:spPr>
      </p:pic>
    </p:spTree>
    <p:extLst>
      <p:ext uri="{BB962C8B-B14F-4D97-AF65-F5344CB8AC3E}">
        <p14:creationId xmlns:p14="http://schemas.microsoft.com/office/powerpoint/2010/main" val="611411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a:bodyPr>
          <a:lstStyle/>
          <a:p>
            <a:pPr algn="l"/>
            <a:r>
              <a:rPr lang="en-US" sz="1600" dirty="0">
                <a:latin typeface="Bahnschrift" panose="020B0502040204020203" pitchFamily="34" charset="0"/>
              </a:rPr>
              <a:t>Defaulters data recorded on the basis of days</a:t>
            </a:r>
            <a:endParaRPr lang="en-IN" sz="16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28750"/>
            <a:ext cx="8229600" cy="2743200"/>
          </a:xfrm>
        </p:spPr>
      </p:pic>
    </p:spTree>
    <p:extLst>
      <p:ext uri="{BB962C8B-B14F-4D97-AF65-F5344CB8AC3E}">
        <p14:creationId xmlns:p14="http://schemas.microsoft.com/office/powerpoint/2010/main" val="278416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1800" dirty="0">
                <a:latin typeface="Arial" pitchFamily="34" charset="0"/>
                <a:ea typeface="Times New Roman" panose="02020603050405020304" pitchFamily="18" charset="0"/>
                <a:cs typeface="Arial" pitchFamily="34" charset="0"/>
              </a:rPr>
              <a:t>Number of loans taken by people in last 30 days </a:t>
            </a:r>
            <a:r>
              <a:rPr lang="en-IN" sz="1800" dirty="0" err="1">
                <a:latin typeface="Arial" pitchFamily="34" charset="0"/>
                <a:ea typeface="Times New Roman" panose="02020603050405020304" pitchFamily="18" charset="0"/>
                <a:cs typeface="Arial" pitchFamily="34" charset="0"/>
              </a:rPr>
              <a:t>vs</a:t>
            </a:r>
            <a:r>
              <a:rPr lang="en-IN" sz="1800" dirty="0">
                <a:latin typeface="Arial" pitchFamily="34" charset="0"/>
                <a:ea typeface="Times New Roman" panose="02020603050405020304" pitchFamily="18" charset="0"/>
                <a:cs typeface="Arial" pitchFamily="34" charset="0"/>
              </a:rPr>
              <a:t> Amount of loan taken by the people in last 90 days</a:t>
            </a:r>
            <a:endParaRPr lang="en-IN" sz="1800" dirty="0">
              <a:latin typeface="Arial" pitchFamily="34" charset="0"/>
              <a:cs typeface="Arial" pitchFamily="34"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200150"/>
            <a:ext cx="4038600" cy="3124200"/>
          </a:xfrm>
        </p:spPr>
      </p:pic>
      <p:sp>
        <p:nvSpPr>
          <p:cNvPr id="4" name="Content Placeholder 3"/>
          <p:cNvSpPr>
            <a:spLocks noGrp="1"/>
          </p:cNvSpPr>
          <p:nvPr>
            <p:ph sz="half" idx="2"/>
          </p:nvPr>
        </p:nvSpPr>
        <p:spPr>
          <a:xfrm>
            <a:off x="4648200" y="900114"/>
            <a:ext cx="4038600" cy="3424236"/>
          </a:xfrm>
        </p:spPr>
        <p:txBody>
          <a:bodyPr>
            <a:normAutofit/>
          </a:bodyPr>
          <a:lstStyle/>
          <a:p>
            <a:r>
              <a:rPr lang="en-US" sz="2000" dirty="0">
                <a:latin typeface="Arial" pitchFamily="34" charset="0"/>
                <a:cs typeface="Arial" pitchFamily="34" charset="0"/>
              </a:rPr>
              <a:t>Observations:</a:t>
            </a:r>
          </a:p>
          <a:p>
            <a:endParaRPr lang="en-US" sz="2000" dirty="0">
              <a:latin typeface="Arial" pitchFamily="34" charset="0"/>
              <a:cs typeface="Arial" pitchFamily="34" charset="0"/>
            </a:endParaRPr>
          </a:p>
          <a:p>
            <a:pPr lvl="0">
              <a:lnSpc>
                <a:spcPct val="107000"/>
              </a:lnSpc>
              <a:buClr>
                <a:schemeClr val="accent1"/>
              </a:buClr>
              <a:buFont typeface="Wingdings" panose="05000000000000000000" pitchFamily="2" charset="2"/>
              <a:buChar char="Ø"/>
            </a:pPr>
            <a:r>
              <a:rPr lang="en-IN" sz="2000" dirty="0">
                <a:latin typeface="Arial" pitchFamily="34" charset="0"/>
                <a:ea typeface="Times New Roman" panose="02020603050405020304" pitchFamily="18" charset="0"/>
                <a:cs typeface="Arial" pitchFamily="34" charset="0"/>
              </a:rPr>
              <a:t>Maximum number of loans taken by the people is 36 and the amount is equivalent to 320.</a:t>
            </a:r>
            <a:endParaRPr lang="en-IN" sz="2000" dirty="0">
              <a:latin typeface="Arial" pitchFamily="34" charset="0"/>
              <a:ea typeface="Calibri" panose="020F0502020204030204" pitchFamily="34" charset="0"/>
              <a:cs typeface="Arial" pitchFamily="34" charset="0"/>
            </a:endParaRPr>
          </a:p>
          <a:p>
            <a:pPr lvl="0">
              <a:lnSpc>
                <a:spcPct val="107000"/>
              </a:lnSpc>
              <a:spcBef>
                <a:spcPts val="1200"/>
              </a:spcBef>
              <a:spcAft>
                <a:spcPts val="800"/>
              </a:spcAft>
              <a:buClr>
                <a:schemeClr val="accent1"/>
              </a:buClr>
              <a:buFont typeface="Wingdings" panose="05000000000000000000" pitchFamily="2" charset="2"/>
              <a:buChar char="Ø"/>
            </a:pPr>
            <a:r>
              <a:rPr lang="en-IN" sz="2000" dirty="0">
                <a:latin typeface="Arial" pitchFamily="34" charset="0"/>
                <a:ea typeface="Times New Roman" panose="02020603050405020304" pitchFamily="18" charset="0"/>
                <a:cs typeface="Arial" pitchFamily="34" charset="0"/>
              </a:rPr>
              <a:t>Minimum number of loans taken by the people is 0.</a:t>
            </a:r>
          </a:p>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329768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dirty="0">
                <a:latin typeface="Bahnschrift" panose="020B0502040204020203" pitchFamily="34" charset="0"/>
                <a:ea typeface="Times New Roman" panose="02020603050405020304" pitchFamily="18" charset="0"/>
                <a:cs typeface="Calibri" panose="020F0502020204030204" pitchFamily="34" charset="0"/>
              </a:rPr>
              <a:t>Number of loans taken by people in last 30 days </a:t>
            </a:r>
            <a:r>
              <a:rPr lang="en-IN" sz="2000" dirty="0" err="1">
                <a:latin typeface="Bahnschrift" panose="020B0502040204020203" pitchFamily="34" charset="0"/>
                <a:ea typeface="Times New Roman" panose="02020603050405020304" pitchFamily="18" charset="0"/>
                <a:cs typeface="Calibri" panose="020F0502020204030204" pitchFamily="34" charset="0"/>
              </a:rPr>
              <a:t>vs</a:t>
            </a:r>
            <a:r>
              <a:rPr lang="en-IN" sz="2000" dirty="0">
                <a:latin typeface="Bahnschrift" panose="020B0502040204020203" pitchFamily="34" charset="0"/>
                <a:ea typeface="Times New Roman" panose="02020603050405020304" pitchFamily="18" charset="0"/>
                <a:cs typeface="Calibri" panose="020F0502020204030204" pitchFamily="34" charset="0"/>
              </a:rPr>
              <a:t> Amount of loan taken by the people in last 90 days</a:t>
            </a:r>
            <a:endParaRPr lang="en-IN" sz="2000" dirty="0">
              <a:latin typeface="Times New Roman" pitchFamily="18" charset="0"/>
              <a:cs typeface="Times New Roman" pitchFamily="18" charset="0"/>
            </a:endParaRPr>
          </a:p>
        </p:txBody>
      </p:sp>
      <p:sp>
        <p:nvSpPr>
          <p:cNvPr id="4" name="Content Placeholder 3"/>
          <p:cNvSpPr>
            <a:spLocks noGrp="1"/>
          </p:cNvSpPr>
          <p:nvPr>
            <p:ph sz="half" idx="2"/>
          </p:nvPr>
        </p:nvSpPr>
        <p:spPr>
          <a:xfrm>
            <a:off x="5410200" y="900114"/>
            <a:ext cx="3276600" cy="3729036"/>
          </a:xfrm>
        </p:spPr>
        <p:txBody>
          <a:bodyPr>
            <a:normAutofit/>
          </a:bodyPr>
          <a:lstStyle/>
          <a:p>
            <a:pPr algn="just"/>
            <a:r>
              <a:rPr lang="en-US" sz="1600" dirty="0">
                <a:latin typeface="Arial" pitchFamily="34" charset="0"/>
                <a:cs typeface="Arial" pitchFamily="34" charset="0"/>
              </a:rPr>
              <a:t>Observations:</a:t>
            </a:r>
          </a:p>
          <a:p>
            <a:pPr algn="just"/>
            <a:endParaRPr lang="en-US" sz="1600" dirty="0">
              <a:latin typeface="Arial" pitchFamily="34" charset="0"/>
              <a:cs typeface="Arial" pitchFamily="34" charset="0"/>
            </a:endParaRPr>
          </a:p>
          <a:p>
            <a:pPr algn="just">
              <a:lnSpc>
                <a:spcPct val="107000"/>
              </a:lnSpc>
              <a:spcAft>
                <a:spcPts val="800"/>
              </a:spcAft>
            </a:pPr>
            <a:r>
              <a:rPr lang="en-IN" sz="1600" dirty="0">
                <a:latin typeface="Arial" pitchFamily="34" charset="0"/>
                <a:ea typeface="Calibri" panose="020F0502020204030204" pitchFamily="34" charset="0"/>
                <a:cs typeface="Arial" pitchFamily="34" charset="0"/>
              </a:rPr>
              <a:t>We can observe that the Average payback time over last 30 days is higher for people who had taken 2 times the loan and say that the users with a smaller number of loans taking are more than the defaulters.</a:t>
            </a:r>
          </a:p>
          <a:p>
            <a:pPr algn="just"/>
            <a:endParaRPr lang="en-IN" sz="1600" dirty="0">
              <a:latin typeface="Arial" pitchFamily="34" charset="0"/>
              <a:cs typeface="Arial" pitchFamily="34" charset="0"/>
            </a:endParaRPr>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151360"/>
            <a:ext cx="4267200" cy="3325390"/>
          </a:xfrm>
        </p:spPr>
      </p:pic>
    </p:spTree>
    <p:extLst>
      <p:ext uri="{BB962C8B-B14F-4D97-AF65-F5344CB8AC3E}">
        <p14:creationId xmlns:p14="http://schemas.microsoft.com/office/powerpoint/2010/main" val="363273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algn="l"/>
            <a:r>
              <a:rPr lang="en-US" sz="2800" b="1" u="sng" dirty="0">
                <a:latin typeface="Bahnschrift" panose="020B0502040204020203" pitchFamily="34" charset="0"/>
              </a:rPr>
              <a:t>CONTENTS</a:t>
            </a:r>
            <a:endParaRPr lang="en-IN" sz="2800" b="1" u="sng" dirty="0"/>
          </a:p>
        </p:txBody>
      </p:sp>
      <p:sp>
        <p:nvSpPr>
          <p:cNvPr id="3" name="Content Placeholder 2"/>
          <p:cNvSpPr>
            <a:spLocks noGrp="1"/>
          </p:cNvSpPr>
          <p:nvPr>
            <p:ph idx="1"/>
          </p:nvPr>
        </p:nvSpPr>
        <p:spPr>
          <a:xfrm>
            <a:off x="457200" y="742950"/>
            <a:ext cx="8229600" cy="3851673"/>
          </a:xfrm>
        </p:spPr>
        <p:txBody>
          <a:bodyPr>
            <a:normAutofit/>
          </a:bodyPr>
          <a:lstStyle/>
          <a:p>
            <a:pPr>
              <a:buFont typeface="Courier New" panose="02070309020205020404" pitchFamily="49" charset="0"/>
              <a:buChar char="o"/>
            </a:pPr>
            <a:r>
              <a:rPr lang="en-IN" sz="1800" b="1" dirty="0"/>
              <a:t>INTRODUCTION</a:t>
            </a:r>
            <a:endParaRPr lang="en-IN" sz="1800" dirty="0"/>
          </a:p>
          <a:p>
            <a:pPr>
              <a:buFont typeface="Courier New" panose="02070309020205020404" pitchFamily="49" charset="0"/>
              <a:buChar char="o"/>
            </a:pPr>
            <a:r>
              <a:rPr lang="en-IN" sz="1800" b="1" dirty="0"/>
              <a:t>BUSINESS PROBLEM FRAMING</a:t>
            </a:r>
            <a:endParaRPr lang="en-IN" sz="1800" dirty="0"/>
          </a:p>
          <a:p>
            <a:pPr>
              <a:buFont typeface="Courier New" panose="02070309020205020404" pitchFamily="49" charset="0"/>
              <a:buChar char="o"/>
            </a:pPr>
            <a:r>
              <a:rPr lang="en-IN" sz="1800" b="1" dirty="0"/>
              <a:t>DATA SOURCES AND THEIR FORMATS</a:t>
            </a:r>
            <a:endParaRPr lang="en-IN" sz="1800" dirty="0"/>
          </a:p>
          <a:p>
            <a:pPr>
              <a:buFont typeface="Courier New" panose="02070309020205020404" pitchFamily="49" charset="0"/>
              <a:buChar char="o"/>
            </a:pPr>
            <a:r>
              <a:rPr lang="en-IN" sz="1800" b="1" dirty="0"/>
              <a:t>DATA LOADING AND THE DESCRIPTION OF DATA</a:t>
            </a:r>
            <a:endParaRPr lang="en-IN" sz="1800" dirty="0"/>
          </a:p>
          <a:p>
            <a:pPr>
              <a:buFont typeface="Courier New" panose="02070309020205020404" pitchFamily="49" charset="0"/>
              <a:buChar char="o"/>
            </a:pPr>
            <a:r>
              <a:rPr lang="en-IN" sz="1800" b="1" dirty="0"/>
              <a:t>DATA PRE-PROCESSING</a:t>
            </a:r>
            <a:endParaRPr lang="en-IN" sz="1800" dirty="0"/>
          </a:p>
          <a:p>
            <a:pPr>
              <a:buFont typeface="Courier New" panose="02070309020205020404" pitchFamily="49" charset="0"/>
              <a:buChar char="o"/>
            </a:pPr>
            <a:r>
              <a:rPr lang="en-IN" sz="1800" b="1" dirty="0"/>
              <a:t>VISUALIZATIONS</a:t>
            </a:r>
          </a:p>
          <a:p>
            <a:pPr>
              <a:buFont typeface="Courier New" panose="02070309020205020404" pitchFamily="49" charset="0"/>
              <a:buChar char="o"/>
            </a:pPr>
            <a:r>
              <a:rPr lang="en-IN" sz="1800" b="1" dirty="0"/>
              <a:t>INTERPRETATION OF RESULTS</a:t>
            </a:r>
          </a:p>
          <a:p>
            <a:pPr>
              <a:buFont typeface="Courier New" panose="02070309020205020404" pitchFamily="49" charset="0"/>
              <a:buChar char="o"/>
            </a:pPr>
            <a:r>
              <a:rPr lang="en-IN" sz="1800" b="1" dirty="0"/>
              <a:t>MODEL/S DEVELOPMENT AND EVALUATION</a:t>
            </a:r>
          </a:p>
          <a:p>
            <a:pPr>
              <a:buFont typeface="Courier New" panose="02070309020205020404" pitchFamily="49" charset="0"/>
              <a:buChar char="o"/>
            </a:pPr>
            <a:r>
              <a:rPr lang="en-IN" sz="1800" b="1" dirty="0"/>
              <a:t>CONCLUSION</a:t>
            </a:r>
          </a:p>
          <a:p>
            <a:pPr marL="0" indent="0" algn="just">
              <a:buNone/>
            </a:pPr>
            <a:endParaRPr lang="en-IN" sz="1600" dirty="0">
              <a:latin typeface="Arial" pitchFamily="34" charset="0"/>
              <a:cs typeface="Arial" pitchFamily="34" charset="0"/>
            </a:endParaRPr>
          </a:p>
        </p:txBody>
      </p:sp>
    </p:spTree>
    <p:extLst>
      <p:ext uri="{BB962C8B-B14F-4D97-AF65-F5344CB8AC3E}">
        <p14:creationId xmlns:p14="http://schemas.microsoft.com/office/powerpoint/2010/main" val="2745413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89371"/>
          </a:xfrm>
        </p:spPr>
        <p:txBody>
          <a:bodyPr>
            <a:normAutofit/>
          </a:bodyPr>
          <a:lstStyle/>
          <a:p>
            <a:pPr algn="l"/>
            <a:r>
              <a:rPr lang="en-IN" sz="2400" b="1" dirty="0">
                <a:latin typeface="Bahnschrift" panose="020B0502040204020203" pitchFamily="34" charset="0"/>
              </a:rPr>
              <a:t>INTERPRETATION OF RESULTS</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699273"/>
          </a:xfrm>
        </p:spPr>
        <p:txBody>
          <a:bodyPr>
            <a:normAutofit fontScale="77500" lnSpcReduction="20000"/>
          </a:bodyPr>
          <a:lstStyle/>
          <a:p>
            <a:pPr>
              <a:buFont typeface="Courier New" panose="02070309020205020404" pitchFamily="49" charset="0"/>
              <a:buChar char="o"/>
            </a:pPr>
            <a:r>
              <a:rPr lang="en-US" sz="1700" dirty="0">
                <a:latin typeface="Arial" pitchFamily="34" charset="0"/>
                <a:cs typeface="Arial" pitchFamily="34" charset="0"/>
              </a:rPr>
              <a:t>Visualization</a:t>
            </a:r>
          </a:p>
          <a:p>
            <a:pPr marL="400050" indent="-285750" algn="just">
              <a:buFont typeface="Wingdings" panose="05000000000000000000" pitchFamily="2" charset="2"/>
              <a:buChar char="Ø"/>
            </a:pPr>
            <a:endParaRPr lang="en-US" sz="1700" dirty="0">
              <a:latin typeface="Arial" pitchFamily="34" charset="0"/>
              <a:cs typeface="Arial" pitchFamily="34" charset="0"/>
            </a:endParaRPr>
          </a:p>
          <a:p>
            <a:pPr marL="171450" lvl="0" indent="-171450" algn="just">
              <a:buSzPct val="100000"/>
              <a:buFont typeface="Wingdings" panose="05000000000000000000" pitchFamily="2" charset="2"/>
              <a:buChar char="Ø"/>
            </a:pPr>
            <a:r>
              <a:rPr lang="en-IN" sz="1700" dirty="0">
                <a:latin typeface="Arial" pitchFamily="34" charset="0"/>
                <a:ea typeface="Times New Roman" panose="02020603050405020304" pitchFamily="18" charset="0"/>
                <a:cs typeface="Arial" pitchFamily="34" charset="0"/>
              </a:rPr>
              <a:t> The data set is quite imbalanced and there is lot of work to do before going to explore in depth with this dataset. </a:t>
            </a:r>
          </a:p>
          <a:p>
            <a:pPr marL="400050" indent="-285750" algn="just">
              <a:buSzPct val="100000"/>
              <a:buFont typeface="Wingdings" panose="05000000000000000000" pitchFamily="2" charset="2"/>
              <a:buChar char="Ø"/>
            </a:pPr>
            <a:endParaRPr lang="en-IN" sz="1700" dirty="0">
              <a:latin typeface="Arial" pitchFamily="34" charset="0"/>
              <a:ea typeface="Calibri" panose="020F0502020204030204" pitchFamily="34" charset="0"/>
              <a:cs typeface="Arial" pitchFamily="34" charset="0"/>
            </a:endParaRPr>
          </a:p>
          <a:p>
            <a:pPr marL="285750" lvl="0" indent="-285750" algn="just">
              <a:buSzPct val="100000"/>
              <a:buFont typeface="Wingdings" panose="05000000000000000000" pitchFamily="2" charset="2"/>
              <a:buChar char="Ø"/>
            </a:pPr>
            <a:r>
              <a:rPr lang="en-IN" sz="1700" dirty="0">
                <a:latin typeface="Arial" pitchFamily="34" charset="0"/>
                <a:ea typeface="Times New Roman" panose="02020603050405020304" pitchFamily="18" charset="0"/>
                <a:cs typeface="Arial" pitchFamily="34" charset="0"/>
              </a:rPr>
              <a:t>As per the client, they want us to predict whether the loan amount has been paying by users in 5 days or not.</a:t>
            </a:r>
          </a:p>
          <a:p>
            <a:pPr marL="285750" lvl="0" indent="-285750" algn="just">
              <a:buSzPct val="100000"/>
              <a:buFont typeface="Wingdings" panose="05000000000000000000" pitchFamily="2" charset="2"/>
              <a:buChar char="Ø"/>
            </a:pPr>
            <a:endParaRPr lang="en-IN" sz="1700" dirty="0">
              <a:latin typeface="Arial" pitchFamily="34" charset="0"/>
              <a:ea typeface="Calibri" panose="020F0502020204030204" pitchFamily="34" charset="0"/>
              <a:cs typeface="Arial" pitchFamily="34" charset="0"/>
            </a:endParaRPr>
          </a:p>
          <a:p>
            <a:pPr marL="285750" lvl="0" indent="-285750" algn="just">
              <a:buSzPct val="100000"/>
              <a:buFont typeface="Wingdings" panose="05000000000000000000" pitchFamily="2" charset="2"/>
              <a:buChar char="Ø"/>
            </a:pPr>
            <a:r>
              <a:rPr lang="en-IN" sz="1700" dirty="0">
                <a:latin typeface="Arial" pitchFamily="34" charset="0"/>
                <a:ea typeface="Times New Roman" panose="02020603050405020304" pitchFamily="18" charset="0"/>
                <a:cs typeface="Arial" pitchFamily="34" charset="0"/>
              </a:rPr>
              <a:t>As this dataset belongs from the year 2016, the </a:t>
            </a:r>
            <a:r>
              <a:rPr lang="en-IN" sz="1700" dirty="0" err="1">
                <a:latin typeface="Arial" pitchFamily="34" charset="0"/>
                <a:ea typeface="Times New Roman" panose="02020603050405020304" pitchFamily="18" charset="0"/>
                <a:cs typeface="Arial" pitchFamily="34" charset="0"/>
              </a:rPr>
              <a:t>datas</a:t>
            </a:r>
            <a:r>
              <a:rPr lang="en-IN" sz="1700" dirty="0">
                <a:latin typeface="Arial" pitchFamily="34" charset="0"/>
                <a:ea typeface="Times New Roman" panose="02020603050405020304" pitchFamily="18" charset="0"/>
                <a:cs typeface="Arial" pitchFamily="34" charset="0"/>
              </a:rPr>
              <a:t> are recorded in the month of June, July and August. From the visualization, I am able to say that the most loan amount taken is rupiah 6 and most of the users are paying the loan within the time frame of 5 days, but many early users failed to do so. They usually take almost 7 to 8 days to pay the loan amount and even the valuable customers some time fails to pay the amount within the time frame. </a:t>
            </a:r>
          </a:p>
          <a:p>
            <a:pPr marL="0" lvl="0" indent="0" algn="just">
              <a:buSzPct val="100000"/>
              <a:buNone/>
            </a:pPr>
            <a:endParaRPr lang="en-IN" sz="1700" dirty="0">
              <a:latin typeface="Arial" pitchFamily="34" charset="0"/>
              <a:ea typeface="Calibri" panose="020F0502020204030204" pitchFamily="34" charset="0"/>
              <a:cs typeface="Arial" pitchFamily="34" charset="0"/>
            </a:endParaRPr>
          </a:p>
          <a:p>
            <a:pPr marL="285750" lvl="0" indent="-285750" algn="just">
              <a:buSzPct val="100000"/>
              <a:buFont typeface="Wingdings" panose="05000000000000000000" pitchFamily="2" charset="2"/>
              <a:buChar char="Ø"/>
            </a:pPr>
            <a:r>
              <a:rPr lang="en-IN" sz="1700" dirty="0">
                <a:latin typeface="Arial" pitchFamily="34" charset="0"/>
                <a:ea typeface="Times New Roman" panose="02020603050405020304" pitchFamily="18" charset="0"/>
                <a:cs typeface="Arial" pitchFamily="34" charset="0"/>
              </a:rPr>
              <a:t>I would suggest the client to increase the payment duration to 7 days, although they want from us to predict the amount within 5 days. </a:t>
            </a:r>
          </a:p>
          <a:p>
            <a:pPr marL="114300" indent="0" algn="just">
              <a:buSzPct val="100000"/>
            </a:pPr>
            <a:endParaRPr lang="en-IN" sz="1700" dirty="0">
              <a:latin typeface="Arial" pitchFamily="34" charset="0"/>
              <a:ea typeface="Calibri" panose="020F0502020204030204" pitchFamily="34" charset="0"/>
              <a:cs typeface="Arial" pitchFamily="34" charset="0"/>
            </a:endParaRPr>
          </a:p>
          <a:p>
            <a:pPr marL="285750" lvl="0" indent="-285750" algn="just">
              <a:buSzPct val="100000"/>
              <a:buFont typeface="Wingdings" panose="05000000000000000000" pitchFamily="2" charset="2"/>
              <a:buChar char="Ø"/>
            </a:pPr>
            <a:r>
              <a:rPr lang="en-IN" sz="1700" dirty="0">
                <a:latin typeface="Arial" pitchFamily="34" charset="0"/>
                <a:ea typeface="Times New Roman" panose="02020603050405020304" pitchFamily="18" charset="0"/>
                <a:cs typeface="Arial" pitchFamily="34" charset="0"/>
              </a:rPr>
              <a:t>One more thing I noticed that, the smaller number of loans taken by the people are more defaulters and the frequently loan taking customers are less defaulters.</a:t>
            </a:r>
          </a:p>
          <a:p>
            <a:pPr algn="just"/>
            <a:endParaRPr lang="en-IN" sz="1700" dirty="0">
              <a:latin typeface="Arial" pitchFamily="34" charset="0"/>
              <a:cs typeface="Arial" pitchFamily="34" charset="0"/>
            </a:endParaRPr>
          </a:p>
        </p:txBody>
      </p:sp>
    </p:spTree>
    <p:extLst>
      <p:ext uri="{BB962C8B-B14F-4D97-AF65-F5344CB8AC3E}">
        <p14:creationId xmlns:p14="http://schemas.microsoft.com/office/powerpoint/2010/main" val="3356494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4461273"/>
          </a:xfrm>
        </p:spPr>
        <p:txBody>
          <a:bodyPr>
            <a:normAutofit fontScale="55000" lnSpcReduction="20000"/>
          </a:bodyPr>
          <a:lstStyle/>
          <a:p>
            <a:pPr marL="285750" lvl="0" indent="-285750" algn="just">
              <a:buSzPct val="100000"/>
              <a:buFont typeface="Wingdings" panose="05000000000000000000" pitchFamily="2" charset="2"/>
              <a:buChar char="Ø"/>
            </a:pPr>
            <a:r>
              <a:rPr lang="en-IN" sz="3300" dirty="0">
                <a:latin typeface="Arial" pitchFamily="34" charset="0"/>
                <a:ea typeface="Times New Roman" panose="02020603050405020304" pitchFamily="18" charset="0"/>
                <a:cs typeface="Arial" pitchFamily="34" charset="0"/>
              </a:rPr>
              <a:t>Most importantly, the people are paying the amount early or lately and sometimes they might fail to pay within the time frame, but I observed that almost 80% of users are paying the amount within 7-8 days. </a:t>
            </a:r>
          </a:p>
          <a:p>
            <a:pPr marL="114300" indent="0" algn="just">
              <a:buSzPct val="100000"/>
              <a:buNone/>
            </a:pPr>
            <a:endParaRPr lang="en-IN" sz="3300" dirty="0">
              <a:latin typeface="Arial" pitchFamily="34" charset="0"/>
              <a:ea typeface="Calibri" panose="020F0502020204030204" pitchFamily="34" charset="0"/>
              <a:cs typeface="Arial" pitchFamily="34" charset="0"/>
            </a:endParaRPr>
          </a:p>
          <a:p>
            <a:pPr marL="285750" lvl="0" indent="-285750" algn="just">
              <a:buSzPct val="100000"/>
              <a:buFont typeface="Wingdings" panose="05000000000000000000" pitchFamily="2" charset="2"/>
              <a:buChar char="Ø"/>
            </a:pPr>
            <a:r>
              <a:rPr lang="en-IN" sz="3300" dirty="0">
                <a:latin typeface="Arial" pitchFamily="34" charset="0"/>
                <a:ea typeface="Times New Roman" panose="02020603050405020304" pitchFamily="18" charset="0"/>
                <a:cs typeface="Arial" pitchFamily="34" charset="0"/>
              </a:rPr>
              <a:t>There are no null values in the dataset.</a:t>
            </a:r>
          </a:p>
          <a:p>
            <a:pPr marL="400050" indent="-285750" algn="just">
              <a:buSzPct val="100000"/>
              <a:buFont typeface="Wingdings" panose="05000000000000000000" pitchFamily="2" charset="2"/>
              <a:buChar char="Ø"/>
            </a:pPr>
            <a:endParaRPr lang="en-IN" sz="3300" dirty="0">
              <a:latin typeface="Arial" pitchFamily="34" charset="0"/>
              <a:ea typeface="Calibri" panose="020F0502020204030204" pitchFamily="34" charset="0"/>
              <a:cs typeface="Arial" pitchFamily="34" charset="0"/>
            </a:endParaRPr>
          </a:p>
          <a:p>
            <a:pPr marL="285750" lvl="0" indent="-285750" algn="just">
              <a:buSzPct val="100000"/>
              <a:buFont typeface="Wingdings" panose="05000000000000000000" pitchFamily="2" charset="2"/>
              <a:buChar char="Ø"/>
            </a:pPr>
            <a:r>
              <a:rPr lang="en-IN" sz="3300" dirty="0">
                <a:latin typeface="Arial" pitchFamily="34" charset="0"/>
                <a:ea typeface="Times New Roman" panose="02020603050405020304" pitchFamily="18" charset="0"/>
                <a:cs typeface="Arial" pitchFamily="34" charset="0"/>
              </a:rPr>
              <a:t> Label 1 has approximately 87% records, and label 0 have 13 % records which is purely imbalanced.</a:t>
            </a:r>
          </a:p>
          <a:p>
            <a:pPr marL="114300" indent="0" algn="just">
              <a:lnSpc>
                <a:spcPct val="107000"/>
              </a:lnSpc>
              <a:buSzPct val="100000"/>
              <a:buNone/>
            </a:pPr>
            <a:endParaRPr lang="en-IN" sz="3300" dirty="0">
              <a:latin typeface="Arial" pitchFamily="34" charset="0"/>
              <a:ea typeface="Calibri" panose="020F0502020204030204" pitchFamily="34" charset="0"/>
              <a:cs typeface="Arial" pitchFamily="34" charset="0"/>
            </a:endParaRPr>
          </a:p>
          <a:p>
            <a:pPr marL="285750" marR="304800" lvl="0" indent="-285750" algn="just">
              <a:lnSpc>
                <a:spcPts val="1500"/>
              </a:lnSpc>
              <a:spcAft>
                <a:spcPts val="800"/>
              </a:spcAft>
              <a:buSzPct val="100000"/>
              <a:buFont typeface="Wingdings" panose="05000000000000000000" pitchFamily="2" charset="2"/>
              <a:buChar char="Ø"/>
            </a:pPr>
            <a:r>
              <a:rPr lang="en-IN" sz="3300" dirty="0">
                <a:latin typeface="Arial" pitchFamily="34" charset="0"/>
                <a:ea typeface="Times New Roman" panose="02020603050405020304" pitchFamily="18" charset="0"/>
                <a:cs typeface="Arial" pitchFamily="34" charset="0"/>
              </a:rPr>
              <a:t>maxamnt_loans90 columns gives information about customers with no loan history.</a:t>
            </a:r>
            <a:endParaRPr lang="en-IN" sz="3300" dirty="0">
              <a:latin typeface="Arial" pitchFamily="34" charset="0"/>
              <a:ea typeface="Calibri" panose="020F0502020204030204" pitchFamily="34" charset="0"/>
              <a:cs typeface="Arial" pitchFamily="34" charset="0"/>
            </a:endParaRPr>
          </a:p>
          <a:p>
            <a:pPr marL="285750" marR="304800" lvl="0" indent="-285750" algn="just">
              <a:lnSpc>
                <a:spcPts val="1500"/>
              </a:lnSpc>
              <a:spcAft>
                <a:spcPts val="800"/>
              </a:spcAft>
              <a:buSzPct val="100000"/>
              <a:buFont typeface="Wingdings" panose="05000000000000000000" pitchFamily="2" charset="2"/>
              <a:buChar char="Ø"/>
            </a:pPr>
            <a:r>
              <a:rPr lang="en-IN" sz="3300" dirty="0" err="1">
                <a:latin typeface="Arial" pitchFamily="34" charset="0"/>
                <a:ea typeface="Times New Roman" panose="02020603050405020304" pitchFamily="18" charset="0"/>
                <a:cs typeface="Arial" pitchFamily="34" charset="0"/>
              </a:rPr>
              <a:t>msisdn</a:t>
            </a:r>
            <a:r>
              <a:rPr lang="en-IN" sz="3300" dirty="0">
                <a:latin typeface="Arial" pitchFamily="34" charset="0"/>
                <a:ea typeface="Times New Roman" panose="02020603050405020304" pitchFamily="18" charset="0"/>
                <a:cs typeface="Arial" pitchFamily="34" charset="0"/>
              </a:rPr>
              <a:t> features some values are duplicated which might not be realistic. So, we have dropped the row which does not contain realistic value.</a:t>
            </a:r>
          </a:p>
          <a:p>
            <a:pPr marL="285750" marR="304800" lvl="0" indent="-285750" algn="just">
              <a:lnSpc>
                <a:spcPts val="1500"/>
              </a:lnSpc>
              <a:spcAft>
                <a:spcPts val="800"/>
              </a:spcAft>
              <a:buSzPct val="100000"/>
              <a:buFont typeface="Wingdings" panose="05000000000000000000" pitchFamily="2" charset="2"/>
              <a:buChar char="Ø"/>
            </a:pPr>
            <a:r>
              <a:rPr lang="en-IN" sz="3300" dirty="0">
                <a:latin typeface="Arial" pitchFamily="34" charset="0"/>
                <a:ea typeface="Times New Roman" panose="02020603050405020304" pitchFamily="18" charset="0"/>
                <a:cs typeface="Arial" pitchFamily="34" charset="0"/>
              </a:rPr>
              <a:t>The collected data is only for one Telecom circle area as per Dataset Documentation so that we had dropped that column.</a:t>
            </a:r>
          </a:p>
          <a:p>
            <a:endParaRPr lang="en-IN" dirty="0"/>
          </a:p>
        </p:txBody>
      </p:sp>
    </p:spTree>
    <p:extLst>
      <p:ext uri="{BB962C8B-B14F-4D97-AF65-F5344CB8AC3E}">
        <p14:creationId xmlns:p14="http://schemas.microsoft.com/office/powerpoint/2010/main" val="198242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algn="l"/>
            <a:r>
              <a:rPr lang="en-US" sz="1600" dirty="0">
                <a:latin typeface="Bahnschrift" panose="020B0502040204020203" pitchFamily="34" charset="0"/>
              </a:rPr>
              <a:t>Correlation Analysis</a:t>
            </a:r>
            <a:endParaRPr lang="en-IN" sz="1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3927873"/>
          </a:xfrm>
        </p:spPr>
        <p:txBody>
          <a:bodyPr>
            <a:normAutofit/>
          </a:bodyPr>
          <a:lstStyle/>
          <a:p>
            <a:pPr lvl="0" algn="just">
              <a:lnSpc>
                <a:spcPct val="107000"/>
              </a:lnSpc>
              <a:spcAft>
                <a:spcPts val="1200"/>
              </a:spcAf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Here, we check how the different independent features are correlated with each other and their strength of Relationship, weather they are positively correlated or negatively correlated. </a:t>
            </a:r>
            <a:endParaRPr lang="en-IN" sz="1400" dirty="0">
              <a:latin typeface="Arial" pitchFamily="34" charset="0"/>
              <a:ea typeface="Calibri" panose="020F0502020204030204" pitchFamily="34" charset="0"/>
              <a:cs typeface="Arial" pitchFamily="34" charset="0"/>
            </a:endParaRPr>
          </a:p>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The value of Correlation ranges from -1 to +1. -1 indicate the negative correlation with increase in one independent variable the dependent variable decreases +1 indicates the positive correlation means with increase in independent variable dependent variable also increase. </a:t>
            </a:r>
          </a:p>
          <a:p>
            <a:pPr marL="400050" indent="-285750" algn="just">
              <a:buSzPct val="100000"/>
              <a:buFont typeface="Wingdings" panose="05000000000000000000" pitchFamily="2" charset="2"/>
              <a:buChar char="Ø"/>
            </a:pPr>
            <a:endParaRPr lang="en-IN" sz="1400" dirty="0">
              <a:latin typeface="Arial" pitchFamily="34" charset="0"/>
              <a:ea typeface="Calibri" panose="020F0502020204030204" pitchFamily="34" charset="0"/>
              <a:cs typeface="Arial" pitchFamily="34" charset="0"/>
            </a:endParaRPr>
          </a:p>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In our case, some of the independent features are highly correlated with each other with a person correlation strength more than 0.9 hence we have to dropped all the features which are highly </a:t>
            </a:r>
            <a:r>
              <a:rPr lang="en-IN" sz="1400" dirty="0" err="1">
                <a:latin typeface="Arial" pitchFamily="34" charset="0"/>
                <a:ea typeface="Times New Roman" panose="02020603050405020304" pitchFamily="18" charset="0"/>
                <a:cs typeface="Arial" pitchFamily="34" charset="0"/>
              </a:rPr>
              <a:t>multicollinear</a:t>
            </a:r>
            <a:r>
              <a:rPr lang="en-IN" sz="1400" dirty="0">
                <a:latin typeface="Arial" pitchFamily="34" charset="0"/>
                <a:ea typeface="Times New Roman" panose="02020603050405020304" pitchFamily="18" charset="0"/>
                <a:cs typeface="Arial" pitchFamily="34" charset="0"/>
              </a:rPr>
              <a:t> to avoid </a:t>
            </a:r>
            <a:r>
              <a:rPr lang="en-IN" sz="1400" dirty="0" err="1">
                <a:latin typeface="Arial" pitchFamily="34" charset="0"/>
                <a:ea typeface="Times New Roman" panose="02020603050405020304" pitchFamily="18" charset="0"/>
                <a:cs typeface="Arial" pitchFamily="34" charset="0"/>
              </a:rPr>
              <a:t>multicollinearity</a:t>
            </a:r>
            <a:r>
              <a:rPr lang="en-IN" sz="1400" dirty="0">
                <a:latin typeface="Arial" pitchFamily="34" charset="0"/>
                <a:ea typeface="Times New Roman" panose="02020603050405020304" pitchFamily="18" charset="0"/>
                <a:cs typeface="Arial" pitchFamily="34" charset="0"/>
              </a:rPr>
              <a:t>. </a:t>
            </a:r>
          </a:p>
          <a:p>
            <a:pPr marL="400050" indent="-285750" algn="just">
              <a:buSzPct val="100000"/>
              <a:buFont typeface="Wingdings" panose="05000000000000000000" pitchFamily="2" charset="2"/>
              <a:buChar char="Ø"/>
            </a:pPr>
            <a:endParaRPr lang="en-IN" sz="1400" dirty="0">
              <a:latin typeface="Arial" pitchFamily="34" charset="0"/>
              <a:ea typeface="Calibri" panose="020F0502020204030204" pitchFamily="34" charset="0"/>
              <a:cs typeface="Arial" pitchFamily="34" charset="0"/>
            </a:endParaRPr>
          </a:p>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month column is highly negative correlated with the target variable with a highest value of -54%.</a:t>
            </a:r>
          </a:p>
          <a:p>
            <a:pPr marL="400050" indent="-285750" algn="just">
              <a:buSzPct val="100000"/>
              <a:buFont typeface="Wingdings" panose="05000000000000000000" pitchFamily="2" charset="2"/>
              <a:buChar char="Ø"/>
            </a:pPr>
            <a:endParaRPr lang="en-IN" sz="1400" dirty="0">
              <a:latin typeface="Arial" pitchFamily="34" charset="0"/>
              <a:ea typeface="Calibri" panose="020F0502020204030204" pitchFamily="34" charset="0"/>
              <a:cs typeface="Arial" pitchFamily="34" charset="0"/>
            </a:endParaRPr>
          </a:p>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98% is the highest positive correlated value.</a:t>
            </a:r>
          </a:p>
          <a:p>
            <a:endParaRPr lang="en-IN" sz="1400" dirty="0">
              <a:latin typeface="Arial" pitchFamily="34" charset="0"/>
              <a:cs typeface="Arial" pitchFamily="34" charset="0"/>
            </a:endParaRPr>
          </a:p>
        </p:txBody>
      </p:sp>
    </p:spTree>
    <p:extLst>
      <p:ext uri="{BB962C8B-B14F-4D97-AF65-F5344CB8AC3E}">
        <p14:creationId xmlns:p14="http://schemas.microsoft.com/office/powerpoint/2010/main" val="116023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08371"/>
          </a:xfrm>
        </p:spPr>
        <p:txBody>
          <a:bodyPr>
            <a:normAutofit fontScale="90000"/>
          </a:bodyPr>
          <a:lstStyle/>
          <a:p>
            <a:pPr algn="l"/>
            <a:br>
              <a:rPr lang="en-US" dirty="0">
                <a:latin typeface="Bahnschrift" panose="020B0502040204020203" pitchFamily="34" charset="0"/>
              </a:rPr>
            </a:br>
            <a:r>
              <a:rPr lang="en-US" sz="2700" dirty="0">
                <a:latin typeface="Times New Roman" pitchFamily="18" charset="0"/>
                <a:cs typeface="Times New Roman" pitchFamily="18" charset="0"/>
              </a:rPr>
              <a:t>Checking for </a:t>
            </a:r>
            <a:r>
              <a:rPr lang="en-US" sz="2700" dirty="0" err="1">
                <a:latin typeface="Times New Roman" pitchFamily="18" charset="0"/>
                <a:cs typeface="Times New Roman" pitchFamily="18" charset="0"/>
              </a:rPr>
              <a:t>skewness</a:t>
            </a:r>
            <a:br>
              <a:rPr lang="en-US" dirty="0">
                <a:latin typeface="Bahnschrift" panose="020B0502040204020203" pitchFamily="34" charset="0"/>
              </a:rPr>
            </a:br>
            <a:endParaRPr lang="en-IN" dirty="0"/>
          </a:p>
        </p:txBody>
      </p:sp>
      <p:sp>
        <p:nvSpPr>
          <p:cNvPr id="3" name="Content Placeholder 2"/>
          <p:cNvSpPr>
            <a:spLocks noGrp="1"/>
          </p:cNvSpPr>
          <p:nvPr>
            <p:ph idx="1"/>
          </p:nvPr>
        </p:nvSpPr>
        <p:spPr>
          <a:xfrm>
            <a:off x="457200" y="514350"/>
            <a:ext cx="8229600" cy="4080273"/>
          </a:xfrm>
        </p:spPr>
        <p:txBody>
          <a:bodyPr>
            <a:normAutofit/>
          </a:bodyPr>
          <a:lstStyle/>
          <a:p>
            <a:pPr lvl="0" algn="just">
              <a:buSzPct val="100000"/>
              <a:buFont typeface="Wingdings" panose="05000000000000000000" pitchFamily="2" charset="2"/>
              <a:buChar char="Ø"/>
            </a:pPr>
            <a:r>
              <a:rPr lang="en-IN" sz="1600" dirty="0">
                <a:latin typeface="Quicksand" panose="020B0604020202020204" charset="0"/>
                <a:ea typeface="Times New Roman" panose="02020603050405020304" pitchFamily="18" charset="0"/>
                <a:cs typeface="Helvetica" panose="020B0604020202020204" pitchFamily="34" charset="0"/>
              </a:rPr>
              <a:t>Skewed data are not normally distributed; either they are positive skewed or negative skewed. If the data is skewed, it impacts on the accuracy of the model. So, it’s very important to remove the </a:t>
            </a:r>
            <a:r>
              <a:rPr lang="en-IN" sz="1600" dirty="0" err="1">
                <a:latin typeface="Quicksand" panose="020B0604020202020204" charset="0"/>
                <a:ea typeface="Times New Roman" panose="02020603050405020304" pitchFamily="18" charset="0"/>
                <a:cs typeface="Helvetica" panose="020B0604020202020204" pitchFamily="34" charset="0"/>
              </a:rPr>
              <a:t>skewness</a:t>
            </a:r>
            <a:r>
              <a:rPr lang="en-IN" sz="1600" dirty="0">
                <a:latin typeface="Quicksand" panose="020B0604020202020204" charset="0"/>
                <a:ea typeface="Times New Roman" panose="02020603050405020304" pitchFamily="18" charset="0"/>
                <a:cs typeface="Helvetica" panose="020B0604020202020204" pitchFamily="34" charset="0"/>
              </a:rPr>
              <a:t> for right and left skewed data by using transform methods like square and cube root, </a:t>
            </a:r>
            <a:r>
              <a:rPr lang="en-IN" sz="1600" dirty="0" err="1">
                <a:latin typeface="Quicksand" panose="020B0604020202020204" charset="0"/>
                <a:ea typeface="Times New Roman" panose="02020603050405020304" pitchFamily="18" charset="0"/>
                <a:cs typeface="Helvetica" panose="020B0604020202020204" pitchFamily="34" charset="0"/>
              </a:rPr>
              <a:t>boxcox</a:t>
            </a:r>
            <a:r>
              <a:rPr lang="en-IN" sz="1600" dirty="0">
                <a:latin typeface="Quicksand" panose="020B0604020202020204" charset="0"/>
                <a:ea typeface="Times New Roman" panose="02020603050405020304" pitchFamily="18" charset="0"/>
                <a:cs typeface="Helvetica" panose="020B0604020202020204" pitchFamily="34" charset="0"/>
              </a:rPr>
              <a:t> and logarithm transformation. </a:t>
            </a:r>
          </a:p>
          <a:p>
            <a:pPr marL="114300" indent="0" algn="just">
              <a:buSzPct val="100000"/>
              <a:buNone/>
            </a:pPr>
            <a:endParaRPr lang="en-IN" sz="1600" dirty="0">
              <a:latin typeface="Quicksand" panose="020B0604020202020204" charset="0"/>
              <a:ea typeface="Calibri" panose="020F0502020204030204" pitchFamily="34" charset="0"/>
              <a:cs typeface="Times New Roman" panose="02020603050405020304" pitchFamily="18" charset="0"/>
            </a:endParaRPr>
          </a:p>
          <a:p>
            <a:pPr lvl="0" algn="just">
              <a:buSzPct val="100000"/>
              <a:buFont typeface="Wingdings" panose="05000000000000000000" pitchFamily="2" charset="2"/>
              <a:buChar char="Ø"/>
            </a:pPr>
            <a:r>
              <a:rPr lang="en-IN" sz="1600" dirty="0">
                <a:latin typeface="Quicksand" panose="020B0604020202020204" charset="0"/>
                <a:ea typeface="Times New Roman" panose="02020603050405020304" pitchFamily="18" charset="0"/>
                <a:cs typeface="Helvetica" panose="020B0604020202020204" pitchFamily="34" charset="0"/>
              </a:rPr>
              <a:t>For visualization, we use </a:t>
            </a:r>
            <a:r>
              <a:rPr lang="en-IN" sz="1600" dirty="0" err="1">
                <a:latin typeface="Quicksand" panose="020B0604020202020204" charset="0"/>
                <a:ea typeface="Times New Roman" panose="02020603050405020304" pitchFamily="18" charset="0"/>
                <a:cs typeface="Helvetica" panose="020B0604020202020204" pitchFamily="34" charset="0"/>
              </a:rPr>
              <a:t>distplot</a:t>
            </a:r>
            <a:r>
              <a:rPr lang="en-IN" sz="1600" dirty="0">
                <a:latin typeface="Quicksand" panose="020B0604020202020204" charset="0"/>
                <a:ea typeface="Times New Roman" panose="02020603050405020304" pitchFamily="18" charset="0"/>
                <a:cs typeface="Helvetica" panose="020B0604020202020204" pitchFamily="34" charset="0"/>
              </a:rPr>
              <a:t> to check the distribution of data points and the shape of the curve. Any value greater than 0.55 or less than -0.55 is considered to be skewed data.</a:t>
            </a:r>
          </a:p>
          <a:p>
            <a:pPr marL="114300" indent="0" algn="just">
              <a:buSzPct val="100000"/>
            </a:pPr>
            <a:endParaRPr lang="en-IN" sz="1600" dirty="0">
              <a:latin typeface="Quicksand" panose="020B0604020202020204" charset="0"/>
              <a:ea typeface="Calibri" panose="020F0502020204030204" pitchFamily="34" charset="0"/>
              <a:cs typeface="Times New Roman" panose="02020603050405020304" pitchFamily="18" charset="0"/>
            </a:endParaRPr>
          </a:p>
          <a:p>
            <a:pPr lvl="0" algn="just">
              <a:buSzPct val="100000"/>
              <a:buFont typeface="Wingdings" panose="05000000000000000000" pitchFamily="2" charset="2"/>
              <a:buChar char="Ø"/>
            </a:pPr>
            <a:r>
              <a:rPr lang="en-IN" sz="1600" dirty="0">
                <a:latin typeface="Quicksand" panose="020B0604020202020204" charset="0"/>
                <a:ea typeface="Times New Roman" panose="02020603050405020304" pitchFamily="18" charset="0"/>
                <a:cs typeface="Helvetica" panose="020B0604020202020204" pitchFamily="34" charset="0"/>
              </a:rPr>
              <a:t>In our case, most of the data are skewed and hence we have to remove the </a:t>
            </a:r>
            <a:r>
              <a:rPr lang="en-IN" sz="1600" dirty="0" err="1">
                <a:latin typeface="Quicksand" panose="020B0604020202020204" charset="0"/>
                <a:ea typeface="Times New Roman" panose="02020603050405020304" pitchFamily="18" charset="0"/>
                <a:cs typeface="Helvetica" panose="020B0604020202020204" pitchFamily="34" charset="0"/>
              </a:rPr>
              <a:t>skewness</a:t>
            </a:r>
            <a:r>
              <a:rPr lang="en-IN" sz="1600" dirty="0">
                <a:latin typeface="Quicksand" panose="020B0604020202020204" charset="0"/>
                <a:ea typeface="Times New Roman" panose="02020603050405020304" pitchFamily="18" charset="0"/>
                <a:cs typeface="Helvetica" panose="020B0604020202020204" pitchFamily="34" charset="0"/>
              </a:rPr>
              <a:t> during Scaling because if we remove the </a:t>
            </a:r>
            <a:r>
              <a:rPr lang="en-IN" sz="1600" dirty="0" err="1">
                <a:latin typeface="Quicksand" panose="020B0604020202020204" charset="0"/>
                <a:ea typeface="Times New Roman" panose="02020603050405020304" pitchFamily="18" charset="0"/>
                <a:cs typeface="Helvetica" panose="020B0604020202020204" pitchFamily="34" charset="0"/>
              </a:rPr>
              <a:t>skewness</a:t>
            </a:r>
            <a:r>
              <a:rPr lang="en-IN" sz="1600" dirty="0">
                <a:latin typeface="Quicksand" panose="020B0604020202020204" charset="0"/>
                <a:ea typeface="Times New Roman" panose="02020603050405020304" pitchFamily="18" charset="0"/>
                <a:cs typeface="Helvetica" panose="020B0604020202020204" pitchFamily="34" charset="0"/>
              </a:rPr>
              <a:t> by log or </a:t>
            </a:r>
            <a:r>
              <a:rPr lang="en-IN" sz="1600" dirty="0" err="1">
                <a:latin typeface="Quicksand" panose="020B0604020202020204" charset="0"/>
                <a:ea typeface="Times New Roman" panose="02020603050405020304" pitchFamily="18" charset="0"/>
                <a:cs typeface="Helvetica" panose="020B0604020202020204" pitchFamily="34" charset="0"/>
              </a:rPr>
              <a:t>boxcox</a:t>
            </a:r>
            <a:r>
              <a:rPr lang="en-IN" sz="1600" dirty="0">
                <a:latin typeface="Quicksand" panose="020B0604020202020204" charset="0"/>
                <a:ea typeface="Times New Roman" panose="02020603050405020304" pitchFamily="18" charset="0"/>
                <a:cs typeface="Helvetica" panose="020B0604020202020204" pitchFamily="34" charset="0"/>
              </a:rPr>
              <a:t> method it will induce nan values. Sometimes while using root transforms, it can cause to form nan values. It is better to remove those values before scaling because it will show </a:t>
            </a:r>
            <a:r>
              <a:rPr lang="en-IN" sz="1600" dirty="0" err="1">
                <a:latin typeface="Quicksand" panose="020B0604020202020204" charset="0"/>
                <a:ea typeface="Times New Roman" panose="02020603050405020304" pitchFamily="18" charset="0"/>
                <a:cs typeface="Helvetica" panose="020B0604020202020204" pitchFamily="34" charset="0"/>
              </a:rPr>
              <a:t>ValueError</a:t>
            </a:r>
            <a:r>
              <a:rPr lang="en-IN" sz="1600" dirty="0">
                <a:latin typeface="Quicksand" panose="020B0604020202020204" charset="0"/>
                <a:ea typeface="Times New Roman" panose="02020603050405020304" pitchFamily="18" charset="0"/>
                <a:cs typeface="Helvetica" panose="020B0604020202020204" pitchFamily="34" charset="0"/>
              </a:rPr>
              <a:t> while running the code</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252634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232171"/>
          </a:xfrm>
        </p:spPr>
        <p:txBody>
          <a:bodyPr>
            <a:normAutofit fontScale="90000"/>
          </a:bodyPr>
          <a:lstStyle/>
          <a:p>
            <a:pPr marL="342900" indent="-342900" algn="l">
              <a:buFont typeface="Courier New" pitchFamily="49" charset="0"/>
              <a:buChar char="o"/>
            </a:pPr>
            <a:r>
              <a:rPr lang="en-US" sz="2000" dirty="0">
                <a:latin typeface="Bahnschrift" panose="020B0502040204020203" pitchFamily="34" charset="0"/>
              </a:rPr>
              <a:t>Checking for outliers</a:t>
            </a:r>
            <a:endParaRPr lang="en-IN"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851673"/>
          </a:xfrm>
        </p:spPr>
        <p:txBody>
          <a:bodyPr>
            <a:normAutofit/>
          </a:bodyPr>
          <a:lstStyle/>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Outliers are the data points that differ significantly from other observations. Any data points greater than +3 and -3 standard deviations are called as outliers.</a:t>
            </a:r>
          </a:p>
          <a:p>
            <a:pPr marL="114300" indent="0" algn="just">
              <a:buSzPct val="100000"/>
            </a:pPr>
            <a:endParaRPr lang="en-IN" sz="1400" dirty="0">
              <a:latin typeface="Arial" pitchFamily="34" charset="0"/>
              <a:ea typeface="Calibri" panose="020F0502020204030204" pitchFamily="34" charset="0"/>
              <a:cs typeface="Arial" pitchFamily="34" charset="0"/>
            </a:endParaRPr>
          </a:p>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Z-score is the automated method used for handling outliers and it’s important to remove outliers as it impacts on the Accuracy of the Model. </a:t>
            </a:r>
          </a:p>
          <a:p>
            <a:pPr marL="0" lvl="0" indent="0" algn="just">
              <a:buSzPct val="100000"/>
              <a:buNone/>
            </a:pPr>
            <a:endParaRPr lang="en-IN" sz="1400" dirty="0">
              <a:latin typeface="Arial" pitchFamily="34" charset="0"/>
              <a:ea typeface="Times New Roman" panose="02020603050405020304" pitchFamily="18" charset="0"/>
              <a:cs typeface="Arial" pitchFamily="34" charset="0"/>
            </a:endParaRPr>
          </a:p>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In our case, each and every information is important to us and we can’t afford to lose 7-8% of data. But during the outlier’s analysis, we found that we are losing nearly 22% of data and hence we have decided not to use the outliers removed data, but using the original data itself.</a:t>
            </a:r>
          </a:p>
          <a:p>
            <a:pPr marL="400050" indent="-285750" algn="just">
              <a:lnSpc>
                <a:spcPct val="107000"/>
              </a:lnSpc>
              <a:spcAft>
                <a:spcPts val="800"/>
              </a:spcAft>
              <a:buSzPct val="100000"/>
              <a:buFont typeface="Wingdings" panose="05000000000000000000" pitchFamily="2" charset="2"/>
              <a:buChar char="Ø"/>
            </a:pPr>
            <a:endParaRPr lang="en-IN" sz="1400" dirty="0">
              <a:latin typeface="Arial" pitchFamily="34" charset="0"/>
              <a:ea typeface="Calibri" panose="020F0502020204030204" pitchFamily="34" charset="0"/>
              <a:cs typeface="Arial" pitchFamily="34" charset="0"/>
            </a:endParaRPr>
          </a:p>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Nearly 40000+ rows of data had been lost after the removal of outliers. We can visualize the presence of outliers by using boxplots.</a:t>
            </a:r>
          </a:p>
          <a:p>
            <a:endParaRPr lang="en-IN" sz="1200" dirty="0">
              <a:latin typeface="Arial" pitchFamily="34" charset="0"/>
              <a:cs typeface="Arial" pitchFamily="34" charset="0"/>
            </a:endParaRPr>
          </a:p>
        </p:txBody>
      </p:sp>
    </p:spTree>
    <p:extLst>
      <p:ext uri="{BB962C8B-B14F-4D97-AF65-F5344CB8AC3E}">
        <p14:creationId xmlns:p14="http://schemas.microsoft.com/office/powerpoint/2010/main" val="4043038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algn="l"/>
            <a:r>
              <a:rPr lang="en-IN" sz="2400" b="1" dirty="0">
                <a:latin typeface="Bahnschrift" panose="020B0502040204020203" pitchFamily="34" charset="0"/>
              </a:rPr>
              <a:t>MODEL/S DEVELOPMENT AND EVALUATION</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590550"/>
            <a:ext cx="8229600" cy="4004073"/>
          </a:xfrm>
        </p:spPr>
        <p:txBody>
          <a:bodyPr>
            <a:normAutofit fontScale="92500" lnSpcReduction="20000"/>
          </a:bodyPr>
          <a:lstStyle/>
          <a:p>
            <a:pPr>
              <a:buFont typeface="Courier New" panose="02070309020205020404" pitchFamily="49" charset="0"/>
              <a:buChar char="o"/>
            </a:pPr>
            <a:r>
              <a:rPr lang="en-IN" sz="1800" b="1" dirty="0">
                <a:latin typeface="Bahnschrift" panose="020B0502040204020203" pitchFamily="34" charset="0"/>
                <a:ea typeface="Calibri" panose="020F0502020204030204" pitchFamily="34" charset="0"/>
                <a:cs typeface="Times New Roman" panose="02020603050405020304" pitchFamily="18" charset="0"/>
              </a:rPr>
              <a:t>Hardware and Software Requirements and Tools Used</a:t>
            </a:r>
          </a:p>
          <a:p>
            <a:pPr marL="114300" indent="0"/>
            <a:endParaRPr lang="en-IN" sz="1800" b="1" dirty="0">
              <a:latin typeface="Bahnschrift" panose="020B0502040204020203" pitchFamily="34" charset="0"/>
              <a:ea typeface="Calibri" panose="020F0502020204030204" pitchFamily="34" charset="0"/>
              <a:cs typeface="Times New Roman" panose="02020603050405020304" pitchFamily="18" charset="0"/>
            </a:endParaRPr>
          </a:p>
          <a:p>
            <a:pPr marL="285750" indent="-171450" algn="just">
              <a:buSzPct val="100000"/>
              <a:buFont typeface="Wingdings" panose="05000000000000000000" pitchFamily="2" charset="2"/>
              <a:buChar char="Ø"/>
            </a:pPr>
            <a:r>
              <a:rPr lang="en-IN" sz="1200" dirty="0">
                <a:latin typeface="Arial" pitchFamily="34" charset="0"/>
                <a:ea typeface="Calibri" panose="020F0502020204030204" pitchFamily="34" charset="0"/>
                <a:cs typeface="Arial" pitchFamily="34" charset="0"/>
              </a:rPr>
              <a:t>For doing this project, the hardware used is a laptop with high end specifications and a stable internet connection. While coming to the software part, I had used anaconda navigator and in that I have used </a:t>
            </a:r>
            <a:r>
              <a:rPr lang="en-IN" sz="1200" dirty="0" err="1">
                <a:latin typeface="Arial" pitchFamily="34" charset="0"/>
                <a:ea typeface="Calibri" panose="020F0502020204030204" pitchFamily="34" charset="0"/>
                <a:cs typeface="Arial" pitchFamily="34" charset="0"/>
              </a:rPr>
              <a:t>Jupyter</a:t>
            </a:r>
            <a:r>
              <a:rPr lang="en-IN" sz="1200" dirty="0">
                <a:latin typeface="Arial" pitchFamily="34" charset="0"/>
                <a:ea typeface="Calibri" panose="020F0502020204030204" pitchFamily="34" charset="0"/>
                <a:cs typeface="Arial" pitchFamily="34" charset="0"/>
              </a:rPr>
              <a:t> Notebook to do my python programming and analysis.</a:t>
            </a:r>
          </a:p>
          <a:p>
            <a:pPr marL="285750" indent="-171450" algn="just">
              <a:buSzPct val="100000"/>
              <a:buFont typeface="Wingdings" panose="05000000000000000000" pitchFamily="2" charset="2"/>
              <a:buChar char="Ø"/>
            </a:pPr>
            <a:endParaRPr lang="en-IN" sz="1200" dirty="0">
              <a:latin typeface="Arial" pitchFamily="34" charset="0"/>
              <a:ea typeface="Calibri" panose="020F0502020204030204" pitchFamily="34" charset="0"/>
              <a:cs typeface="Arial" pitchFamily="34" charset="0"/>
            </a:endParaRPr>
          </a:p>
          <a:p>
            <a:pPr marL="285750" indent="-171450" algn="just">
              <a:buSzPct val="100000"/>
              <a:buFont typeface="Wingdings" panose="05000000000000000000" pitchFamily="2" charset="2"/>
              <a:buChar char="Ø"/>
            </a:pPr>
            <a:r>
              <a:rPr lang="en-IN" sz="1200" dirty="0">
                <a:latin typeface="Arial" pitchFamily="34" charset="0"/>
                <a:ea typeface="Calibri" panose="020F0502020204030204" pitchFamily="34" charset="0"/>
                <a:cs typeface="Arial" pitchFamily="34" charset="0"/>
              </a:rPr>
              <a:t>For using a </a:t>
            </a:r>
            <a:r>
              <a:rPr lang="en-IN" sz="1200" dirty="0" err="1">
                <a:latin typeface="Arial" pitchFamily="34" charset="0"/>
                <a:ea typeface="Calibri" panose="020F0502020204030204" pitchFamily="34" charset="0"/>
                <a:cs typeface="Arial" pitchFamily="34" charset="0"/>
              </a:rPr>
              <a:t>csv</a:t>
            </a:r>
            <a:r>
              <a:rPr lang="en-IN" sz="1200" dirty="0">
                <a:latin typeface="Arial" pitchFamily="34" charset="0"/>
                <a:ea typeface="Calibri" panose="020F0502020204030204" pitchFamily="34" charset="0"/>
                <a:cs typeface="Arial" pitchFamily="34" charset="0"/>
              </a:rPr>
              <a:t> file, Microsoft Excel is needed. In </a:t>
            </a:r>
            <a:r>
              <a:rPr lang="en-IN" sz="1200" dirty="0" err="1">
                <a:latin typeface="Arial" pitchFamily="34" charset="0"/>
                <a:ea typeface="Calibri" panose="020F0502020204030204" pitchFamily="34" charset="0"/>
                <a:cs typeface="Arial" pitchFamily="34" charset="0"/>
              </a:rPr>
              <a:t>Jupyter</a:t>
            </a:r>
            <a:r>
              <a:rPr lang="en-IN" sz="1200" dirty="0">
                <a:latin typeface="Arial" pitchFamily="34" charset="0"/>
                <a:ea typeface="Calibri" panose="020F0502020204030204" pitchFamily="34" charset="0"/>
                <a:cs typeface="Arial" pitchFamily="34" charset="0"/>
              </a:rPr>
              <a:t> Notebook, I had used lots of python libraries to carry out this project and I have mentioned below with proper justification:</a:t>
            </a:r>
          </a:p>
          <a:p>
            <a:pPr marL="114300" indent="0" algn="just"/>
            <a:endParaRPr lang="en-IN" sz="1200" dirty="0">
              <a:latin typeface="Arial" pitchFamily="34" charset="0"/>
              <a:ea typeface="Calibri" panose="020F0502020204030204" pitchFamily="34" charset="0"/>
              <a:cs typeface="Arial" pitchFamily="34" charset="0"/>
            </a:endParaRPr>
          </a:p>
          <a:p>
            <a:pPr algn="just">
              <a:spcAft>
                <a:spcPts val="230"/>
              </a:spcAft>
            </a:pPr>
            <a:r>
              <a:rPr lang="en-IN" sz="1200" dirty="0">
                <a:latin typeface="Arial" pitchFamily="34" charset="0"/>
                <a:ea typeface="Calibri" panose="020F0502020204030204" pitchFamily="34" charset="0"/>
                <a:cs typeface="Arial" pitchFamily="34" charset="0"/>
              </a:rPr>
              <a:t>1. Pandas- a library which is used to read the data, visualisation and analysis of data. </a:t>
            </a:r>
          </a:p>
          <a:p>
            <a:pPr algn="just">
              <a:spcAft>
                <a:spcPts val="230"/>
              </a:spcAft>
            </a:pPr>
            <a:r>
              <a:rPr lang="en-IN" sz="1200" dirty="0">
                <a:latin typeface="Arial" pitchFamily="34" charset="0"/>
                <a:ea typeface="Calibri" panose="020F0502020204030204" pitchFamily="34" charset="0"/>
                <a:cs typeface="Arial" pitchFamily="34" charset="0"/>
              </a:rPr>
              <a:t>2. </a:t>
            </a:r>
            <a:r>
              <a:rPr lang="en-IN" sz="1200" dirty="0" err="1">
                <a:latin typeface="Arial" pitchFamily="34" charset="0"/>
                <a:ea typeface="Calibri" panose="020F0502020204030204" pitchFamily="34" charset="0"/>
                <a:cs typeface="Arial" pitchFamily="34" charset="0"/>
              </a:rPr>
              <a:t>NumPy</a:t>
            </a:r>
            <a:r>
              <a:rPr lang="en-IN" sz="1200" dirty="0">
                <a:latin typeface="Arial" pitchFamily="34" charset="0"/>
                <a:ea typeface="Calibri" panose="020F0502020204030204" pitchFamily="34" charset="0"/>
                <a:cs typeface="Arial" pitchFamily="34" charset="0"/>
              </a:rPr>
              <a:t>- used for working with array and various mathematical techniques. </a:t>
            </a:r>
          </a:p>
          <a:p>
            <a:pPr algn="just">
              <a:spcAft>
                <a:spcPts val="230"/>
              </a:spcAft>
            </a:pPr>
            <a:r>
              <a:rPr lang="en-IN" sz="1200" dirty="0">
                <a:latin typeface="Arial" pitchFamily="34" charset="0"/>
                <a:ea typeface="Calibri" panose="020F0502020204030204" pitchFamily="34" charset="0"/>
                <a:cs typeface="Arial" pitchFamily="34" charset="0"/>
              </a:rPr>
              <a:t>3. </a:t>
            </a:r>
            <a:r>
              <a:rPr lang="en-IN" sz="1200" dirty="0" err="1">
                <a:latin typeface="Arial" pitchFamily="34" charset="0"/>
                <a:ea typeface="Calibri" panose="020F0502020204030204" pitchFamily="34" charset="0"/>
                <a:cs typeface="Arial" pitchFamily="34" charset="0"/>
              </a:rPr>
              <a:t>Seaborn</a:t>
            </a:r>
            <a:r>
              <a:rPr lang="en-IN" sz="1200" dirty="0">
                <a:latin typeface="Arial" pitchFamily="34" charset="0"/>
                <a:ea typeface="Calibri" panose="020F0502020204030204" pitchFamily="34" charset="0"/>
                <a:cs typeface="Arial" pitchFamily="34" charset="0"/>
              </a:rPr>
              <a:t>- visualization tool for plotting different types of plot. </a:t>
            </a:r>
          </a:p>
          <a:p>
            <a:pPr algn="just">
              <a:spcAft>
                <a:spcPts val="230"/>
              </a:spcAft>
            </a:pPr>
            <a:r>
              <a:rPr lang="en-IN" sz="1200" dirty="0">
                <a:latin typeface="Arial" pitchFamily="34" charset="0"/>
                <a:ea typeface="Calibri" panose="020F0502020204030204" pitchFamily="34" charset="0"/>
                <a:cs typeface="Arial" pitchFamily="34" charset="0"/>
              </a:rPr>
              <a:t>4. </a:t>
            </a:r>
            <a:r>
              <a:rPr lang="en-IN" sz="1200" dirty="0" err="1">
                <a:latin typeface="Arial" pitchFamily="34" charset="0"/>
                <a:ea typeface="Calibri" panose="020F0502020204030204" pitchFamily="34" charset="0"/>
                <a:cs typeface="Arial" pitchFamily="34" charset="0"/>
              </a:rPr>
              <a:t>Matplotlib</a:t>
            </a:r>
            <a:r>
              <a:rPr lang="en-IN" sz="1200" dirty="0">
                <a:latin typeface="Arial" pitchFamily="34" charset="0"/>
                <a:ea typeface="Calibri" panose="020F0502020204030204" pitchFamily="34" charset="0"/>
                <a:cs typeface="Arial" pitchFamily="34" charset="0"/>
              </a:rPr>
              <a:t>- It provides an object-oriented API for embedding plots into applications.</a:t>
            </a:r>
          </a:p>
          <a:p>
            <a:pPr algn="just">
              <a:spcAft>
                <a:spcPts val="230"/>
              </a:spcAft>
            </a:pPr>
            <a:r>
              <a:rPr lang="en-IN" sz="1200" dirty="0">
                <a:latin typeface="Arial" pitchFamily="34" charset="0"/>
                <a:ea typeface="Calibri" panose="020F0502020204030204" pitchFamily="34" charset="0"/>
                <a:cs typeface="Arial" pitchFamily="34" charset="0"/>
              </a:rPr>
              <a:t>5. </a:t>
            </a:r>
            <a:r>
              <a:rPr lang="en-IN" sz="1200" dirty="0" err="1">
                <a:latin typeface="Arial" pitchFamily="34" charset="0"/>
                <a:ea typeface="Calibri" panose="020F0502020204030204" pitchFamily="34" charset="0"/>
                <a:cs typeface="Arial" pitchFamily="34" charset="0"/>
              </a:rPr>
              <a:t>zscore</a:t>
            </a:r>
            <a:r>
              <a:rPr lang="en-IN" sz="1200" dirty="0">
                <a:latin typeface="Arial" pitchFamily="34" charset="0"/>
                <a:ea typeface="Calibri" panose="020F0502020204030204" pitchFamily="34" charset="0"/>
                <a:cs typeface="Arial" pitchFamily="34" charset="0"/>
              </a:rPr>
              <a:t>- technique to remove outliers. </a:t>
            </a:r>
          </a:p>
          <a:p>
            <a:pPr algn="just">
              <a:spcAft>
                <a:spcPts val="230"/>
              </a:spcAft>
            </a:pPr>
            <a:r>
              <a:rPr lang="en-IN" sz="1200" dirty="0">
                <a:latin typeface="Arial" pitchFamily="34" charset="0"/>
                <a:ea typeface="Calibri" panose="020F0502020204030204" pitchFamily="34" charset="0"/>
                <a:cs typeface="Arial" pitchFamily="34" charset="0"/>
              </a:rPr>
              <a:t>6. skew ()- to treat skewed data using various transformation like </a:t>
            </a:r>
            <a:r>
              <a:rPr lang="en-IN" sz="1200" dirty="0" err="1">
                <a:latin typeface="Arial" pitchFamily="34" charset="0"/>
                <a:ea typeface="Calibri" panose="020F0502020204030204" pitchFamily="34" charset="0"/>
                <a:cs typeface="Arial" pitchFamily="34" charset="0"/>
              </a:rPr>
              <a:t>sqrt</a:t>
            </a:r>
            <a:r>
              <a:rPr lang="en-IN" sz="1200" dirty="0">
                <a:latin typeface="Arial" pitchFamily="34" charset="0"/>
                <a:ea typeface="Calibri" panose="020F0502020204030204" pitchFamily="34" charset="0"/>
                <a:cs typeface="Arial" pitchFamily="34" charset="0"/>
              </a:rPr>
              <a:t>, log, cube, </a:t>
            </a:r>
            <a:r>
              <a:rPr lang="en-IN" sz="1200" dirty="0" err="1">
                <a:latin typeface="Arial" pitchFamily="34" charset="0"/>
                <a:ea typeface="Calibri" panose="020F0502020204030204" pitchFamily="34" charset="0"/>
                <a:cs typeface="Arial" pitchFamily="34" charset="0"/>
              </a:rPr>
              <a:t>boxcox</a:t>
            </a:r>
            <a:r>
              <a:rPr lang="en-IN" sz="1200" dirty="0">
                <a:latin typeface="Arial" pitchFamily="34" charset="0"/>
                <a:ea typeface="Calibri" panose="020F0502020204030204" pitchFamily="34" charset="0"/>
                <a:cs typeface="Arial" pitchFamily="34" charset="0"/>
              </a:rPr>
              <a:t>, etc. </a:t>
            </a:r>
          </a:p>
          <a:p>
            <a:pPr algn="just">
              <a:spcAft>
                <a:spcPts val="230"/>
              </a:spcAft>
            </a:pPr>
            <a:r>
              <a:rPr lang="en-IN" sz="1200" dirty="0">
                <a:latin typeface="Arial" pitchFamily="34" charset="0"/>
                <a:ea typeface="Calibri" panose="020F0502020204030204" pitchFamily="34" charset="0"/>
                <a:cs typeface="Arial" pitchFamily="34" charset="0"/>
              </a:rPr>
              <a:t>7. PCA- I used this to reduce the data dimensions to 10 columns. </a:t>
            </a:r>
          </a:p>
          <a:p>
            <a:pPr algn="just">
              <a:spcAft>
                <a:spcPts val="230"/>
              </a:spcAft>
            </a:pPr>
            <a:r>
              <a:rPr lang="en-IN" sz="1200" dirty="0">
                <a:latin typeface="Arial" pitchFamily="34" charset="0"/>
                <a:ea typeface="Calibri" panose="020F0502020204030204" pitchFamily="34" charset="0"/>
                <a:cs typeface="Arial" pitchFamily="34" charset="0"/>
              </a:rPr>
              <a:t>8. standard </a:t>
            </a:r>
            <a:r>
              <a:rPr lang="en-IN" sz="1200" dirty="0" err="1">
                <a:latin typeface="Arial" pitchFamily="34" charset="0"/>
                <a:ea typeface="Calibri" panose="020F0502020204030204" pitchFamily="34" charset="0"/>
                <a:cs typeface="Arial" pitchFamily="34" charset="0"/>
              </a:rPr>
              <a:t>scaler</a:t>
            </a:r>
            <a:r>
              <a:rPr lang="en-IN" sz="1200" dirty="0">
                <a:latin typeface="Arial" pitchFamily="34" charset="0"/>
                <a:ea typeface="Calibri" panose="020F0502020204030204" pitchFamily="34" charset="0"/>
                <a:cs typeface="Arial" pitchFamily="34" charset="0"/>
              </a:rPr>
              <a:t>- I used this to scale my data before sending it to model. </a:t>
            </a:r>
          </a:p>
          <a:p>
            <a:pPr algn="just">
              <a:spcAft>
                <a:spcPts val="230"/>
              </a:spcAft>
            </a:pPr>
            <a:r>
              <a:rPr lang="en-IN" sz="1200" dirty="0">
                <a:latin typeface="Arial" pitchFamily="34" charset="0"/>
                <a:ea typeface="Calibri" panose="020F0502020204030204" pitchFamily="34" charset="0"/>
                <a:cs typeface="Arial" pitchFamily="34" charset="0"/>
              </a:rPr>
              <a:t>9. </a:t>
            </a:r>
            <a:r>
              <a:rPr lang="en-IN" sz="1200" dirty="0" err="1">
                <a:latin typeface="Arial" pitchFamily="34" charset="0"/>
                <a:ea typeface="Calibri" panose="020F0502020204030204" pitchFamily="34" charset="0"/>
                <a:cs typeface="Arial" pitchFamily="34" charset="0"/>
              </a:rPr>
              <a:t>train_test_split</a:t>
            </a:r>
            <a:r>
              <a:rPr lang="en-IN" sz="1200" dirty="0">
                <a:latin typeface="Arial" pitchFamily="34" charset="0"/>
                <a:ea typeface="Calibri" panose="020F0502020204030204" pitchFamily="34" charset="0"/>
                <a:cs typeface="Arial" pitchFamily="34" charset="0"/>
              </a:rPr>
              <a:t>- to split the test and train data. </a:t>
            </a:r>
          </a:p>
          <a:p>
            <a:pPr algn="just">
              <a:spcAft>
                <a:spcPts val="230"/>
              </a:spcAft>
            </a:pPr>
            <a:r>
              <a:rPr lang="en-IN" sz="1200" dirty="0">
                <a:latin typeface="Arial" pitchFamily="34" charset="0"/>
                <a:ea typeface="Calibri" panose="020F0502020204030204" pitchFamily="34" charset="0"/>
                <a:cs typeface="Arial" pitchFamily="34" charset="0"/>
              </a:rPr>
              <a:t>10. Then I used different classification algorithms to find out the best model for predictions. </a:t>
            </a:r>
          </a:p>
          <a:p>
            <a:pPr algn="just"/>
            <a:r>
              <a:rPr lang="en-IN" sz="1200" dirty="0">
                <a:latin typeface="Arial" pitchFamily="34" charset="0"/>
                <a:ea typeface="Calibri" panose="020F0502020204030204" pitchFamily="34" charset="0"/>
                <a:cs typeface="Arial" pitchFamily="34" charset="0"/>
              </a:rPr>
              <a:t>11. </a:t>
            </a:r>
            <a:r>
              <a:rPr lang="en-IN" sz="1200" dirty="0" err="1">
                <a:latin typeface="Arial" pitchFamily="34" charset="0"/>
                <a:ea typeface="Calibri" panose="020F0502020204030204" pitchFamily="34" charset="0"/>
                <a:cs typeface="Arial" pitchFamily="34" charset="0"/>
              </a:rPr>
              <a:t>joblib</a:t>
            </a:r>
            <a:r>
              <a:rPr lang="en-IN" sz="1200" dirty="0">
                <a:latin typeface="Arial" pitchFamily="34" charset="0"/>
                <a:ea typeface="Calibri" panose="020F0502020204030204" pitchFamily="34" charset="0"/>
                <a:cs typeface="Arial" pitchFamily="34" charset="0"/>
              </a:rPr>
              <a:t>- library used to save the model in either pickle or </a:t>
            </a:r>
            <a:r>
              <a:rPr lang="en-IN" sz="1200" dirty="0" err="1">
                <a:latin typeface="Arial" pitchFamily="34" charset="0"/>
                <a:ea typeface="Calibri" panose="020F0502020204030204" pitchFamily="34" charset="0"/>
                <a:cs typeface="Arial" pitchFamily="34" charset="0"/>
              </a:rPr>
              <a:t>obj</a:t>
            </a:r>
            <a:r>
              <a:rPr lang="en-IN" sz="1200" dirty="0">
                <a:latin typeface="Arial" pitchFamily="34" charset="0"/>
                <a:ea typeface="Calibri" panose="020F0502020204030204" pitchFamily="34" charset="0"/>
                <a:cs typeface="Arial" pitchFamily="34" charset="0"/>
              </a:rPr>
              <a:t> file.</a:t>
            </a:r>
            <a:endParaRPr lang="en-IN" sz="1200" dirty="0">
              <a:latin typeface="Arial" pitchFamily="34" charset="0"/>
              <a:cs typeface="Arial" pitchFamily="34" charset="0"/>
            </a:endParaRPr>
          </a:p>
        </p:txBody>
      </p:sp>
    </p:spTree>
    <p:extLst>
      <p:ext uri="{BB962C8B-B14F-4D97-AF65-F5344CB8AC3E}">
        <p14:creationId xmlns:p14="http://schemas.microsoft.com/office/powerpoint/2010/main" val="1733708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algn="l"/>
            <a:r>
              <a:rPr lang="en-IN" sz="2400" b="1" dirty="0">
                <a:latin typeface="Bahnschrift" panose="020B0502040204020203" pitchFamily="34" charset="0"/>
                <a:ea typeface="Calibri" panose="020F0502020204030204" pitchFamily="34" charset="0"/>
                <a:cs typeface="Times New Roman" panose="02020603050405020304" pitchFamily="18" charset="0"/>
              </a:rPr>
              <a:t>Testing of Identified Approaches (Algorithms)</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3927873"/>
          </a:xfrm>
        </p:spPr>
        <p:txBody>
          <a:bodyPr>
            <a:normAutofit/>
          </a:bodyPr>
          <a:lstStyle/>
          <a:p>
            <a:r>
              <a:rPr lang="en-IN" sz="1600" dirty="0"/>
              <a:t>We used the following algorithms mentioned below:</a:t>
            </a:r>
          </a:p>
          <a:p>
            <a:endParaRPr lang="en-IN" sz="1600" dirty="0"/>
          </a:p>
          <a:p>
            <a:pPr algn="just">
              <a:buSzPct val="100000"/>
              <a:buFont typeface="Wingdings" panose="05000000000000000000" pitchFamily="2" charset="2"/>
              <a:buChar char="Ø"/>
            </a:pPr>
            <a:r>
              <a:rPr lang="en-IN" sz="1600" dirty="0"/>
              <a:t>Logistic Regression</a:t>
            </a:r>
          </a:p>
          <a:p>
            <a:pPr algn="just">
              <a:buSzPct val="100000"/>
              <a:buFont typeface="Wingdings" panose="05000000000000000000" pitchFamily="2" charset="2"/>
              <a:buChar char="Ø"/>
            </a:pPr>
            <a:r>
              <a:rPr lang="en-IN" sz="1600" dirty="0" err="1"/>
              <a:t>GaussianNB</a:t>
            </a:r>
            <a:endParaRPr lang="en-IN" sz="1600" dirty="0"/>
          </a:p>
          <a:p>
            <a:pPr algn="just">
              <a:buSzPct val="100000"/>
              <a:buFont typeface="Wingdings" panose="05000000000000000000" pitchFamily="2" charset="2"/>
              <a:buChar char="Ø"/>
            </a:pPr>
            <a:r>
              <a:rPr lang="en-IN" sz="1600" dirty="0"/>
              <a:t>Decision Tree Classifier</a:t>
            </a:r>
          </a:p>
          <a:p>
            <a:pPr algn="just">
              <a:buSzPct val="100000"/>
              <a:buFont typeface="Wingdings" panose="05000000000000000000" pitchFamily="2" charset="2"/>
              <a:buChar char="Ø"/>
            </a:pPr>
            <a:r>
              <a:rPr lang="en-IN" sz="1600" dirty="0" err="1"/>
              <a:t>KNeighbors</a:t>
            </a:r>
            <a:r>
              <a:rPr lang="en-IN" sz="1600" dirty="0"/>
              <a:t> Classifier</a:t>
            </a:r>
          </a:p>
          <a:p>
            <a:pPr algn="just">
              <a:buSzPct val="100000"/>
              <a:buFont typeface="Wingdings" panose="05000000000000000000" pitchFamily="2" charset="2"/>
              <a:buChar char="Ø"/>
            </a:pPr>
            <a:r>
              <a:rPr lang="en-IN" sz="1600" dirty="0"/>
              <a:t>Random Forest Classifier</a:t>
            </a:r>
          </a:p>
          <a:p>
            <a:pPr algn="just">
              <a:buSzPct val="100000"/>
              <a:buFont typeface="Wingdings" panose="05000000000000000000" pitchFamily="2" charset="2"/>
              <a:buChar char="Ø"/>
            </a:pPr>
            <a:r>
              <a:rPr lang="en-IN" sz="1600" dirty="0" err="1"/>
              <a:t>Adaboost</a:t>
            </a:r>
            <a:r>
              <a:rPr lang="en-IN" sz="1600" dirty="0"/>
              <a:t> Classifier</a:t>
            </a:r>
          </a:p>
          <a:p>
            <a:pPr algn="just">
              <a:buSzPct val="100000"/>
              <a:buFont typeface="Wingdings" panose="05000000000000000000" pitchFamily="2" charset="2"/>
              <a:buChar char="Ø"/>
            </a:pPr>
            <a:r>
              <a:rPr lang="en-IN" sz="1600" dirty="0"/>
              <a:t>Gradient Boosting Classifier</a:t>
            </a:r>
          </a:p>
          <a:p>
            <a:pPr algn="just"/>
            <a:endParaRPr lang="en-IN" sz="1600" dirty="0">
              <a:latin typeface="Arial" pitchFamily="34" charset="0"/>
              <a:cs typeface="Arial" pitchFamily="34" charset="0"/>
            </a:endParaRPr>
          </a:p>
        </p:txBody>
      </p:sp>
    </p:spTree>
    <p:extLst>
      <p:ext uri="{BB962C8B-B14F-4D97-AF65-F5344CB8AC3E}">
        <p14:creationId xmlns:p14="http://schemas.microsoft.com/office/powerpoint/2010/main" val="2616873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84571"/>
          </a:xfrm>
        </p:spPr>
        <p:txBody>
          <a:bodyPr>
            <a:normAutofit fontScale="90000"/>
          </a:bodyPr>
          <a:lstStyle/>
          <a:p>
            <a:pPr algn="l"/>
            <a:r>
              <a:rPr lang="en-IN" sz="2400" b="1" dirty="0">
                <a:latin typeface="Bahnschrift" panose="020B0502040204020203" pitchFamily="34" charset="0"/>
                <a:ea typeface="Calibri" panose="020F0502020204030204" pitchFamily="34" charset="0"/>
                <a:cs typeface="Calibri" panose="020F0502020204030204" pitchFamily="34" charset="0"/>
              </a:rPr>
              <a:t>Run and Evaluate selected models</a:t>
            </a:r>
            <a:br>
              <a:rPr lang="en-IN" sz="2400" b="1" dirty="0">
                <a:latin typeface="Bahnschrift" panose="020B0502040204020203" pitchFamily="34" charset="0"/>
                <a:ea typeface="Calibri" panose="020F0502020204030204" pitchFamily="34" charset="0"/>
                <a:cs typeface="Times New Roman" panose="02020603050405020304" pitchFamily="18" charset="0"/>
              </a:rPr>
            </a:br>
            <a:endParaRPr lang="en-IN" sz="2400"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977412"/>
            <a:ext cx="4038600" cy="2883876"/>
          </a:xfrm>
        </p:spPr>
      </p:pic>
      <p:sp>
        <p:nvSpPr>
          <p:cNvPr id="4" name="Content Placeholder 3"/>
          <p:cNvSpPr>
            <a:spLocks noGrp="1"/>
          </p:cNvSpPr>
          <p:nvPr>
            <p:ph sz="half" idx="2"/>
          </p:nvPr>
        </p:nvSpPr>
        <p:spPr>
          <a:xfrm>
            <a:off x="4648200" y="900114"/>
            <a:ext cx="4038600" cy="3424236"/>
          </a:xfrm>
        </p:spPr>
        <p:txBody>
          <a:bodyPr>
            <a:normAutofit/>
          </a:bodyPr>
          <a:lstStyle/>
          <a:p>
            <a:pPr marL="285750" indent="-285750" algn="just">
              <a:lnSpc>
                <a:spcPct val="107000"/>
              </a:lnSpc>
              <a:spcAft>
                <a:spcPts val="800"/>
              </a:spcAft>
              <a:buClr>
                <a:schemeClr val="accent1"/>
              </a:buClr>
              <a:buFont typeface="Wingdings" panose="05000000000000000000" pitchFamily="2" charset="2"/>
              <a:buChar char="Ø"/>
            </a:pPr>
            <a:r>
              <a:rPr lang="en-IN" sz="1400" dirty="0">
                <a:latin typeface="Arial" pitchFamily="34" charset="0"/>
                <a:ea typeface="Calibri" panose="020F0502020204030204" pitchFamily="34" charset="0"/>
                <a:cs typeface="Arial" pitchFamily="34" charset="0"/>
              </a:rPr>
              <a:t>As you can see , I had called the algorithms, then I called the empty list with the name models [ ], and calling all the model one by one and storing the result in that.  </a:t>
            </a:r>
          </a:p>
          <a:p>
            <a:pPr marL="0" indent="0">
              <a:buNone/>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125763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09550"/>
            <a:ext cx="4038600" cy="4876799"/>
          </a:xfrm>
        </p:spPr>
      </p:pic>
      <p:sp>
        <p:nvSpPr>
          <p:cNvPr id="4" name="Content Placeholder 3"/>
          <p:cNvSpPr>
            <a:spLocks noGrp="1"/>
          </p:cNvSpPr>
          <p:nvPr>
            <p:ph sz="half" idx="2"/>
          </p:nvPr>
        </p:nvSpPr>
        <p:spPr>
          <a:xfrm>
            <a:off x="4648200" y="209550"/>
            <a:ext cx="4038600" cy="4419600"/>
          </a:xfrm>
        </p:spPr>
        <p:txBody>
          <a:bodyPr>
            <a:normAutofit/>
          </a:bodyPr>
          <a:lstStyle/>
          <a:p>
            <a:pPr algn="just"/>
            <a:r>
              <a:rPr lang="en-IN" sz="1800" dirty="0">
                <a:latin typeface="Arial" pitchFamily="34" charset="0"/>
                <a:ea typeface="Calibri" panose="020F0502020204030204" pitchFamily="34" charset="0"/>
                <a:cs typeface="Arial" pitchFamily="34" charset="0"/>
              </a:rPr>
              <a:t>As you can observe, I made a for loop and called all the algorithms one by one and appending their result to models. The same I had done to store </a:t>
            </a:r>
            <a:r>
              <a:rPr lang="en-IN" sz="1800" dirty="0" err="1">
                <a:latin typeface="Arial" pitchFamily="34" charset="0"/>
                <a:ea typeface="Calibri" panose="020F0502020204030204" pitchFamily="34" charset="0"/>
                <a:cs typeface="Arial" pitchFamily="34" charset="0"/>
              </a:rPr>
              <a:t>roc_auc_curve</a:t>
            </a:r>
            <a:r>
              <a:rPr lang="en-IN" sz="1800" dirty="0">
                <a:latin typeface="Arial" pitchFamily="34" charset="0"/>
                <a:ea typeface="Calibri" panose="020F0502020204030204" pitchFamily="34" charset="0"/>
                <a:cs typeface="Arial" pitchFamily="34" charset="0"/>
              </a:rPr>
              <a:t>, </a:t>
            </a:r>
            <a:r>
              <a:rPr lang="en-IN" sz="1800" dirty="0" err="1">
                <a:latin typeface="Arial" pitchFamily="34" charset="0"/>
                <a:ea typeface="Calibri" panose="020F0502020204030204" pitchFamily="34" charset="0"/>
                <a:cs typeface="Arial" pitchFamily="34" charset="0"/>
              </a:rPr>
              <a:t>auc</a:t>
            </a:r>
            <a:r>
              <a:rPr lang="en-IN" sz="1800" dirty="0">
                <a:latin typeface="Arial" pitchFamily="34" charset="0"/>
                <a:ea typeface="Calibri" panose="020F0502020204030204" pitchFamily="34" charset="0"/>
                <a:cs typeface="Arial" pitchFamily="34" charset="0"/>
              </a:rPr>
              <a:t> score, and cross validation score. Let me show the output so that we can glance the result in more appropriate way. </a:t>
            </a:r>
          </a:p>
          <a:p>
            <a:endParaRPr lang="en-IN" dirty="0"/>
          </a:p>
        </p:txBody>
      </p:sp>
    </p:spTree>
    <p:extLst>
      <p:ext uri="{BB962C8B-B14F-4D97-AF65-F5344CB8AC3E}">
        <p14:creationId xmlns:p14="http://schemas.microsoft.com/office/powerpoint/2010/main" val="1576598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fontScale="90000"/>
          </a:bodyPr>
          <a:lstStyle/>
          <a:p>
            <a:pPr algn="l"/>
            <a:r>
              <a:rPr lang="en-US" sz="2000" dirty="0">
                <a:latin typeface="Bahnschrift" panose="020B0502040204020203" pitchFamily="34" charset="0"/>
              </a:rPr>
              <a:t>Outputs of all algorithms obtained</a:t>
            </a:r>
            <a:br>
              <a:rPr lang="en-US" sz="2000" dirty="0">
                <a:latin typeface="Bahnschrift" panose="020B0502040204020203" pitchFamily="34" charset="0"/>
              </a:rPr>
            </a:br>
            <a:endParaRPr lang="en-IN" sz="2000"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9807" y="900113"/>
            <a:ext cx="3413386" cy="254635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274322"/>
            <a:ext cx="4038600" cy="1797932"/>
          </a:xfrm>
        </p:spPr>
      </p:pic>
    </p:spTree>
    <p:extLst>
      <p:ext uri="{BB962C8B-B14F-4D97-AF65-F5344CB8AC3E}">
        <p14:creationId xmlns:p14="http://schemas.microsoft.com/office/powerpoint/2010/main" val="383638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308371"/>
          </a:xfrm>
        </p:spPr>
        <p:txBody>
          <a:bodyPr>
            <a:normAutofit fontScale="90000"/>
          </a:bodyPr>
          <a:lstStyle/>
          <a:p>
            <a:pPr algn="l"/>
            <a:r>
              <a:rPr lang="en-US" sz="3200" b="1" u="sng" dirty="0">
                <a:latin typeface="Times New Roman" pitchFamily="18" charset="0"/>
                <a:cs typeface="Times New Roman" pitchFamily="18" charset="0"/>
              </a:rPr>
              <a:t>INTRODUCTION</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228600" y="742950"/>
            <a:ext cx="8382000" cy="4114800"/>
          </a:xfrm>
        </p:spPr>
        <p:txBody>
          <a:bodyPr>
            <a:noAutofit/>
          </a:bodyPr>
          <a:lstStyle/>
          <a:p>
            <a:pPr marL="400050" indent="-285750" algn="just">
              <a:buFont typeface="Courier New" panose="02070309020205020404" pitchFamily="49" charset="0"/>
              <a:buChar char="o"/>
            </a:pPr>
            <a:r>
              <a:rPr lang="en-IN" sz="1600" dirty="0">
                <a:effectLst/>
                <a:latin typeface="Arial" pitchFamily="34" charset="0"/>
                <a:ea typeface="Calibri" panose="020F0502020204030204" pitchFamily="34" charset="0"/>
                <a:cs typeface="Arial" pitchFamily="34"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marL="114300" indent="0" algn="just">
              <a:buNone/>
            </a:pPr>
            <a:endParaRPr lang="en-IN" sz="1600" dirty="0">
              <a:effectLst/>
              <a:latin typeface="Arial" pitchFamily="34" charset="0"/>
              <a:ea typeface="Calibri" panose="020F0502020204030204" pitchFamily="34" charset="0"/>
              <a:cs typeface="Arial" pitchFamily="34" charset="0"/>
            </a:endParaRPr>
          </a:p>
          <a:p>
            <a:pPr marL="400050" indent="-285750" algn="just">
              <a:buFont typeface="Courier New" panose="02070309020205020404" pitchFamily="49" charset="0"/>
              <a:buChar char="o"/>
            </a:pPr>
            <a:r>
              <a:rPr lang="en-IN" sz="1600" dirty="0">
                <a:effectLst/>
                <a:latin typeface="Arial" pitchFamily="34" charset="0"/>
                <a:ea typeface="Calibri" panose="020F0502020204030204" pitchFamily="34" charset="0"/>
                <a:cs typeface="Arial"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 </a:t>
            </a:r>
          </a:p>
          <a:p>
            <a:pPr marL="400050" indent="-285750" algn="just">
              <a:buFont typeface="Courier New" panose="02070309020205020404" pitchFamily="49" charset="0"/>
              <a:buChar char="o"/>
            </a:pPr>
            <a:endParaRPr lang="en-IN" sz="1600" dirty="0">
              <a:effectLst/>
              <a:latin typeface="Arial" pitchFamily="34" charset="0"/>
              <a:ea typeface="Calibri" panose="020F0502020204030204" pitchFamily="34" charset="0"/>
              <a:cs typeface="Arial" pitchFamily="34" charset="0"/>
            </a:endParaRPr>
          </a:p>
          <a:p>
            <a:pPr marL="400050" indent="-285750" algn="just">
              <a:buFont typeface="Courier New" panose="02070309020205020404" pitchFamily="49" charset="0"/>
              <a:buChar char="o"/>
            </a:pPr>
            <a:r>
              <a:rPr lang="en-IN" sz="1600" dirty="0">
                <a:effectLst/>
                <a:latin typeface="Arial" pitchFamily="34" charset="0"/>
                <a:ea typeface="Calibri" panose="020F0502020204030204" pitchFamily="34" charset="0"/>
                <a:cs typeface="Arial" pitchFamily="34" charset="0"/>
              </a:rPr>
              <a:t>Today, microfinance is widely accepted as a poverty-reduction tool, representing $70           billion in outstanding loans and a global outreach of 200 million clients.</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2974872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082" y="285750"/>
            <a:ext cx="5673836" cy="4308475"/>
          </a:xfrm>
        </p:spPr>
      </p:pic>
    </p:spTree>
    <p:extLst>
      <p:ext uri="{BB962C8B-B14F-4D97-AF65-F5344CB8AC3E}">
        <p14:creationId xmlns:p14="http://schemas.microsoft.com/office/powerpoint/2010/main" val="4213700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650" y="544512"/>
            <a:ext cx="7124700" cy="4019550"/>
          </a:xfrm>
        </p:spPr>
      </p:pic>
    </p:spTree>
    <p:extLst>
      <p:ext uri="{BB962C8B-B14F-4D97-AF65-F5344CB8AC3E}">
        <p14:creationId xmlns:p14="http://schemas.microsoft.com/office/powerpoint/2010/main" val="1849714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1"/>
            <a:ext cx="8229600" cy="1143000"/>
          </a:xfrm>
        </p:spPr>
        <p:txBody>
          <a:bodyPr>
            <a:normAutofit fontScale="90000"/>
          </a:bodyPr>
          <a:lstStyle/>
          <a:p>
            <a:pPr algn="just"/>
            <a:br>
              <a:rPr lang="en-IN" sz="2000" dirty="0">
                <a:latin typeface="Times New Roman" pitchFamily="18" charset="0"/>
                <a:ea typeface="Calibri" panose="020F0502020204030204" pitchFamily="34" charset="0"/>
                <a:cs typeface="Times New Roman" pitchFamily="18" charset="0"/>
              </a:rPr>
            </a:br>
            <a:r>
              <a:rPr lang="en-IN" sz="2000" dirty="0">
                <a:latin typeface="Times New Roman" pitchFamily="18" charset="0"/>
                <a:ea typeface="Calibri" panose="020F0502020204030204" pitchFamily="34" charset="0"/>
                <a:cs typeface="Times New Roman" pitchFamily="18" charset="0"/>
              </a:rPr>
              <a:t>We saved the outputs obtained in a new data frame and the code is given below</a:t>
            </a:r>
            <a:r>
              <a:rPr lang="en-IN" sz="2400" dirty="0">
                <a:latin typeface="Bahnschrift" panose="020B0502040204020203" pitchFamily="34" charset="0"/>
                <a:ea typeface="Calibri" panose="020F0502020204030204" pitchFamily="34" charset="0"/>
                <a:cs typeface="Times New Roman" panose="02020603050405020304" pitchFamily="18" charset="0"/>
              </a:rPr>
              <a:t>:</a:t>
            </a:r>
            <a:br>
              <a:rPr lang="en-IN" sz="2400" dirty="0">
                <a:latin typeface="Bahnschrift" panose="020B0502040204020203" pitchFamily="34" charset="0"/>
                <a:ea typeface="Calibri" panose="020F0502020204030204" pitchFamily="34" charset="0"/>
                <a:cs typeface="Times New Roman" panose="02020603050405020304" pitchFamily="18" charset="0"/>
              </a:rPr>
            </a:br>
            <a:r>
              <a:rPr lang="en-IN" sz="1800" dirty="0">
                <a:latin typeface="Times New Roman" pitchFamily="18" charset="0"/>
                <a:ea typeface="Calibri" panose="020F0502020204030204" pitchFamily="34" charset="0"/>
                <a:cs typeface="Times New Roman" pitchFamily="18" charset="0"/>
              </a:rPr>
              <a:t>We can see that Gradient Boosting Classifier algorithm is performing well compared to other algorithms, as it is giving an accuracy score of 89.07 and cross validation score of 89.02</a:t>
            </a:r>
            <a:r>
              <a:rPr lang="en-IN" sz="2400" dirty="0">
                <a:solidFill>
                  <a:schemeClr val="accent1"/>
                </a:solidFill>
                <a:latin typeface="Quicksand" panose="020B0604020202020204" charset="0"/>
                <a:ea typeface="Calibri" panose="020F0502020204030204" pitchFamily="34" charset="0"/>
                <a:cs typeface="Calibri" panose="020F0502020204030204" pitchFamily="34" charset="0"/>
              </a:rPr>
              <a:t>.</a:t>
            </a:r>
            <a:br>
              <a:rPr lang="en-IN" sz="2400" dirty="0">
                <a:solidFill>
                  <a:schemeClr val="accent1"/>
                </a:solidFill>
                <a:latin typeface="Quicksand" panose="020B0604020202020204" charset="0"/>
                <a:ea typeface="Calibri" panose="020F0502020204030204" pitchFamily="34" charset="0"/>
                <a:cs typeface="Times New Roman" panose="02020603050405020304" pitchFamily="18" charset="0"/>
              </a:rPr>
            </a:br>
            <a:br>
              <a:rPr lang="en-IN" sz="2400" dirty="0">
                <a:latin typeface="Bahnschrift" panose="020B0502040204020203" pitchFamily="34" charset="0"/>
              </a:rPr>
            </a:br>
            <a:endParaRPr lang="en-IN" sz="24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2191"/>
            <a:ext cx="8229600" cy="2512792"/>
          </a:xfrm>
        </p:spPr>
      </p:pic>
    </p:spTree>
    <p:extLst>
      <p:ext uri="{BB962C8B-B14F-4D97-AF65-F5344CB8AC3E}">
        <p14:creationId xmlns:p14="http://schemas.microsoft.com/office/powerpoint/2010/main" val="2714356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232171"/>
          </a:xfrm>
        </p:spPr>
        <p:txBody>
          <a:bodyPr>
            <a:normAutofit fontScale="90000"/>
          </a:bodyPr>
          <a:lstStyle/>
          <a:p>
            <a:pPr marL="285750" indent="-285750" algn="l">
              <a:buFont typeface="Courier New" pitchFamily="49" charset="0"/>
              <a:buChar char="o"/>
            </a:pPr>
            <a:r>
              <a:rPr lang="en-IN" sz="1600" b="1" dirty="0">
                <a:latin typeface="Bahnschrift" panose="020B0502040204020203" pitchFamily="34" charset="0"/>
                <a:ea typeface="Calibri" panose="020F0502020204030204" pitchFamily="34" charset="0"/>
                <a:cs typeface="Times New Roman" panose="02020603050405020304" pitchFamily="18" charset="0"/>
              </a:rPr>
              <a:t>Key Metrics for success in solving problem under consideration</a:t>
            </a:r>
            <a:endParaRPr lang="en-IN" sz="1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851673"/>
          </a:xfrm>
        </p:spPr>
        <p:txBody>
          <a:bodyPr>
            <a:normAutofit/>
          </a:bodyPr>
          <a:lstStyle/>
          <a:p>
            <a:pPr>
              <a:buSzPct val="100000"/>
              <a:buFont typeface="Wingdings" panose="05000000000000000000" pitchFamily="2" charset="2"/>
              <a:buChar char="Ø"/>
            </a:pPr>
            <a:r>
              <a:rPr lang="en-IN" sz="1400" dirty="0"/>
              <a:t>Cross-validation</a:t>
            </a:r>
          </a:p>
          <a:p>
            <a:pPr>
              <a:buSzPct val="100000"/>
              <a:buFont typeface="Wingdings" panose="05000000000000000000" pitchFamily="2" charset="2"/>
              <a:buChar char="Ø"/>
            </a:pPr>
            <a:endParaRPr lang="en-IN" sz="1400" dirty="0"/>
          </a:p>
          <a:p>
            <a:pPr>
              <a:buSzPct val="100000"/>
              <a:buFont typeface="Wingdings" panose="05000000000000000000" pitchFamily="2" charset="2"/>
              <a:buChar char="Ø"/>
            </a:pPr>
            <a:r>
              <a:rPr lang="en-IN" sz="1400" dirty="0"/>
              <a:t>Confusion matrix</a:t>
            </a:r>
          </a:p>
          <a:p>
            <a:pPr>
              <a:buSzPct val="100000"/>
              <a:buFont typeface="Wingdings" panose="05000000000000000000" pitchFamily="2" charset="2"/>
              <a:buChar char="Ø"/>
            </a:pPr>
            <a:endParaRPr lang="en-IN" sz="1400" dirty="0"/>
          </a:p>
          <a:p>
            <a:pPr>
              <a:buSzPct val="100000"/>
              <a:buFont typeface="Wingdings" panose="05000000000000000000" pitchFamily="2" charset="2"/>
              <a:buChar char="Ø"/>
            </a:pPr>
            <a:r>
              <a:rPr lang="en-IN" sz="1400" dirty="0"/>
              <a:t>Classification report</a:t>
            </a:r>
          </a:p>
          <a:p>
            <a:pPr>
              <a:buSzPct val="100000"/>
              <a:buFont typeface="Wingdings" panose="05000000000000000000" pitchFamily="2" charset="2"/>
              <a:buChar char="Ø"/>
            </a:pPr>
            <a:endParaRPr lang="en-IN" sz="1400" dirty="0"/>
          </a:p>
          <a:p>
            <a:pPr>
              <a:buSzPct val="100000"/>
              <a:buFont typeface="Wingdings" panose="05000000000000000000" pitchFamily="2" charset="2"/>
              <a:buChar char="Ø"/>
            </a:pPr>
            <a:r>
              <a:rPr lang="en-IN" sz="1400" dirty="0"/>
              <a:t>AUC-ROC curve and score</a:t>
            </a:r>
          </a:p>
          <a:p>
            <a:pPr marL="114300" indent="0">
              <a:buSzPct val="100000"/>
            </a:pPr>
            <a:endParaRPr lang="en-IN" sz="1400" dirty="0"/>
          </a:p>
          <a:p>
            <a:pPr>
              <a:buSzPct val="100000"/>
              <a:buFont typeface="Wingdings" panose="05000000000000000000" pitchFamily="2" charset="2"/>
              <a:buChar char="Ø"/>
            </a:pPr>
            <a:r>
              <a:rPr lang="en-IN" sz="1400" dirty="0"/>
              <a:t>Hyper-parameter Tuning using </a:t>
            </a:r>
            <a:r>
              <a:rPr lang="en-IN" sz="1400" dirty="0" err="1"/>
              <a:t>GridSearchCV</a:t>
            </a:r>
            <a:endParaRPr lang="en-IN" sz="1400" dirty="0"/>
          </a:p>
          <a:p>
            <a:pPr marL="114300" indent="0" algn="just">
              <a:buSzPct val="100000"/>
            </a:pPr>
            <a:endParaRPr lang="en-IN" sz="1400" dirty="0">
              <a:latin typeface="Quicksand" panose="020B0604020202020204" charset="0"/>
              <a:ea typeface="Calibri" panose="020F0502020204030204" pitchFamily="34" charset="0"/>
              <a:cs typeface="Calibri" panose="020F0502020204030204" pitchFamily="34" charset="0"/>
            </a:endParaRPr>
          </a:p>
          <a:p>
            <a:pPr marL="114300" indent="0" algn="just">
              <a:buSzPct val="100000"/>
            </a:pPr>
            <a:r>
              <a:rPr lang="en-IN" sz="1400" dirty="0">
                <a:latin typeface="Quicksand" panose="020B0604020202020204" charset="0"/>
                <a:ea typeface="Calibri" panose="020F0502020204030204" pitchFamily="34" charset="0"/>
                <a:cs typeface="Calibri" panose="020F0502020204030204" pitchFamily="34" charset="0"/>
              </a:rPr>
              <a:t>After applying the Tuning, we see that our scores had been increased with the help of best parameters obtained, i.e., accuracy score from 89.07 to 89.16 and cross validation score from 89.02 to 89.13, and they are good scores too. Now, we can finalize Gradient Boosting Classifier algorithm model as the final model.</a:t>
            </a:r>
            <a:endParaRPr lang="en-IN" sz="1400" dirty="0">
              <a:latin typeface="Quicksand" panose="020B0604020202020204" charset="0"/>
              <a:ea typeface="Calibri" panose="020F0502020204030204" pitchFamily="34" charset="0"/>
              <a:cs typeface="Times New Roman" panose="02020603050405020304" pitchFamily="18" charset="0"/>
            </a:endParaRPr>
          </a:p>
          <a:p>
            <a:pPr marL="114300" indent="0">
              <a:buSzPct val="100000"/>
            </a:pPr>
            <a:endParaRPr lang="en-IN" sz="1400" dirty="0"/>
          </a:p>
          <a:p>
            <a:endParaRPr lang="en-IN" sz="1400" dirty="0">
              <a:latin typeface="Arial" pitchFamily="34" charset="0"/>
              <a:cs typeface="Arial" pitchFamily="34" charset="0"/>
            </a:endParaRPr>
          </a:p>
        </p:txBody>
      </p:sp>
    </p:spTree>
    <p:extLst>
      <p:ext uri="{BB962C8B-B14F-4D97-AF65-F5344CB8AC3E}">
        <p14:creationId xmlns:p14="http://schemas.microsoft.com/office/powerpoint/2010/main" val="2792509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994172"/>
          </a:xfrm>
        </p:spPr>
        <p:txBody>
          <a:bodyPr>
            <a:normAutofit fontScale="90000"/>
          </a:bodyPr>
          <a:lstStyle/>
          <a:p>
            <a:pPr algn="l"/>
            <a:br>
              <a:rPr lang="en-US" sz="1800" dirty="0">
                <a:latin typeface="Bahnschrift" panose="020B0502040204020203" pitchFamily="34" charset="0"/>
              </a:rPr>
            </a:br>
            <a:r>
              <a:rPr lang="en-US" sz="1800" dirty="0">
                <a:latin typeface="Bahnschrift" panose="020B0502040204020203" pitchFamily="34" charset="0"/>
              </a:rPr>
              <a:t>1.</a:t>
            </a:r>
            <a:r>
              <a:rPr lang="en-US" sz="1600" dirty="0">
                <a:latin typeface="Times New Roman" pitchFamily="18" charset="0"/>
                <a:cs typeface="Times New Roman" pitchFamily="18" charset="0"/>
              </a:rPr>
              <a:t>Final the model</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2.</a:t>
            </a:r>
            <a:r>
              <a:rPr lang="en-IN" sz="1600" dirty="0">
                <a:latin typeface="Times New Roman" pitchFamily="18" charset="0"/>
                <a:ea typeface="Calibri" panose="020F0502020204030204" pitchFamily="34" charset="0"/>
                <a:cs typeface="Times New Roman" pitchFamily="18" charset="0"/>
              </a:rPr>
              <a:t>We will final the best model obtained by saving the predictions in a separate </a:t>
            </a:r>
            <a:r>
              <a:rPr lang="en-IN" sz="1600" dirty="0" err="1">
                <a:latin typeface="Times New Roman" pitchFamily="18" charset="0"/>
                <a:ea typeface="Calibri" panose="020F0502020204030204" pitchFamily="34" charset="0"/>
                <a:cs typeface="Times New Roman" pitchFamily="18" charset="0"/>
              </a:rPr>
              <a:t>csv</a:t>
            </a:r>
            <a:r>
              <a:rPr lang="en-IN" sz="1600" dirty="0">
                <a:latin typeface="Times New Roman" pitchFamily="18" charset="0"/>
                <a:ea typeface="Calibri" panose="020F0502020204030204" pitchFamily="34" charset="0"/>
                <a:cs typeface="Times New Roman" pitchFamily="18" charset="0"/>
              </a:rPr>
              <a:t> file and also, we will save the model in either a pickle or </a:t>
            </a:r>
            <a:r>
              <a:rPr lang="en-IN" sz="1600" dirty="0" err="1">
                <a:latin typeface="Times New Roman" pitchFamily="18" charset="0"/>
                <a:ea typeface="Calibri" panose="020F0502020204030204" pitchFamily="34" charset="0"/>
                <a:cs typeface="Times New Roman" pitchFamily="18" charset="0"/>
              </a:rPr>
              <a:t>obj</a:t>
            </a:r>
            <a:r>
              <a:rPr lang="en-IN" sz="1600" dirty="0">
                <a:latin typeface="Times New Roman" pitchFamily="18" charset="0"/>
                <a:ea typeface="Calibri" panose="020F0502020204030204" pitchFamily="34" charset="0"/>
                <a:cs typeface="Times New Roman" pitchFamily="18" charset="0"/>
              </a:rPr>
              <a:t> file using </a:t>
            </a:r>
            <a:r>
              <a:rPr lang="en-IN" sz="1600" dirty="0" err="1">
                <a:latin typeface="Times New Roman" pitchFamily="18" charset="0"/>
                <a:ea typeface="Calibri" panose="020F0502020204030204" pitchFamily="34" charset="0"/>
                <a:cs typeface="Times New Roman" pitchFamily="18" charset="0"/>
              </a:rPr>
              <a:t>joblib</a:t>
            </a:r>
            <a:r>
              <a:rPr lang="en-IN" sz="1600" dirty="0">
                <a:latin typeface="Times New Roman" pitchFamily="18" charset="0"/>
                <a:ea typeface="Calibri" panose="020F0502020204030204" pitchFamily="34" charset="0"/>
                <a:cs typeface="Times New Roman" pitchFamily="18" charset="0"/>
              </a:rPr>
              <a:t> library.</a:t>
            </a:r>
            <a:br>
              <a:rPr lang="en-IN" sz="1600" dirty="0">
                <a:latin typeface="Times New Roman" pitchFamily="18" charset="0"/>
                <a:ea typeface="Calibri" panose="020F0502020204030204" pitchFamily="34" charset="0"/>
                <a:cs typeface="Times New Roman" pitchFamily="18" charset="0"/>
              </a:rPr>
            </a:br>
            <a:br>
              <a:rPr lang="en-IN" sz="1800" dirty="0">
                <a:latin typeface="Bahnschrift" panose="020B0502040204020203" pitchFamily="34" charset="0"/>
              </a:rPr>
            </a:br>
            <a:endParaRPr lang="en-IN" sz="18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22281"/>
            <a:ext cx="8229600" cy="2797413"/>
          </a:xfrm>
        </p:spPr>
      </p:pic>
    </p:spTree>
    <p:extLst>
      <p:ext uri="{BB962C8B-B14F-4D97-AF65-F5344CB8AC3E}">
        <p14:creationId xmlns:p14="http://schemas.microsoft.com/office/powerpoint/2010/main" val="572751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algn="l"/>
            <a:r>
              <a:rPr lang="en-US" sz="2400" dirty="0">
                <a:latin typeface="Bahnschrift" panose="020B0502040204020203" pitchFamily="34" charset="0"/>
              </a:rPr>
              <a:t>CONCLUSION</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3927873"/>
          </a:xfrm>
        </p:spPr>
        <p:txBody>
          <a:bodyPr>
            <a:normAutofit fontScale="92500" lnSpcReduction="20000"/>
          </a:bodyPr>
          <a:lstStyle/>
          <a:p>
            <a:pPr lvl="0" algn="just">
              <a:lnSpc>
                <a:spcPct val="107000"/>
              </a:lnSpc>
              <a:buSzPct val="100000"/>
              <a:buFont typeface="Wingdings" panose="05000000000000000000" pitchFamily="2" charset="2"/>
              <a:buChar char="Ø"/>
            </a:pPr>
            <a:r>
              <a:rPr lang="en-IN" sz="1600" dirty="0">
                <a:latin typeface="Arial" pitchFamily="34" charset="0"/>
                <a:ea typeface="Times New Roman" panose="02020603050405020304" pitchFamily="18" charset="0"/>
                <a:cs typeface="Arial" pitchFamily="34" charset="0"/>
              </a:rPr>
              <a:t>After getting an insight of this dataset, we were able to understand how the people took loans and how they repaid on the basis of various factors. </a:t>
            </a:r>
            <a:endParaRPr lang="en-IN" sz="1600" dirty="0">
              <a:latin typeface="Arial" pitchFamily="34" charset="0"/>
              <a:ea typeface="Calibri" panose="020F0502020204030204" pitchFamily="34" charset="0"/>
              <a:cs typeface="Arial" pitchFamily="34" charset="0"/>
            </a:endParaRPr>
          </a:p>
          <a:p>
            <a:pPr lvl="0" algn="just">
              <a:lnSpc>
                <a:spcPct val="107000"/>
              </a:lnSpc>
              <a:spcBef>
                <a:spcPts val="1200"/>
              </a:spcBef>
              <a:buSzPct val="100000"/>
              <a:buFont typeface="Wingdings" panose="05000000000000000000" pitchFamily="2" charset="2"/>
              <a:buChar char="Ø"/>
            </a:pPr>
            <a:r>
              <a:rPr lang="en-IN" sz="1600" dirty="0">
                <a:latin typeface="Arial" pitchFamily="34" charset="0"/>
                <a:ea typeface="Times New Roman" panose="02020603050405020304" pitchFamily="18" charset="0"/>
                <a:cs typeface="Arial" pitchFamily="34" charset="0"/>
              </a:rPr>
              <a:t>First, we loaded the dataset and did the EDA process and other pre-processing techniques like </a:t>
            </a:r>
            <a:r>
              <a:rPr lang="en-IN" sz="1600" dirty="0" err="1">
                <a:latin typeface="Arial" pitchFamily="34" charset="0"/>
                <a:ea typeface="Times New Roman" panose="02020603050405020304" pitchFamily="18" charset="0"/>
                <a:cs typeface="Arial" pitchFamily="34" charset="0"/>
              </a:rPr>
              <a:t>skewness</a:t>
            </a:r>
            <a:r>
              <a:rPr lang="en-IN" sz="1600" dirty="0">
                <a:latin typeface="Arial" pitchFamily="34" charset="0"/>
                <a:ea typeface="Times New Roman" panose="02020603050405020304" pitchFamily="18" charset="0"/>
                <a:cs typeface="Arial" pitchFamily="34" charset="0"/>
              </a:rPr>
              <a:t> check and removal, handling the outliers present, filling the missing data, visualizing the distribution of data, etc.</a:t>
            </a:r>
            <a:endParaRPr lang="en-IN" sz="1600" dirty="0">
              <a:latin typeface="Arial" pitchFamily="34" charset="0"/>
              <a:ea typeface="Calibri" panose="020F0502020204030204" pitchFamily="34" charset="0"/>
              <a:cs typeface="Arial" pitchFamily="34" charset="0"/>
            </a:endParaRPr>
          </a:p>
          <a:p>
            <a:pPr lvl="0" algn="just">
              <a:lnSpc>
                <a:spcPct val="107000"/>
              </a:lnSpc>
              <a:spcBef>
                <a:spcPts val="1200"/>
              </a:spcBef>
              <a:buSzPct val="100000"/>
              <a:buFont typeface="Wingdings" panose="05000000000000000000" pitchFamily="2" charset="2"/>
              <a:buChar char="Ø"/>
            </a:pPr>
            <a:r>
              <a:rPr lang="en-IN" sz="1600" dirty="0">
                <a:latin typeface="Arial" pitchFamily="34" charset="0"/>
                <a:ea typeface="Times New Roman" panose="02020603050405020304" pitchFamily="18" charset="0"/>
                <a:cs typeface="Arial" pitchFamily="34" charset="0"/>
              </a:rPr>
              <a:t>There were some customers with no loan history and it is because the data is imbalanced such that, label ‘1’ has approximately 87.5% records, while, label ‘0’ has approximately 12.5% records.</a:t>
            </a:r>
            <a:endParaRPr lang="en-IN" sz="1600" dirty="0">
              <a:latin typeface="Arial" pitchFamily="34" charset="0"/>
              <a:ea typeface="Calibri" panose="020F0502020204030204" pitchFamily="34" charset="0"/>
              <a:cs typeface="Arial" pitchFamily="34" charset="0"/>
            </a:endParaRPr>
          </a:p>
          <a:p>
            <a:pPr lvl="0" algn="just">
              <a:lnSpc>
                <a:spcPct val="107000"/>
              </a:lnSpc>
              <a:spcBef>
                <a:spcPts val="1200"/>
              </a:spcBef>
              <a:spcAft>
                <a:spcPts val="800"/>
              </a:spcAft>
              <a:buSzPct val="100000"/>
              <a:buFont typeface="Wingdings" panose="05000000000000000000" pitchFamily="2" charset="2"/>
              <a:buChar char="Ø"/>
            </a:pPr>
            <a:r>
              <a:rPr lang="en-IN" sz="1600" dirty="0">
                <a:latin typeface="Arial" pitchFamily="34" charset="0"/>
                <a:ea typeface="Times New Roman" panose="02020603050405020304" pitchFamily="18" charset="0"/>
                <a:cs typeface="Arial" pitchFamily="34" charset="0"/>
              </a:rPr>
              <a:t>There were many outliers present in the dataset and even though they were present, we used the original data itself as the data loss should not be more than 7-8% of data. When we checked the percentage loss after handling outliers, it was nearly 22% so that we used the original data itself with outliers in it.</a:t>
            </a:r>
          </a:p>
          <a:p>
            <a:pPr lvl="0" algn="just">
              <a:lnSpc>
                <a:spcPct val="107000"/>
              </a:lnSpc>
              <a:spcBef>
                <a:spcPts val="1200"/>
              </a:spcBef>
              <a:spcAft>
                <a:spcPts val="800"/>
              </a:spcAft>
              <a:buSzPct val="100000"/>
              <a:buFont typeface="Wingdings" panose="05000000000000000000" pitchFamily="2" charset="2"/>
              <a:buChar char="Ø"/>
            </a:pPr>
            <a:r>
              <a:rPr lang="en-IN" sz="1600" dirty="0">
                <a:latin typeface="Arial" pitchFamily="34" charset="0"/>
                <a:ea typeface="Times New Roman" panose="02020603050405020304" pitchFamily="18" charset="0"/>
                <a:cs typeface="Arial" pitchFamily="34" charset="0"/>
              </a:rPr>
              <a:t>Then we did the model training, building the model and finding out the best model on the basis of different </a:t>
            </a:r>
            <a:r>
              <a:rPr lang="en-IN" sz="1600" dirty="0" err="1">
                <a:latin typeface="Arial" pitchFamily="34" charset="0"/>
                <a:ea typeface="Times New Roman" panose="02020603050405020304" pitchFamily="18" charset="0"/>
                <a:cs typeface="Arial" pitchFamily="34" charset="0"/>
              </a:rPr>
              <a:t>metrices</a:t>
            </a:r>
            <a:r>
              <a:rPr lang="en-IN" sz="1600" dirty="0">
                <a:latin typeface="Arial" pitchFamily="34" charset="0"/>
                <a:ea typeface="Times New Roman" panose="02020603050405020304" pitchFamily="18" charset="0"/>
                <a:cs typeface="Arial" pitchFamily="34" charset="0"/>
              </a:rPr>
              <a:t> scores we got like ROC-AUC curve, Classification Report, Confusion matrix, etc.</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331970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hank You Word Cloud in many languages on blackboard, presentation  background: Royalty-free images, photos and pictures">
            <a:extLst>
              <a:ext uri="{FF2B5EF4-FFF2-40B4-BE49-F238E27FC236}">
                <a16:creationId xmlns:a16="http://schemas.microsoft.com/office/drawing/2014/main" id="{25742EC4-26AE-4473-91CB-F87856D0A4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514350"/>
            <a:ext cx="58674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74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a:bodyPr>
          <a:lstStyle/>
          <a:p>
            <a:pPr algn="l"/>
            <a:r>
              <a:rPr lang="en-US" sz="3200" b="1" u="sng" dirty="0">
                <a:latin typeface="Times New Roman" pitchFamily="18" charset="0"/>
                <a:cs typeface="Times New Roman" pitchFamily="18" charset="0"/>
              </a:rPr>
              <a:t>BUSINESS PROBLEM FRAMING</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038600"/>
          </a:xfrm>
        </p:spPr>
        <p:txBody>
          <a:bodyPr>
            <a:normAutofit/>
          </a:bodyPr>
          <a:lstStyle/>
          <a:p>
            <a:pPr algn="just">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We are working with one such client that is in Telecom Industry. They are a fixed </a:t>
            </a:r>
            <a:r>
              <a:rPr lang="en-IN" sz="1600" b="1" dirty="0">
                <a:effectLst/>
                <a:latin typeface="Quicksand" panose="020B0604020202020204" charset="0"/>
                <a:ea typeface="Calibri" panose="020F0502020204030204" pitchFamily="34" charset="0"/>
                <a:cs typeface="Calibri" panose="020F0502020204030204" pitchFamily="34" charset="0"/>
              </a:rPr>
              <a:t>wireless telecommunications network provider</a:t>
            </a:r>
            <a:r>
              <a:rPr lang="en-IN" sz="1600" dirty="0">
                <a:effectLst/>
                <a:latin typeface="Quicksand" panose="020B0604020202020204" charset="0"/>
                <a:ea typeface="Calibri" panose="020F0502020204030204" pitchFamily="34" charset="0"/>
                <a:cs typeface="Calibri" panose="020F0502020204030204" pitchFamily="34" charset="0"/>
              </a:rPr>
              <a:t>.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buFont typeface="Courier New" panose="02070309020205020404" pitchFamily="49" charset="0"/>
              <a:buChar char="o"/>
            </a:pPr>
            <a:endParaRPr lang="en-IN" sz="1600" dirty="0">
              <a:latin typeface="Quicksand"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just"/>
            <a:endParaRPr lang="en-IN" sz="1600" dirty="0">
              <a:latin typeface="Arial" pitchFamily="34" charset="0"/>
              <a:cs typeface="Arial" pitchFamily="34" charset="0"/>
            </a:endParaRPr>
          </a:p>
        </p:txBody>
      </p:sp>
    </p:spTree>
    <p:extLst>
      <p:ext uri="{BB962C8B-B14F-4D97-AF65-F5344CB8AC3E}">
        <p14:creationId xmlns:p14="http://schemas.microsoft.com/office/powerpoint/2010/main" val="120919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a:bodyPr>
          <a:lstStyle/>
          <a:p>
            <a:pPr algn="l"/>
            <a:r>
              <a:rPr lang="en-US" sz="3200" b="1" u="sng" dirty="0">
                <a:latin typeface="Times New Roman" pitchFamily="18" charset="0"/>
                <a:cs typeface="Times New Roman" pitchFamily="18" charset="0"/>
              </a:rPr>
              <a:t>DATA SOURCES AND THEIR FORMATS</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algn="just">
              <a:lnSpc>
                <a:spcPct val="107000"/>
              </a:lnSpc>
              <a:spcAft>
                <a:spcPts val="800"/>
              </a:spcAft>
              <a:buFont typeface="Courier New" panose="02070309020205020404" pitchFamily="49" charset="0"/>
              <a:buChar char="o"/>
            </a:pPr>
            <a:r>
              <a:rPr lang="en-IN" sz="1600" dirty="0">
                <a:effectLst/>
                <a:latin typeface="Arial" pitchFamily="34" charset="0"/>
                <a:ea typeface="Calibri" panose="020F0502020204030204" pitchFamily="34" charset="0"/>
                <a:cs typeface="Arial" pitchFamily="34" charset="0"/>
              </a:rPr>
              <a:t>The data is been provided by one of our clients from telecom industry. They are a fixed wireless telecommunications network provider and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400050" indent="-285750">
              <a:lnSpc>
                <a:spcPct val="107000"/>
              </a:lnSpc>
              <a:spcAft>
                <a:spcPts val="800"/>
              </a:spcAft>
              <a:buFont typeface="Courier New" panose="02070309020205020404" pitchFamily="49" charset="0"/>
              <a:buChar char="o"/>
            </a:pPr>
            <a:endParaRPr lang="en-IN" sz="1600" dirty="0">
              <a:effectLst/>
              <a:latin typeface="Arial" pitchFamily="34" charset="0"/>
              <a:ea typeface="Calibri" panose="020F0502020204030204" pitchFamily="34" charset="0"/>
              <a:cs typeface="Arial" pitchFamily="34" charset="0"/>
            </a:endParaRPr>
          </a:p>
          <a:p>
            <a:pPr marL="400050" indent="-285750" algn="just">
              <a:lnSpc>
                <a:spcPct val="107000"/>
              </a:lnSpc>
              <a:spcAft>
                <a:spcPts val="800"/>
              </a:spcAft>
              <a:buFont typeface="Courier New" panose="02070309020205020404" pitchFamily="49" charset="0"/>
              <a:buChar char="o"/>
            </a:pPr>
            <a:r>
              <a:rPr lang="en-IN" sz="1600" dirty="0">
                <a:effectLst/>
                <a:latin typeface="Arial" pitchFamily="34" charset="0"/>
                <a:ea typeface="Calibri" panose="020F0502020204030204" pitchFamily="34" charset="0"/>
                <a:cs typeface="Arial" pitchFamily="34" charset="0"/>
              </a:rPr>
              <a:t>The data is been given by Indonesian telecom company and they gave it to us in a CSV file, with data description file in excel format. They also had provided the problem statement by explaining what they need from us and also the required criteria to be satisfied.</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66325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Autofit/>
          </a:bodyPr>
          <a:lstStyle/>
          <a:p>
            <a:pPr algn="l"/>
            <a:r>
              <a:rPr lang="en-US" sz="2400" b="1" u="sng" dirty="0">
                <a:latin typeface="Times New Roman" pitchFamily="18" charset="0"/>
                <a:cs typeface="Times New Roman" pitchFamily="18" charset="0"/>
              </a:rPr>
              <a:t>DATA LOADING AND THE DESCRIPTION OF DATA</a:t>
            </a:r>
            <a:endParaRPr lang="en-IN" sz="2400"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89904"/>
            <a:ext cx="4267200" cy="27534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123950"/>
            <a:ext cx="3781425" cy="2590800"/>
          </a:xfrm>
          <a:prstGeom prst="rect">
            <a:avLst/>
          </a:prstGeom>
        </p:spPr>
      </p:pic>
    </p:spTree>
    <p:extLst>
      <p:ext uri="{BB962C8B-B14F-4D97-AF65-F5344CB8AC3E}">
        <p14:creationId xmlns:p14="http://schemas.microsoft.com/office/powerpoint/2010/main" val="306758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a:bodyPr>
          <a:lstStyle/>
          <a:p>
            <a:pPr algn="l"/>
            <a:r>
              <a:rPr lang="en-US" sz="3200" b="1" u="sng" dirty="0">
                <a:latin typeface="Times New Roman" pitchFamily="18" charset="0"/>
                <a:cs typeface="Times New Roman" pitchFamily="18" charset="0"/>
              </a:rPr>
              <a:t>DATA PRE-PROCESSING</a:t>
            </a:r>
            <a:endParaRPr lang="en-IN" sz="3200"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895350"/>
            <a:ext cx="7620000" cy="2438399"/>
          </a:xfrm>
        </p:spPr>
      </p:pic>
    </p:spTree>
    <p:extLst>
      <p:ext uri="{BB962C8B-B14F-4D97-AF65-F5344CB8AC3E}">
        <p14:creationId xmlns:p14="http://schemas.microsoft.com/office/powerpoint/2010/main" val="425291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460771"/>
          </a:xfrm>
        </p:spPr>
        <p:txBody>
          <a:bodyPr>
            <a:normAutofit/>
          </a:bodyPr>
          <a:lstStyle/>
          <a:p>
            <a:pPr algn="l"/>
            <a:r>
              <a:rPr lang="en-US" sz="2400" b="0" dirty="0">
                <a:latin typeface="Times New Roman" pitchFamily="18" charset="0"/>
                <a:cs typeface="Times New Roman" pitchFamily="18" charset="0"/>
              </a:rPr>
              <a:t>Handling the </a:t>
            </a:r>
            <a:r>
              <a:rPr lang="en-US" sz="2400" b="0" dirty="0" err="1">
                <a:latin typeface="Times New Roman" pitchFamily="18" charset="0"/>
                <a:cs typeface="Times New Roman" pitchFamily="18" charset="0"/>
              </a:rPr>
              <a:t>pdate</a:t>
            </a:r>
            <a:r>
              <a:rPr lang="en-US" sz="2400" b="0" dirty="0">
                <a:latin typeface="Times New Roman" pitchFamily="18" charset="0"/>
                <a:cs typeface="Times New Roman" pitchFamily="18" charset="0"/>
              </a:rPr>
              <a:t> column</a:t>
            </a:r>
            <a:endParaRPr lang="en-IN" sz="24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90550"/>
            <a:ext cx="7315200" cy="4038600"/>
          </a:xfrm>
        </p:spPr>
      </p:pic>
    </p:spTree>
    <p:extLst>
      <p:ext uri="{BB962C8B-B14F-4D97-AF65-F5344CB8AC3E}">
        <p14:creationId xmlns:p14="http://schemas.microsoft.com/office/powerpoint/2010/main" val="11172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fontScale="90000"/>
          </a:bodyPr>
          <a:lstStyle/>
          <a:p>
            <a:pPr marL="342900" indent="-342900" algn="l">
              <a:buFont typeface="Courier New" pitchFamily="49" charset="0"/>
              <a:buChar char="o"/>
            </a:pPr>
            <a:r>
              <a:rPr lang="en-US" sz="2200" dirty="0">
                <a:latin typeface="Times New Roman" pitchFamily="18" charset="0"/>
                <a:cs typeface="Times New Roman" pitchFamily="18" charset="0"/>
              </a:rPr>
              <a:t>Checking the maximum amount of loan taken by people in last 30 days</a:t>
            </a:r>
            <a:br>
              <a:rPr lang="en-IN" sz="2800" dirty="0">
                <a:latin typeface="Bahnschrift" panose="020B0502040204020203" pitchFamily="34" charset="0"/>
              </a:rPr>
            </a:br>
            <a:endParaRPr lang="en-IN" sz="28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97562"/>
            <a:ext cx="8229600" cy="3389650"/>
          </a:xfrm>
        </p:spPr>
      </p:pic>
    </p:spTree>
    <p:extLst>
      <p:ext uri="{BB962C8B-B14F-4D97-AF65-F5344CB8AC3E}">
        <p14:creationId xmlns:p14="http://schemas.microsoft.com/office/powerpoint/2010/main" val="4255652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TotalTime>
  <Words>2422</Words>
  <Application>Microsoft Office PowerPoint</Application>
  <PresentationFormat>On-screen Show (16:9)</PresentationFormat>
  <Paragraphs>151</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Bahnschrift</vt:lpstr>
      <vt:lpstr>Calibri</vt:lpstr>
      <vt:lpstr>Courier New</vt:lpstr>
      <vt:lpstr>Quicksand</vt:lpstr>
      <vt:lpstr>Times New Roman</vt:lpstr>
      <vt:lpstr>Wingdings</vt:lpstr>
      <vt:lpstr>Office Theme</vt:lpstr>
      <vt:lpstr>MICRO-CREDIT DEFAULTER PROJECT</vt:lpstr>
      <vt:lpstr>CONTENTS</vt:lpstr>
      <vt:lpstr>INTRODUCTION</vt:lpstr>
      <vt:lpstr>BUSINESS PROBLEM FRAMING</vt:lpstr>
      <vt:lpstr>DATA SOURCES AND THEIR FORMATS</vt:lpstr>
      <vt:lpstr>DATA LOADING AND THE DESCRIPTION OF DATA</vt:lpstr>
      <vt:lpstr>DATA PRE-PROCESSING</vt:lpstr>
      <vt:lpstr>Handling the pdate column</vt:lpstr>
      <vt:lpstr>Checking the maximum amount of loan taken by people in last 30 days </vt:lpstr>
      <vt:lpstr> VISUALIZATIONS </vt:lpstr>
      <vt:lpstr> Data recorded on the basis of months </vt:lpstr>
      <vt:lpstr>Data recorded on the basis of days</vt:lpstr>
      <vt:lpstr>Maximum amount of loan taken by people in last 30 and 90 days</vt:lpstr>
      <vt:lpstr>Number of loans taken by people in last 30 days</vt:lpstr>
      <vt:lpstr>Number of loans taken by people in last 90 days vs Amount of loan taken by the people in last 90 days (considering only defaulters)</vt:lpstr>
      <vt:lpstr>Defaulters data recorded on the basis of months</vt:lpstr>
      <vt:lpstr>Defaulters data recorded on the basis of days</vt:lpstr>
      <vt:lpstr>Number of loans taken by people in last 30 days vs Amount of loan taken by the people in last 90 days</vt:lpstr>
      <vt:lpstr>Number of loans taken by people in last 30 days vs Amount of loan taken by the people in last 90 days</vt:lpstr>
      <vt:lpstr>INTERPRETATION OF RESULTS</vt:lpstr>
      <vt:lpstr>PowerPoint Presentation</vt:lpstr>
      <vt:lpstr>Correlation Analysis</vt:lpstr>
      <vt:lpstr> Checking for skewness </vt:lpstr>
      <vt:lpstr>Checking for outliers</vt:lpstr>
      <vt:lpstr>MODEL/S DEVELOPMENT AND EVALUATION</vt:lpstr>
      <vt:lpstr>Testing of Identified Approaches (Algorithms)</vt:lpstr>
      <vt:lpstr>Run and Evaluate selected models </vt:lpstr>
      <vt:lpstr>PowerPoint Presentation</vt:lpstr>
      <vt:lpstr>Outputs of all algorithms obtained </vt:lpstr>
      <vt:lpstr>PowerPoint Presentation</vt:lpstr>
      <vt:lpstr>PowerPoint Presentation</vt:lpstr>
      <vt:lpstr> We saved the outputs obtained in a new data frame and the code is given below: We can see that Gradient Boosting Classifier algorithm is performing well compared to other algorithms, as it is giving an accuracy score of 89.07 and cross validation score of 89.02.  </vt:lpstr>
      <vt:lpstr>Key Metrics for success in solving problem under consideration</vt:lpstr>
      <vt:lpstr> 1.Final the model 2.We will final the best model obtained by saving the predictions in a separate csv file and also, we will save the model in either a pickle or obj file using joblib library.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user</dc:creator>
  <cp:lastModifiedBy>Gopabandhu Sahoo</cp:lastModifiedBy>
  <cp:revision>33</cp:revision>
  <dcterms:created xsi:type="dcterms:W3CDTF">2006-08-16T00:00:00Z</dcterms:created>
  <dcterms:modified xsi:type="dcterms:W3CDTF">2022-09-07T05:55:38Z</dcterms:modified>
</cp:coreProperties>
</file>