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3D802D-E62B-4ECF-B5DB-3A0EBD83B08E}">
  <a:tblStyle styleId="{6B3D802D-E62B-4ECF-B5DB-3A0EBD83B0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87"/>
  </p:normalViewPr>
  <p:slideViewPr>
    <p:cSldViewPr snapToGrid="0">
      <p:cViewPr varScale="1">
        <p:scale>
          <a:sx n="161" d="100"/>
          <a:sy n="161" d="100"/>
        </p:scale>
        <p:origin x="48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1687363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1687363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1687363f9_0_6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1687363f9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First pie chart: Results from the post-pilot survey</a:t>
            </a:r>
            <a:endParaRPr sz="1000"/>
          </a:p>
          <a:p>
            <a:pPr marL="0" lvl="0" indent="0" algn="l" rtl="0">
              <a:spcBef>
                <a:spcPts val="0"/>
              </a:spcBef>
              <a:spcAft>
                <a:spcPts val="0"/>
              </a:spcAft>
              <a:buNone/>
            </a:pPr>
            <a:r>
              <a:rPr lang="en" sz="1000"/>
              <a:t>Second pie chart: Results from the post-launch survey, after making changes</a:t>
            </a:r>
            <a:endParaRPr sz="1000"/>
          </a:p>
          <a:p>
            <a:pPr marL="0" lvl="0" indent="0" algn="l" rtl="0">
              <a:spcBef>
                <a:spcPts val="0"/>
              </a:spcBef>
              <a:spcAft>
                <a:spcPts val="0"/>
              </a:spcAft>
              <a:buNone/>
            </a:pPr>
            <a:r>
              <a:rPr lang="en" sz="1000"/>
              <a:t>Satisfaction has gone up from 72% (4 and 5 rating) to 86% (4 and 5 rating)</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Post-pilot data:</a:t>
            </a:r>
            <a:endParaRPr sz="1000"/>
          </a:p>
          <a:p>
            <a:pPr marL="0" lvl="0" indent="0" algn="l" rtl="0">
              <a:spcBef>
                <a:spcPts val="0"/>
              </a:spcBef>
              <a:spcAft>
                <a:spcPts val="0"/>
              </a:spcAft>
              <a:buClr>
                <a:schemeClr val="dk1"/>
              </a:buClr>
              <a:buSzPts val="1100"/>
              <a:buFont typeface="Arial"/>
              <a:buNone/>
            </a:pPr>
            <a:r>
              <a:rPr lang="en" sz="1000"/>
              <a:t>1 - Lacking	2	4%</a:t>
            </a:r>
            <a:endParaRPr sz="1000"/>
          </a:p>
          <a:p>
            <a:pPr marL="0" lvl="0" indent="0" algn="l" rtl="0">
              <a:spcBef>
                <a:spcPts val="0"/>
              </a:spcBef>
              <a:spcAft>
                <a:spcPts val="0"/>
              </a:spcAft>
              <a:buClr>
                <a:schemeClr val="dk1"/>
              </a:buClr>
              <a:buSzPts val="1100"/>
              <a:buFont typeface="Arial"/>
              <a:buNone/>
            </a:pPr>
            <a:r>
              <a:rPr lang="en" sz="1000"/>
              <a:t>2		5	10%</a:t>
            </a:r>
            <a:endParaRPr sz="1000"/>
          </a:p>
          <a:p>
            <a:pPr marL="0" lvl="0" indent="0" algn="l" rtl="0">
              <a:spcBef>
                <a:spcPts val="0"/>
              </a:spcBef>
              <a:spcAft>
                <a:spcPts val="0"/>
              </a:spcAft>
              <a:buClr>
                <a:schemeClr val="dk1"/>
              </a:buClr>
              <a:buSzPts val="1100"/>
              <a:buFont typeface="Arial"/>
              <a:buNone/>
            </a:pPr>
            <a:r>
              <a:rPr lang="en" sz="1000"/>
              <a:t>3		7	14%</a:t>
            </a:r>
            <a:endParaRPr sz="1000"/>
          </a:p>
          <a:p>
            <a:pPr marL="0" lvl="0" indent="0" algn="l" rtl="0">
              <a:spcBef>
                <a:spcPts val="0"/>
              </a:spcBef>
              <a:spcAft>
                <a:spcPts val="0"/>
              </a:spcAft>
              <a:buClr>
                <a:schemeClr val="dk1"/>
              </a:buClr>
              <a:buSzPts val="1100"/>
              <a:buFont typeface="Arial"/>
              <a:buNone/>
            </a:pPr>
            <a:r>
              <a:rPr lang="en" sz="1000"/>
              <a:t>4		20	40%</a:t>
            </a:r>
            <a:endParaRPr sz="1000"/>
          </a:p>
          <a:p>
            <a:pPr marL="0" lvl="0" indent="0" algn="l" rtl="0">
              <a:spcBef>
                <a:spcPts val="0"/>
              </a:spcBef>
              <a:spcAft>
                <a:spcPts val="0"/>
              </a:spcAft>
              <a:buNone/>
            </a:pPr>
            <a:r>
              <a:rPr lang="en" sz="1000"/>
              <a:t>5 - Great	16	32%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Post-launch data:</a:t>
            </a:r>
            <a:endParaRPr sz="1000"/>
          </a:p>
          <a:p>
            <a:pPr marL="0" lvl="0" indent="0" algn="l" rtl="0">
              <a:spcBef>
                <a:spcPts val="0"/>
              </a:spcBef>
              <a:spcAft>
                <a:spcPts val="0"/>
              </a:spcAft>
              <a:buNone/>
            </a:pPr>
            <a:r>
              <a:rPr lang="en" sz="1000"/>
              <a:t>1 - Lacking	1	2%</a:t>
            </a:r>
            <a:endParaRPr sz="1000"/>
          </a:p>
          <a:p>
            <a:pPr marL="0" lvl="0" indent="0" algn="l" rtl="0">
              <a:spcBef>
                <a:spcPts val="0"/>
              </a:spcBef>
              <a:spcAft>
                <a:spcPts val="0"/>
              </a:spcAft>
              <a:buNone/>
            </a:pPr>
            <a:r>
              <a:rPr lang="en" sz="1000"/>
              <a:t>2		2	4%</a:t>
            </a:r>
            <a:endParaRPr sz="1000"/>
          </a:p>
          <a:p>
            <a:pPr marL="0" lvl="0" indent="0" algn="l" rtl="0">
              <a:spcBef>
                <a:spcPts val="0"/>
              </a:spcBef>
              <a:spcAft>
                <a:spcPts val="0"/>
              </a:spcAft>
              <a:buNone/>
            </a:pPr>
            <a:r>
              <a:rPr lang="en" sz="1000"/>
              <a:t>3		4	8%</a:t>
            </a:r>
            <a:endParaRPr sz="1000"/>
          </a:p>
          <a:p>
            <a:pPr marL="0" lvl="0" indent="0" algn="l" rtl="0">
              <a:spcBef>
                <a:spcPts val="0"/>
              </a:spcBef>
              <a:spcAft>
                <a:spcPts val="0"/>
              </a:spcAft>
              <a:buNone/>
            </a:pPr>
            <a:r>
              <a:rPr lang="en" sz="1000"/>
              <a:t>4		22	44%</a:t>
            </a:r>
            <a:endParaRPr sz="1000"/>
          </a:p>
          <a:p>
            <a:pPr marL="0" lvl="0" indent="0" algn="l" rtl="0">
              <a:spcBef>
                <a:spcPts val="0"/>
              </a:spcBef>
              <a:spcAft>
                <a:spcPts val="0"/>
              </a:spcAft>
              <a:buNone/>
            </a:pPr>
            <a:r>
              <a:rPr lang="en" sz="1000"/>
              <a:t>5 - Great	21	42%</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9abcc198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9abcc198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First pie chart: Results from the post-pilot survey</a:t>
            </a:r>
            <a:endParaRPr sz="1000"/>
          </a:p>
          <a:p>
            <a:pPr marL="0" lvl="0" indent="0" algn="l" rtl="0">
              <a:spcBef>
                <a:spcPts val="0"/>
              </a:spcBef>
              <a:spcAft>
                <a:spcPts val="0"/>
              </a:spcAft>
              <a:buNone/>
            </a:pPr>
            <a:r>
              <a:rPr lang="en" sz="1000"/>
              <a:t>Second pie chart: Results from the post-launch survey, after making changes</a:t>
            </a:r>
            <a:endParaRPr sz="1000"/>
          </a:p>
          <a:p>
            <a:pPr marL="0" lvl="0" indent="0" algn="l" rtl="0">
              <a:spcBef>
                <a:spcPts val="0"/>
              </a:spcBef>
              <a:spcAft>
                <a:spcPts val="0"/>
              </a:spcAft>
              <a:buNone/>
            </a:pPr>
            <a:r>
              <a:rPr lang="en" sz="1000"/>
              <a:t>Satisfaction has gone up from 72% (4 and 5 rating) to 86% (4 and 5 rating)</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Post-pilot data:</a:t>
            </a:r>
            <a:endParaRPr sz="1000"/>
          </a:p>
          <a:p>
            <a:pPr marL="0" lvl="0" indent="0" algn="l" rtl="0">
              <a:spcBef>
                <a:spcPts val="0"/>
              </a:spcBef>
              <a:spcAft>
                <a:spcPts val="0"/>
              </a:spcAft>
              <a:buClr>
                <a:schemeClr val="dk1"/>
              </a:buClr>
              <a:buSzPts val="1100"/>
              <a:buFont typeface="Arial"/>
              <a:buNone/>
            </a:pPr>
            <a:r>
              <a:rPr lang="en" sz="1000"/>
              <a:t>1 - Lacking	2	4%</a:t>
            </a:r>
            <a:endParaRPr sz="1000"/>
          </a:p>
          <a:p>
            <a:pPr marL="0" lvl="0" indent="0" algn="l" rtl="0">
              <a:spcBef>
                <a:spcPts val="0"/>
              </a:spcBef>
              <a:spcAft>
                <a:spcPts val="0"/>
              </a:spcAft>
              <a:buClr>
                <a:schemeClr val="dk1"/>
              </a:buClr>
              <a:buSzPts val="1100"/>
              <a:buFont typeface="Arial"/>
              <a:buNone/>
            </a:pPr>
            <a:r>
              <a:rPr lang="en" sz="1000"/>
              <a:t>2		5	10%</a:t>
            </a:r>
            <a:endParaRPr sz="1000"/>
          </a:p>
          <a:p>
            <a:pPr marL="0" lvl="0" indent="0" algn="l" rtl="0">
              <a:spcBef>
                <a:spcPts val="0"/>
              </a:spcBef>
              <a:spcAft>
                <a:spcPts val="0"/>
              </a:spcAft>
              <a:buClr>
                <a:schemeClr val="dk1"/>
              </a:buClr>
              <a:buSzPts val="1100"/>
              <a:buFont typeface="Arial"/>
              <a:buNone/>
            </a:pPr>
            <a:r>
              <a:rPr lang="en" sz="1000"/>
              <a:t>3		7	14%</a:t>
            </a:r>
            <a:endParaRPr sz="1000"/>
          </a:p>
          <a:p>
            <a:pPr marL="0" lvl="0" indent="0" algn="l" rtl="0">
              <a:spcBef>
                <a:spcPts val="0"/>
              </a:spcBef>
              <a:spcAft>
                <a:spcPts val="0"/>
              </a:spcAft>
              <a:buClr>
                <a:schemeClr val="dk1"/>
              </a:buClr>
              <a:buSzPts val="1100"/>
              <a:buFont typeface="Arial"/>
              <a:buNone/>
            </a:pPr>
            <a:r>
              <a:rPr lang="en" sz="1000"/>
              <a:t>4		20	40%</a:t>
            </a:r>
            <a:endParaRPr sz="1000"/>
          </a:p>
          <a:p>
            <a:pPr marL="0" lvl="0" indent="0" algn="l" rtl="0">
              <a:spcBef>
                <a:spcPts val="0"/>
              </a:spcBef>
              <a:spcAft>
                <a:spcPts val="0"/>
              </a:spcAft>
              <a:buNone/>
            </a:pPr>
            <a:r>
              <a:rPr lang="en" sz="1000"/>
              <a:t>5 - Great	16	32%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Post-launch data:</a:t>
            </a:r>
            <a:endParaRPr sz="1000"/>
          </a:p>
          <a:p>
            <a:pPr marL="0" lvl="0" indent="0" algn="l" rtl="0">
              <a:spcBef>
                <a:spcPts val="0"/>
              </a:spcBef>
              <a:spcAft>
                <a:spcPts val="0"/>
              </a:spcAft>
              <a:buNone/>
            </a:pPr>
            <a:r>
              <a:rPr lang="en" sz="1000"/>
              <a:t>1 - Lacking	1	2%</a:t>
            </a:r>
            <a:endParaRPr sz="1000"/>
          </a:p>
          <a:p>
            <a:pPr marL="0" lvl="0" indent="0" algn="l" rtl="0">
              <a:spcBef>
                <a:spcPts val="0"/>
              </a:spcBef>
              <a:spcAft>
                <a:spcPts val="0"/>
              </a:spcAft>
              <a:buNone/>
            </a:pPr>
            <a:r>
              <a:rPr lang="en" sz="1000"/>
              <a:t>2		2	4%</a:t>
            </a:r>
            <a:endParaRPr sz="1000"/>
          </a:p>
          <a:p>
            <a:pPr marL="0" lvl="0" indent="0" algn="l" rtl="0">
              <a:spcBef>
                <a:spcPts val="0"/>
              </a:spcBef>
              <a:spcAft>
                <a:spcPts val="0"/>
              </a:spcAft>
              <a:buNone/>
            </a:pPr>
            <a:r>
              <a:rPr lang="en" sz="1000"/>
              <a:t>3		4	8%</a:t>
            </a:r>
            <a:endParaRPr sz="1000"/>
          </a:p>
          <a:p>
            <a:pPr marL="0" lvl="0" indent="0" algn="l" rtl="0">
              <a:spcBef>
                <a:spcPts val="0"/>
              </a:spcBef>
              <a:spcAft>
                <a:spcPts val="0"/>
              </a:spcAft>
              <a:buNone/>
            </a:pPr>
            <a:r>
              <a:rPr lang="en" sz="1000"/>
              <a:t>4		22	44%</a:t>
            </a:r>
            <a:endParaRPr sz="1000"/>
          </a:p>
          <a:p>
            <a:pPr marL="0" lvl="0" indent="0" algn="l" rtl="0">
              <a:spcBef>
                <a:spcPts val="0"/>
              </a:spcBef>
              <a:spcAft>
                <a:spcPts val="0"/>
              </a:spcAft>
              <a:buNone/>
            </a:pPr>
            <a:r>
              <a:rPr lang="en" sz="1000"/>
              <a:t>5 - Great	21	42%</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0414877a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0414877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This is a chart of Sauce &amp; Spoon revenue, showing that after tablet implementation, revenue increased. December revenue was up to 20% over September’s monthly revenue.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Sales data:</a:t>
            </a:r>
            <a:endParaRPr sz="1000"/>
          </a:p>
          <a:p>
            <a:pPr marL="0" lvl="0" indent="0" algn="l" rtl="0">
              <a:lnSpc>
                <a:spcPct val="115000"/>
              </a:lnSpc>
              <a:spcBef>
                <a:spcPts val="0"/>
              </a:spcBef>
              <a:spcAft>
                <a:spcPts val="0"/>
              </a:spcAft>
              <a:buNone/>
            </a:pPr>
            <a:r>
              <a:rPr lang="en" sz="1000"/>
              <a:t>October</a:t>
            </a:r>
            <a:endParaRPr sz="1000"/>
          </a:p>
          <a:p>
            <a:pPr marL="0" lvl="0" indent="0" algn="l" rtl="0">
              <a:lnSpc>
                <a:spcPct val="115000"/>
              </a:lnSpc>
              <a:spcBef>
                <a:spcPts val="0"/>
              </a:spcBef>
              <a:spcAft>
                <a:spcPts val="0"/>
              </a:spcAft>
              <a:buNone/>
            </a:pPr>
            <a:r>
              <a:rPr lang="en" sz="1000"/>
              <a:t>$61,000.00</a:t>
            </a:r>
            <a:endParaRPr sz="1000"/>
          </a:p>
          <a:p>
            <a:pPr marL="0" lvl="0" indent="0" algn="l" rtl="0">
              <a:lnSpc>
                <a:spcPct val="115000"/>
              </a:lnSpc>
              <a:spcBef>
                <a:spcPts val="0"/>
              </a:spcBef>
              <a:spcAft>
                <a:spcPts val="0"/>
              </a:spcAft>
              <a:buNone/>
            </a:pPr>
            <a:r>
              <a:rPr lang="en" sz="1000"/>
              <a:t>November</a:t>
            </a:r>
            <a:endParaRPr sz="1000"/>
          </a:p>
          <a:p>
            <a:pPr marL="0" lvl="0" indent="0" algn="l" rtl="0">
              <a:lnSpc>
                <a:spcPct val="115000"/>
              </a:lnSpc>
              <a:spcBef>
                <a:spcPts val="0"/>
              </a:spcBef>
              <a:spcAft>
                <a:spcPts val="0"/>
              </a:spcAft>
              <a:buNone/>
            </a:pPr>
            <a:r>
              <a:rPr lang="en" sz="1000"/>
              <a:t>$62,000.00</a:t>
            </a:r>
            <a:endParaRPr sz="1000"/>
          </a:p>
          <a:p>
            <a:pPr marL="0" lvl="0" indent="0" algn="l" rtl="0">
              <a:lnSpc>
                <a:spcPct val="115000"/>
              </a:lnSpc>
              <a:spcBef>
                <a:spcPts val="0"/>
              </a:spcBef>
              <a:spcAft>
                <a:spcPts val="0"/>
              </a:spcAft>
              <a:buNone/>
            </a:pPr>
            <a:r>
              <a:rPr lang="en" sz="1000"/>
              <a:t>December</a:t>
            </a:r>
            <a:endParaRPr sz="1000"/>
          </a:p>
          <a:p>
            <a:pPr marL="0" lvl="0" indent="0" algn="l" rtl="0">
              <a:lnSpc>
                <a:spcPct val="115000"/>
              </a:lnSpc>
              <a:spcBef>
                <a:spcPts val="0"/>
              </a:spcBef>
              <a:spcAft>
                <a:spcPts val="0"/>
              </a:spcAft>
              <a:buNone/>
            </a:pPr>
            <a:r>
              <a:rPr lang="en" sz="1000"/>
              <a:t>$62,000.00</a:t>
            </a:r>
            <a:endParaRPr sz="1000"/>
          </a:p>
          <a:p>
            <a:pPr marL="0" lvl="0" indent="0" algn="l" rtl="0">
              <a:lnSpc>
                <a:spcPct val="115000"/>
              </a:lnSpc>
              <a:spcBef>
                <a:spcPts val="0"/>
              </a:spcBef>
              <a:spcAft>
                <a:spcPts val="0"/>
              </a:spcAft>
              <a:buNone/>
            </a:pPr>
            <a:r>
              <a:rPr lang="en" sz="1000"/>
              <a:t>January</a:t>
            </a:r>
            <a:endParaRPr sz="1000"/>
          </a:p>
          <a:p>
            <a:pPr marL="0" lvl="0" indent="0" algn="l" rtl="0">
              <a:lnSpc>
                <a:spcPct val="115000"/>
              </a:lnSpc>
              <a:spcBef>
                <a:spcPts val="0"/>
              </a:spcBef>
              <a:spcAft>
                <a:spcPts val="0"/>
              </a:spcAft>
              <a:buNone/>
            </a:pPr>
            <a:r>
              <a:rPr lang="en" sz="1000"/>
              <a:t>$63,000.00</a:t>
            </a:r>
            <a:endParaRPr sz="1000"/>
          </a:p>
          <a:p>
            <a:pPr marL="0" lvl="0" indent="0" algn="l" rtl="0">
              <a:lnSpc>
                <a:spcPct val="115000"/>
              </a:lnSpc>
              <a:spcBef>
                <a:spcPts val="0"/>
              </a:spcBef>
              <a:spcAft>
                <a:spcPts val="0"/>
              </a:spcAft>
              <a:buNone/>
            </a:pPr>
            <a:r>
              <a:rPr lang="en" sz="1000"/>
              <a:t>February</a:t>
            </a:r>
            <a:endParaRPr sz="1000"/>
          </a:p>
          <a:p>
            <a:pPr marL="0" lvl="0" indent="0" algn="l" rtl="0">
              <a:lnSpc>
                <a:spcPct val="115000"/>
              </a:lnSpc>
              <a:spcBef>
                <a:spcPts val="0"/>
              </a:spcBef>
              <a:spcAft>
                <a:spcPts val="0"/>
              </a:spcAft>
              <a:buNone/>
            </a:pPr>
            <a:r>
              <a:rPr lang="en" sz="1000"/>
              <a:t>$64,000.00</a:t>
            </a:r>
            <a:endParaRPr sz="1000"/>
          </a:p>
          <a:p>
            <a:pPr marL="0" lvl="0" indent="0" algn="l" rtl="0">
              <a:lnSpc>
                <a:spcPct val="115000"/>
              </a:lnSpc>
              <a:spcBef>
                <a:spcPts val="0"/>
              </a:spcBef>
              <a:spcAft>
                <a:spcPts val="0"/>
              </a:spcAft>
              <a:buNone/>
            </a:pPr>
            <a:r>
              <a:rPr lang="en" sz="1000"/>
              <a:t>March</a:t>
            </a:r>
            <a:endParaRPr sz="1000"/>
          </a:p>
          <a:p>
            <a:pPr marL="0" lvl="0" indent="0" algn="l" rtl="0">
              <a:lnSpc>
                <a:spcPct val="115000"/>
              </a:lnSpc>
              <a:spcBef>
                <a:spcPts val="0"/>
              </a:spcBef>
              <a:spcAft>
                <a:spcPts val="0"/>
              </a:spcAft>
              <a:buNone/>
            </a:pPr>
            <a:r>
              <a:rPr lang="en" sz="1000"/>
              <a:t>$61,000.00</a:t>
            </a:r>
            <a:endParaRPr sz="1000"/>
          </a:p>
          <a:p>
            <a:pPr marL="0" lvl="0" indent="0" algn="l" rtl="0">
              <a:lnSpc>
                <a:spcPct val="115000"/>
              </a:lnSpc>
              <a:spcBef>
                <a:spcPts val="0"/>
              </a:spcBef>
              <a:spcAft>
                <a:spcPts val="0"/>
              </a:spcAft>
              <a:buNone/>
            </a:pPr>
            <a:r>
              <a:rPr lang="en" sz="1000"/>
              <a:t>April</a:t>
            </a:r>
            <a:endParaRPr sz="1000"/>
          </a:p>
          <a:p>
            <a:pPr marL="0" lvl="0" indent="0" algn="l" rtl="0">
              <a:lnSpc>
                <a:spcPct val="115000"/>
              </a:lnSpc>
              <a:spcBef>
                <a:spcPts val="0"/>
              </a:spcBef>
              <a:spcAft>
                <a:spcPts val="0"/>
              </a:spcAft>
              <a:buNone/>
            </a:pPr>
            <a:r>
              <a:rPr lang="en" sz="1000"/>
              <a:t>$65,000.00</a:t>
            </a:r>
            <a:endParaRPr sz="1000"/>
          </a:p>
          <a:p>
            <a:pPr marL="0" lvl="0" indent="0" algn="l" rtl="0">
              <a:lnSpc>
                <a:spcPct val="115000"/>
              </a:lnSpc>
              <a:spcBef>
                <a:spcPts val="0"/>
              </a:spcBef>
              <a:spcAft>
                <a:spcPts val="0"/>
              </a:spcAft>
              <a:buNone/>
            </a:pPr>
            <a:r>
              <a:rPr lang="en" sz="1000"/>
              <a:t>May</a:t>
            </a:r>
            <a:endParaRPr sz="1000"/>
          </a:p>
          <a:p>
            <a:pPr marL="0" lvl="0" indent="0" algn="l" rtl="0">
              <a:lnSpc>
                <a:spcPct val="115000"/>
              </a:lnSpc>
              <a:spcBef>
                <a:spcPts val="0"/>
              </a:spcBef>
              <a:spcAft>
                <a:spcPts val="0"/>
              </a:spcAft>
              <a:buNone/>
            </a:pPr>
            <a:r>
              <a:rPr lang="en" sz="1000"/>
              <a:t>$70,000.00</a:t>
            </a:r>
            <a:endParaRPr sz="1000"/>
          </a:p>
          <a:p>
            <a:pPr marL="0" lvl="0" indent="0" algn="l" rtl="0">
              <a:lnSpc>
                <a:spcPct val="115000"/>
              </a:lnSpc>
              <a:spcBef>
                <a:spcPts val="0"/>
              </a:spcBef>
              <a:spcAft>
                <a:spcPts val="0"/>
              </a:spcAft>
              <a:buNone/>
            </a:pPr>
            <a:r>
              <a:rPr lang="en" sz="1000"/>
              <a:t>June</a:t>
            </a:r>
            <a:endParaRPr sz="1000"/>
          </a:p>
          <a:p>
            <a:pPr marL="0" lvl="0" indent="0" algn="l" rtl="0">
              <a:lnSpc>
                <a:spcPct val="115000"/>
              </a:lnSpc>
              <a:spcBef>
                <a:spcPts val="0"/>
              </a:spcBef>
              <a:spcAft>
                <a:spcPts val="0"/>
              </a:spcAft>
              <a:buNone/>
            </a:pPr>
            <a:r>
              <a:rPr lang="en" sz="1000">
                <a:solidFill>
                  <a:schemeClr val="dk1"/>
                </a:solidFill>
              </a:rPr>
              <a:t>$75,000.00</a:t>
            </a:r>
            <a:endParaRPr sz="1000"/>
          </a:p>
          <a:p>
            <a:pPr marL="0" lvl="0" indent="0" algn="l" rtl="0">
              <a:spcBef>
                <a:spcPts val="0"/>
              </a:spcBef>
              <a:spcAft>
                <a:spcPts val="0"/>
              </a:spcAft>
              <a:buNone/>
            </a:pPr>
            <a:r>
              <a:rPr lang="en" sz="1000"/>
              <a:t>July</a:t>
            </a:r>
            <a:endParaRPr sz="1000"/>
          </a:p>
          <a:p>
            <a:pPr marL="0" lvl="0" indent="0" algn="l" rtl="0">
              <a:spcBef>
                <a:spcPts val="0"/>
              </a:spcBef>
              <a:spcAft>
                <a:spcPts val="0"/>
              </a:spcAft>
              <a:buNone/>
            </a:pPr>
            <a:r>
              <a:rPr lang="en" sz="1000">
                <a:solidFill>
                  <a:schemeClr val="dk1"/>
                </a:solidFill>
              </a:rPr>
              <a:t>$78,000.00</a:t>
            </a:r>
            <a:endParaRPr sz="1000"/>
          </a:p>
          <a:p>
            <a:pPr marL="0" lvl="0" indent="0" algn="l" rtl="0">
              <a:spcBef>
                <a:spcPts val="0"/>
              </a:spcBef>
              <a:spcAft>
                <a:spcPts val="0"/>
              </a:spcAft>
              <a:buNone/>
            </a:pP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1687363f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1687363f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1687363f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1687363f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1687363f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1687363f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5818E"/>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73763"/>
              </a:solidFill>
            </a:endParaRPr>
          </a:p>
        </p:txBody>
      </p:sp>
      <p:sp>
        <p:nvSpPr>
          <p:cNvPr id="88" name="Google Shape;88;p13"/>
          <p:cNvSpPr txBox="1">
            <a:spLocks noGrp="1"/>
          </p:cNvSpPr>
          <p:nvPr>
            <p:ph type="ctrTitle" idx="4294967295"/>
          </p:nvPr>
        </p:nvSpPr>
        <p:spPr>
          <a:xfrm>
            <a:off x="788700" y="1230275"/>
            <a:ext cx="8355300" cy="808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marL="0" lvl="0" indent="0" algn="ctr" rtl="0">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a:spLocks noGrp="1"/>
          </p:cNvSpPr>
          <p:nvPr>
            <p:ph type="subTitle" idx="4294967295"/>
          </p:nvPr>
        </p:nvSpPr>
        <p:spPr>
          <a:xfrm>
            <a:off x="788775" y="2327125"/>
            <a:ext cx="8355300" cy="5412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sz="2000">
                <a:solidFill>
                  <a:srgbClr val="FFFFFF"/>
                </a:solidFill>
                <a:latin typeface="Arial"/>
                <a:ea typeface="Arial"/>
                <a:cs typeface="Arial"/>
                <a:sym typeface="Arial"/>
              </a:rPr>
              <a:t>Impact 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7650" y="561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34343"/>
                </a:solidFill>
                <a:latin typeface="Arial"/>
                <a:ea typeface="Arial"/>
                <a:cs typeface="Arial"/>
                <a:sym typeface="Arial"/>
              </a:rPr>
              <a:t>Executive Summary</a:t>
            </a:r>
            <a:endParaRPr dirty="0">
              <a:solidFill>
                <a:srgbClr val="434343"/>
              </a:solidFill>
              <a:latin typeface="Arial"/>
              <a:ea typeface="Arial"/>
              <a:cs typeface="Arial"/>
              <a:sym typeface="Arial"/>
            </a:endParaRPr>
          </a:p>
        </p:txBody>
      </p:sp>
      <p:sp>
        <p:nvSpPr>
          <p:cNvPr id="96" name="Google Shape;96;p14"/>
          <p:cNvSpPr txBox="1">
            <a:spLocks noGrp="1"/>
          </p:cNvSpPr>
          <p:nvPr>
            <p:ph type="body" idx="1"/>
          </p:nvPr>
        </p:nvSpPr>
        <p:spPr>
          <a:xfrm>
            <a:off x="727650" y="1609175"/>
            <a:ext cx="7688700" cy="308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latin typeface="Arial"/>
                <a:ea typeface="Arial"/>
                <a:cs typeface="Arial"/>
                <a:sym typeface="Arial"/>
              </a:rPr>
              <a:t>The successful launch of the tablets at Sauce and Spoon </a:t>
            </a:r>
            <a:r>
              <a:rPr lang="en-CA" sz="1400" dirty="0">
                <a:latin typeface="Arial"/>
                <a:ea typeface="Arial"/>
                <a:cs typeface="Arial"/>
                <a:sym typeface="Arial"/>
              </a:rPr>
              <a:t> yielded significant positive outcomes, including a notable decrease in table turnover time, a substantial reduction in food wastage, and an enhancement in overall customer satisfaction. Key achievements include a 30-minute reduction in table turnover time and a more than 50% decrease in food wastage. This initiative revealed that customers appreciate the convenience of using tablets to place their orders and highlighted the importance of order accuracy.</a:t>
            </a:r>
          </a:p>
          <a:p>
            <a:pPr marL="0" lvl="0" indent="0" algn="l" rtl="0">
              <a:spcBef>
                <a:spcPts val="0"/>
              </a:spcBef>
              <a:spcAft>
                <a:spcPts val="0"/>
              </a:spcAft>
              <a:buNone/>
            </a:pPr>
            <a:endParaRPr lang="en-CA" sz="1400" dirty="0">
              <a:latin typeface="Arial"/>
              <a:ea typeface="Arial"/>
              <a:cs typeface="Arial"/>
              <a:sym typeface="Arial"/>
            </a:endParaRPr>
          </a:p>
          <a:p>
            <a:pPr marL="0" lvl="0" indent="0" algn="l" rtl="0">
              <a:spcBef>
                <a:spcPts val="0"/>
              </a:spcBef>
              <a:spcAft>
                <a:spcPts val="0"/>
              </a:spcAft>
              <a:buNone/>
            </a:pPr>
            <a:r>
              <a:rPr lang="en-CA" sz="1400" dirty="0">
                <a:latin typeface="Arial"/>
                <a:ea typeface="Arial"/>
                <a:cs typeface="Arial"/>
                <a:sym typeface="Arial"/>
              </a:rPr>
              <a:t>Future steps involve implementing a solution to enhance the checkout process for customers who prefer to pay with cash and extending tablet availability to all tables in the restaurant. Continuous customer feedback surveys will be essential to monitor and further improve our progress.</a:t>
            </a:r>
          </a:p>
          <a:p>
            <a:pPr marL="0" lvl="0" indent="0" algn="l" rtl="0">
              <a:spcBef>
                <a:spcPts val="0"/>
              </a:spcBef>
              <a:spcAft>
                <a:spcPts val="0"/>
              </a:spcAft>
              <a:buNone/>
            </a:pPr>
            <a:endParaRPr lang="en-CA" sz="1400" dirty="0">
              <a:latin typeface="Arial"/>
              <a:ea typeface="Arial"/>
              <a:cs typeface="Arial"/>
              <a:sym typeface="Arial"/>
            </a:endParaRPr>
          </a:p>
          <a:p>
            <a:pPr marL="0" lvl="0" indent="0" algn="l" rtl="0">
              <a:spcBef>
                <a:spcPts val="0"/>
              </a:spcBef>
              <a:spcAft>
                <a:spcPts val="0"/>
              </a:spcAft>
              <a:buNone/>
            </a:pPr>
            <a:endParaRPr lang="en-CA" sz="1400" dirty="0">
              <a:latin typeface="Arial"/>
              <a:ea typeface="Arial"/>
              <a:cs typeface="Arial"/>
              <a:sym typeface="Arial"/>
            </a:endParaRPr>
          </a:p>
          <a:p>
            <a:pPr marL="0" lvl="0" indent="0" algn="l" rtl="0">
              <a:spcBef>
                <a:spcPts val="0"/>
              </a:spcBef>
              <a:spcAft>
                <a:spcPts val="0"/>
              </a:spcAft>
              <a:buNone/>
            </a:pPr>
            <a:endParaRPr lang="en-CA" sz="1400" dirty="0">
              <a:latin typeface="Arial"/>
              <a:ea typeface="Arial"/>
              <a:cs typeface="Arial"/>
              <a:sym typeface="Arial"/>
            </a:endParaRPr>
          </a:p>
          <a:p>
            <a:pPr marL="0" lvl="0" indent="0" algn="l" rtl="0">
              <a:spcBef>
                <a:spcPts val="0"/>
              </a:spcBef>
              <a:spcAft>
                <a:spcPts val="0"/>
              </a:spcAft>
              <a:buNone/>
            </a:pPr>
            <a:endParaRPr lang="en-CA" sz="1400" dirty="0">
              <a:latin typeface="Arial"/>
              <a:ea typeface="Arial"/>
              <a:cs typeface="Arial"/>
              <a:sym typeface="Arial"/>
            </a:endParaRPr>
          </a:p>
          <a:p>
            <a:pPr marL="0" lvl="0" indent="0" algn="l" rtl="0">
              <a:spcBef>
                <a:spcPts val="0"/>
              </a:spcBef>
              <a:spcAft>
                <a:spcPts val="0"/>
              </a:spcAft>
              <a:buNone/>
            </a:pPr>
            <a:endParaRPr lang="en-CA" sz="1400" dirty="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05" name="Google Shape;105;p15"/>
          <p:cNvPicPr preferRelativeResize="0"/>
          <p:nvPr/>
        </p:nvPicPr>
        <p:blipFill rotWithShape="1">
          <a:blip r:embed="rId4">
            <a:alphaModFix/>
          </a:blip>
          <a:srcRect l="12205" t="3075" r="11887" b="3458"/>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This pie chart illustrates the results from the post-pilot survey. </a:t>
            </a:r>
            <a:endParaRPr sz="1100"/>
          </a:p>
          <a:p>
            <a:pPr marL="0" lvl="0" indent="0" algn="ctr" rtl="0">
              <a:spcBef>
                <a:spcPts val="0"/>
              </a:spcBef>
              <a:spcAft>
                <a:spcPts val="0"/>
              </a:spcAft>
              <a:buNone/>
            </a:pPr>
            <a:r>
              <a:rPr lang="en" sz="1100"/>
              <a:t>72% of respondents indicated a customer satisfaction score of 4 or 5. </a:t>
            </a:r>
            <a:endParaRPr sz="1100"/>
          </a:p>
          <a:p>
            <a:pPr marL="0" lvl="0" indent="0" algn="ctr" rtl="0">
              <a:spcBef>
                <a:spcPts val="0"/>
              </a:spcBef>
              <a:spcAft>
                <a:spcPts val="0"/>
              </a:spcAft>
              <a:buNone/>
            </a:pP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14" name="Google Shape;114;p16"/>
          <p:cNvPicPr preferRelativeResize="0"/>
          <p:nvPr/>
        </p:nvPicPr>
        <p:blipFill rotWithShape="1">
          <a:blip r:embed="rId4">
            <a:alphaModFix/>
          </a:blip>
          <a:srcRect l="3450" t="3261" r="8968" b="327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100"/>
              <a:t>This pie chart illustrates the results from the post-launch survey. </a:t>
            </a:r>
            <a:endParaRPr sz="1100"/>
          </a:p>
          <a:p>
            <a:pPr marL="0" marR="0" lvl="0" indent="0" algn="ctr" rtl="0">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Tablet Launch April 23</a:t>
            </a:r>
            <a:endParaRPr sz="1300" b="1"/>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w="9525" cap="flat" cmpd="sng">
            <a:solidFill>
              <a:srgbClr val="B7B7B7"/>
            </a:solidFill>
            <a:prstDash val="solid"/>
            <a:round/>
            <a:headEnd type="none" w="sm" len="sm"/>
            <a:tailEnd type="none" w="sm" len="sm"/>
          </a:ln>
        </p:spPr>
      </p:pic>
      <p:cxnSp>
        <p:nvCxnSpPr>
          <p:cNvPr id="124" name="Google Shape;124;p17"/>
          <p:cNvCxnSpPr>
            <a:endCxn id="125" idx="7"/>
          </p:cNvCxnSpPr>
          <p:nvPr/>
        </p:nvCxnSpPr>
        <p:spPr>
          <a:xfrm flipH="1">
            <a:off x="6070302" y="1191868"/>
            <a:ext cx="816900" cy="1619100"/>
          </a:xfrm>
          <a:prstGeom prst="straightConnector1">
            <a:avLst/>
          </a:prstGeom>
          <a:noFill/>
          <a:ln w="19050" cap="flat" cmpd="sng">
            <a:solidFill>
              <a:schemeClr val="dk2"/>
            </a:solidFill>
            <a:prstDash val="solid"/>
            <a:round/>
            <a:headEnd type="none" w="med" len="med"/>
            <a:tailEnd type="triangle" w="med" len="med"/>
          </a:ln>
        </p:spPr>
      </p:cxnSp>
      <p:sp>
        <p:nvSpPr>
          <p:cNvPr id="125" name="Google Shape;125;p17"/>
          <p:cNvSpPr/>
          <p:nvPr/>
        </p:nvSpPr>
        <p:spPr>
          <a:xfrm>
            <a:off x="5952000" y="2793350"/>
            <a:ext cx="138600" cy="120300"/>
          </a:xfrm>
          <a:prstGeom prst="ellipse">
            <a:avLst/>
          </a:prstGeom>
          <a:solidFill>
            <a:srgbClr val="178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txBox="1"/>
          <p:nvPr/>
        </p:nvSpPr>
        <p:spPr>
          <a:xfrm>
            <a:off x="957200" y="4470425"/>
            <a:ext cx="7034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This is a chart of Sauce &amp; Spoon revenue, showing that after tablet implementation, revenue increased. </a:t>
            </a:r>
            <a:endParaRPr sz="1100"/>
          </a:p>
          <a:p>
            <a:pPr marL="0" lvl="0" indent="0" algn="ctr" rtl="0">
              <a:spcBef>
                <a:spcPts val="0"/>
              </a:spcBef>
              <a:spcAft>
                <a:spcPts val="0"/>
              </a:spcAft>
              <a:buNone/>
            </a:pPr>
            <a:r>
              <a:rPr lang="en" sz="1100"/>
              <a:t>July 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7650" y="560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What Worked: Key Accomplishments</a:t>
            </a:r>
            <a:endParaRPr>
              <a:solidFill>
                <a:srgbClr val="434343"/>
              </a:solidFill>
              <a:latin typeface="Arial"/>
              <a:ea typeface="Arial"/>
              <a:cs typeface="Arial"/>
              <a:sym typeface="Arial"/>
            </a:endParaRPr>
          </a:p>
        </p:txBody>
      </p:sp>
      <p:sp>
        <p:nvSpPr>
          <p:cNvPr id="132" name="Google Shape;132;p18"/>
          <p:cNvSpPr txBox="1">
            <a:spLocks noGrp="1"/>
          </p:cNvSpPr>
          <p:nvPr>
            <p:ph type="body" idx="1"/>
          </p:nvPr>
        </p:nvSpPr>
        <p:spPr>
          <a:xfrm>
            <a:off x="729450" y="1469275"/>
            <a:ext cx="3443100" cy="28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Arial"/>
                <a:ea typeface="Arial"/>
                <a:cs typeface="Arial"/>
                <a:sym typeface="Arial"/>
              </a:rPr>
              <a:t>Decreased table turn time </a:t>
            </a:r>
            <a:endParaRPr sz="1200" b="1">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marL="0" lvl="0" indent="0" algn="l" rtl="0">
              <a:spcBef>
                <a:spcPts val="1200"/>
              </a:spcBef>
              <a:spcAft>
                <a:spcPts val="0"/>
              </a:spcAft>
              <a:buNone/>
            </a:pPr>
            <a:r>
              <a:rPr lang="en" sz="1200" b="1">
                <a:latin typeface="Arial"/>
                <a:ea typeface="Arial"/>
                <a:cs typeface="Arial"/>
                <a:sym typeface="Arial"/>
              </a:rPr>
              <a:t>Decreased food waste</a:t>
            </a:r>
            <a:endParaRPr sz="1200" b="1">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chemeClr val="accent1"/>
                </a:solidFill>
              </a:rPr>
              <a:t>Increased customer satisfaction</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marL="0" lvl="0" indent="0" algn="l" rtl="0">
              <a:lnSpc>
                <a:spcPct val="115000"/>
              </a:lnSpc>
              <a:spcBef>
                <a:spcPts val="1200"/>
              </a:spcBef>
              <a:spcAft>
                <a:spcPts val="0"/>
              </a:spcAft>
              <a:buNone/>
            </a:pPr>
            <a:r>
              <a:rPr lang="en" sz="1200" b="1">
                <a:solidFill>
                  <a:schemeClr val="accent1"/>
                </a:solidFill>
              </a:rPr>
              <a:t>Increased sales</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727650" y="547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Next Steps: Looking 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{6B3D802D-E62B-4ECF-B5DB-3A0EBD83B08E}</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43825">
                <a:tc>
                  <a:txBody>
                    <a:bodyPr/>
                    <a:lstStyle/>
                    <a:p>
                      <a:pPr marL="0" lvl="0" indent="0" algn="ctr" rtl="0">
                        <a:spcBef>
                          <a:spcPts val="0"/>
                        </a:spcBef>
                        <a:spcAft>
                          <a:spcPts val="0"/>
                        </a:spcAft>
                        <a:buNone/>
                      </a:pPr>
                      <a:r>
                        <a:rPr lang="en" sz="1700" b="1"/>
                        <a:t>Initiative</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a:t>Action</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a:t>Date</a:t>
                      </a:r>
                      <a:endParaRPr sz="1700" b="1"/>
                    </a:p>
                  </a:txBody>
                  <a:tcPr marL="91425" marR="91425" marT="91425" marB="91425" anchor="ctr">
                    <a:solidFill>
                      <a:srgbClr val="D9D9D9"/>
                    </a:solidFill>
                  </a:tcPr>
                </a:tc>
                <a:extLst>
                  <a:ext uri="{0D108BD9-81ED-4DB2-BD59-A6C34878D82A}">
                    <a16:rowId xmlns:a16="http://schemas.microsoft.com/office/drawing/2014/main" val="10000"/>
                  </a:ext>
                </a:extLst>
              </a:tr>
              <a:tr h="680150">
                <a:tc>
                  <a:txBody>
                    <a:bodyPr/>
                    <a:lstStyle/>
                    <a:p>
                      <a:pPr marL="0" lvl="0" indent="0" algn="l" rtl="0">
                        <a:spcBef>
                          <a:spcPts val="0"/>
                        </a:spcBef>
                        <a:spcAft>
                          <a:spcPts val="0"/>
                        </a:spcAft>
                        <a:buNone/>
                      </a:pPr>
                      <a:r>
                        <a:rPr lang="en" sz="1300"/>
                        <a:t>Implement tablets in more locations</a:t>
                      </a:r>
                      <a:endParaRPr sz="1300"/>
                    </a:p>
                  </a:txBody>
                  <a:tcPr marL="91425" marR="91425" marT="91425" marB="91425"/>
                </a:tc>
                <a:tc>
                  <a:txBody>
                    <a:bodyPr/>
                    <a:lstStyle/>
                    <a:p>
                      <a:pPr marL="0" lvl="0" indent="0" algn="l" rtl="0">
                        <a:spcBef>
                          <a:spcPts val="0"/>
                        </a:spcBef>
                        <a:spcAft>
                          <a:spcPts val="0"/>
                        </a:spcAft>
                        <a:buNone/>
                      </a:pPr>
                      <a:r>
                        <a:rPr lang="en" sz="1300"/>
                        <a:t>Create new project plan for new location installation</a:t>
                      </a:r>
                      <a:endParaRPr sz="1300"/>
                    </a:p>
                  </a:txBody>
                  <a:tcPr marL="91425" marR="91425" marT="91425" marB="91425"/>
                </a:tc>
                <a:tc>
                  <a:txBody>
                    <a:bodyPr/>
                    <a:lstStyle/>
                    <a:p>
                      <a:pPr marL="0" lvl="0" indent="0" algn="l" rtl="0">
                        <a:spcBef>
                          <a:spcPts val="0"/>
                        </a:spcBef>
                        <a:spcAft>
                          <a:spcPts val="0"/>
                        </a:spcAft>
                        <a:buNone/>
                      </a:pPr>
                      <a:r>
                        <a:rPr lang="en" sz="1300"/>
                        <a:t>Q2</a:t>
                      </a:r>
                      <a:endParaRPr sz="1300"/>
                    </a:p>
                  </a:txBody>
                  <a:tcPr marL="91425" marR="91425" marT="91425" marB="91425"/>
                </a:tc>
                <a:extLst>
                  <a:ext uri="{0D108BD9-81ED-4DB2-BD59-A6C34878D82A}">
                    <a16:rowId xmlns:a16="http://schemas.microsoft.com/office/drawing/2014/main" val="10001"/>
                  </a:ext>
                </a:extLst>
              </a:tr>
              <a:tr h="844950">
                <a:tc>
                  <a:txBody>
                    <a:bodyPr/>
                    <a:lstStyle/>
                    <a:p>
                      <a:pPr marL="0" lvl="0" indent="0" algn="l" rtl="0">
                        <a:spcBef>
                          <a:spcPts val="0"/>
                        </a:spcBef>
                        <a:spcAft>
                          <a:spcPts val="0"/>
                        </a:spcAft>
                        <a:buNone/>
                      </a:pPr>
                      <a:r>
                        <a:rPr lang="en" sz="1300"/>
                        <a:t>Continue to track customer experience and satisfaction</a:t>
                      </a:r>
                      <a:endParaRPr sz="1300"/>
                    </a:p>
                  </a:txBody>
                  <a:tcPr marL="91425" marR="91425" marT="91425" marB="91425"/>
                </a:tc>
                <a:tc>
                  <a:txBody>
                    <a:bodyPr/>
                    <a:lstStyle/>
                    <a:p>
                      <a:pPr marL="0" lvl="0" indent="0" algn="l" rtl="0">
                        <a:spcBef>
                          <a:spcPts val="0"/>
                        </a:spcBef>
                        <a:spcAft>
                          <a:spcPts val="0"/>
                        </a:spcAft>
                        <a:buNone/>
                      </a:pPr>
                      <a:r>
                        <a:rPr lang="en" sz="1300"/>
                        <a:t>Continue surveying/</a:t>
                      </a:r>
                      <a:endParaRPr sz="1300"/>
                    </a:p>
                    <a:p>
                      <a:pPr marL="0" lvl="0" indent="0" algn="l" rtl="0">
                        <a:spcBef>
                          <a:spcPts val="0"/>
                        </a:spcBef>
                        <a:spcAft>
                          <a:spcPts val="0"/>
                        </a:spcAft>
                        <a:buNone/>
                      </a:pPr>
                      <a:r>
                        <a:rPr lang="en" sz="1300"/>
                        <a:t>gathering data through various means</a:t>
                      </a:r>
                      <a:endParaRPr sz="1300"/>
                    </a:p>
                  </a:txBody>
                  <a:tcPr marL="91425" marR="91425" marT="91425" marB="91425"/>
                </a:tc>
                <a:tc>
                  <a:txBody>
                    <a:bodyPr/>
                    <a:lstStyle/>
                    <a:p>
                      <a:pPr marL="0" lvl="0" indent="0" algn="l" rtl="0">
                        <a:spcBef>
                          <a:spcPts val="0"/>
                        </a:spcBef>
                        <a:spcAft>
                          <a:spcPts val="0"/>
                        </a:spcAft>
                        <a:buNone/>
                      </a:pPr>
                      <a:r>
                        <a:rPr lang="en" sz="1300"/>
                        <a:t>Ongoing</a:t>
                      </a:r>
                      <a:endParaRPr sz="1300"/>
                    </a:p>
                  </a:txBody>
                  <a:tcPr marL="91425" marR="91425" marT="91425" marB="91425"/>
                </a:tc>
                <a:extLst>
                  <a:ext uri="{0D108BD9-81ED-4DB2-BD59-A6C34878D82A}">
                    <a16:rowId xmlns:a16="http://schemas.microsoft.com/office/drawing/2014/main" val="10002"/>
                  </a:ext>
                </a:extLst>
              </a:tr>
              <a:tr h="844950">
                <a:tc>
                  <a:txBody>
                    <a:bodyPr/>
                    <a:lstStyle/>
                    <a:p>
                      <a:pPr marL="0" lvl="0" indent="0" algn="l" rtl="0">
                        <a:spcBef>
                          <a:spcPts val="0"/>
                        </a:spcBef>
                        <a:spcAft>
                          <a:spcPts val="0"/>
                        </a:spcAft>
                        <a:buNone/>
                      </a:pPr>
                      <a:r>
                        <a:rPr lang="en" sz="1300"/>
                        <a:t>Expand tablet features</a:t>
                      </a:r>
                      <a:endParaRPr sz="1300"/>
                    </a:p>
                  </a:txBody>
                  <a:tcPr marL="91425" marR="91425" marT="91425" marB="91425"/>
                </a:tc>
                <a:tc>
                  <a:txBody>
                    <a:bodyPr/>
                    <a:lstStyle/>
                    <a:p>
                      <a:pPr marL="0" lvl="0" indent="0" algn="l" rtl="0">
                        <a:spcBef>
                          <a:spcPts val="0"/>
                        </a:spcBef>
                        <a:spcAft>
                          <a:spcPts val="0"/>
                        </a:spcAft>
                        <a:buNone/>
                      </a:pPr>
                      <a:r>
                        <a:rPr lang="en" sz="1300"/>
                        <a:t>Investigate new features like social media integration, reservations, videos, etc.</a:t>
                      </a:r>
                      <a:endParaRPr sz="1300"/>
                    </a:p>
                  </a:txBody>
                  <a:tcPr marL="91425" marR="91425" marT="91425" marB="91425"/>
                </a:tc>
                <a:tc>
                  <a:txBody>
                    <a:bodyPr/>
                    <a:lstStyle/>
                    <a:p>
                      <a:pPr marL="0" lvl="0" indent="0" algn="l" rtl="0">
                        <a:spcBef>
                          <a:spcPts val="0"/>
                        </a:spcBef>
                        <a:spcAft>
                          <a:spcPts val="0"/>
                        </a:spcAft>
                        <a:buNone/>
                      </a:pPr>
                      <a:r>
                        <a:rPr lang="en" sz="1300"/>
                        <a:t>Q4</a:t>
                      </a:r>
                      <a:endParaRPr sz="13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7D82"/>
        </a:solidFill>
        <a:effectLst/>
      </p:bgPr>
    </p:bg>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marL="457200" lvl="0" indent="-374650" algn="l" rtl="0">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781</Words>
  <Application>Microsoft Macintosh PowerPoint</Application>
  <PresentationFormat>On-screen Show (16:9)</PresentationFormat>
  <Paragraphs>110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Lato</vt:lpstr>
      <vt:lpstr>Raleway</vt:lpstr>
      <vt:lpstr>Streamline</vt:lpstr>
      <vt:lpstr>Sauce &amp; Spoon  Tablet Rollout</vt:lpstr>
      <vt:lpstr>Executive Summary</vt:lpstr>
      <vt:lpstr>Customer Satisfaction: Pilot</vt:lpstr>
      <vt:lpstr>Customer Satisfaction: Launch</vt:lpstr>
      <vt:lpstr>Revenue</vt:lpstr>
      <vt:lpstr>What Worked: Key Accomplishments</vt:lpstr>
      <vt:lpstr>Next Steps: Looking Forward</vt:lpstr>
      <vt:lpstr>Appendix Access all resources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Sauce &amp; Spoon  Tablet Rollout</dc:title>
  <cp:lastModifiedBy>Ka Tsun Chan</cp:lastModifiedBy>
  <cp:revision>1</cp:revision>
  <dcterms:modified xsi:type="dcterms:W3CDTF">2023-09-18T02:44:00Z</dcterms:modified>
</cp:coreProperties>
</file>