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7"/>
    <p:restoredTop sz="94703"/>
  </p:normalViewPr>
  <p:slideViewPr>
    <p:cSldViewPr snapToGrid="0">
      <p:cViewPr varScale="1">
        <p:scale>
          <a:sx n="129" d="100"/>
          <a:sy n="129" d="100"/>
        </p:scale>
        <p:origin x="200" y="8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be8aa0f6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be8aa0f6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e8aa0f6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be8aa0f6e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e8aa0f6e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be8aa0f6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e8aa0f6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e8aa0f6e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e8aa0f6e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e8aa0f6e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93800" y="184950"/>
              <a:ext cx="8756400" cy="4773600"/>
            </a:xfrm>
            <a:prstGeom prst="rect">
              <a:avLst/>
            </a:prstGeom>
            <a:noFill/>
            <a:ln w="1905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13"/>
          <p:cNvSpPr txBox="1">
            <a:spLocks noGrp="1"/>
          </p:cNvSpPr>
          <p:nvPr>
            <p:ph type="ctrTitle"/>
          </p:nvPr>
        </p:nvSpPr>
        <p:spPr>
          <a:xfrm>
            <a:off x="311700" y="2839025"/>
            <a:ext cx="8520600" cy="144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b="1">
                <a:solidFill>
                  <a:srgbClr val="0C7182"/>
                </a:solidFill>
              </a:rPr>
              <a:t>Tabletop Menu Tablets</a:t>
            </a:r>
            <a:endParaRPr sz="4200" b="1">
              <a:solidFill>
                <a:srgbClr val="0C7182"/>
              </a:solidFill>
            </a:endParaRPr>
          </a:p>
          <a:p>
            <a:pPr marL="0" lvl="0" indent="0" algn="ctr" rtl="0">
              <a:spcBef>
                <a:spcPts val="0"/>
              </a:spcBef>
              <a:spcAft>
                <a:spcPts val="0"/>
              </a:spcAft>
              <a:buNone/>
            </a:pPr>
            <a:r>
              <a:rPr lang="en" sz="4200" b="1">
                <a:solidFill>
                  <a:srgbClr val="0C7182"/>
                </a:solidFill>
              </a:rPr>
              <a:t>Pilot</a:t>
            </a:r>
            <a:endParaRPr sz="4200" b="1">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Summary</a:t>
            </a:r>
            <a:endParaRPr i="1"/>
          </a:p>
        </p:txBody>
      </p:sp>
      <p:sp>
        <p:nvSpPr>
          <p:cNvPr id="65" name="Google Shape;65;p14"/>
          <p:cNvSpPr txBox="1"/>
          <p:nvPr/>
        </p:nvSpPr>
        <p:spPr>
          <a:xfrm>
            <a:off x="394500" y="799800"/>
            <a:ext cx="8355000" cy="4073100"/>
          </a:xfrm>
          <a:prstGeom prst="rect">
            <a:avLst/>
          </a:prstGeom>
          <a:noFill/>
          <a:ln>
            <a:noFill/>
          </a:ln>
        </p:spPr>
        <p:txBody>
          <a:bodyPr spcFirstLastPara="1" wrap="square" lIns="91425" tIns="91425" rIns="91425" bIns="91425" anchor="t" anchorCtr="0">
            <a:noAutofit/>
          </a:bodyPr>
          <a:lstStyle/>
          <a:p>
            <a:pPr marL="457200" indent="-342900">
              <a:buSzPts val="1800"/>
              <a:buFont typeface="Arial"/>
              <a:buChar char="●"/>
            </a:pPr>
            <a:r>
              <a:rPr lang="en-CA" sz="1800" dirty="0"/>
              <a:t>A tablet test launch was conducted on September 10th, simulating a full-service scenario. Fifty guests, consisting of friends and family, were invited to test Sauce &amp; Spoon's integrated tabletop menu tablets before the official pilot launch. </a:t>
            </a:r>
          </a:p>
          <a:p>
            <a:pPr marL="114300">
              <a:buSzPts val="1800"/>
            </a:pPr>
            <a:endParaRPr lang="en-CA" sz="1800" dirty="0"/>
          </a:p>
          <a:p>
            <a:pPr marL="457200" lvl="0" indent="-342900" algn="l" rtl="0">
              <a:spcBef>
                <a:spcPts val="0"/>
              </a:spcBef>
              <a:spcAft>
                <a:spcPts val="0"/>
              </a:spcAft>
              <a:buSzPts val="1800"/>
              <a:buChar char="●"/>
            </a:pPr>
            <a:r>
              <a:rPr lang="en-CA" sz="1800" dirty="0"/>
              <a:t>The objectives of the tablet test launch were to evaluate:</a:t>
            </a:r>
          </a:p>
          <a:p>
            <a:pPr marL="914400" lvl="1" indent="-342900" algn="l" rtl="0">
              <a:spcBef>
                <a:spcPts val="0"/>
              </a:spcBef>
              <a:spcAft>
                <a:spcPts val="0"/>
              </a:spcAft>
              <a:buSzPts val="1800"/>
              <a:buChar char="○"/>
            </a:pPr>
            <a:r>
              <a:rPr lang="en-CA" sz="1800" dirty="0"/>
              <a:t>The tablets' functionality and user-friendliness.</a:t>
            </a:r>
          </a:p>
          <a:p>
            <a:pPr marL="914400" lvl="1" indent="-342900" algn="l" rtl="0">
              <a:spcBef>
                <a:spcPts val="0"/>
              </a:spcBef>
              <a:spcAft>
                <a:spcPts val="0"/>
              </a:spcAft>
              <a:buSzPts val="1800"/>
              <a:buChar char="○"/>
            </a:pPr>
            <a:r>
              <a:rPr lang="en-CA" sz="1800" dirty="0"/>
              <a:t>The training of the staff.</a:t>
            </a:r>
            <a:endParaRPr sz="1800" dirty="0"/>
          </a:p>
          <a:p>
            <a:pPr marL="457200" lvl="0" indent="-342900" algn="l" rtl="0">
              <a:spcBef>
                <a:spcPts val="0"/>
              </a:spcBef>
              <a:spcAft>
                <a:spcPts val="0"/>
              </a:spcAft>
              <a:buSzPts val="1800"/>
              <a:buChar char="●"/>
            </a:pPr>
            <a:r>
              <a:rPr lang="en" sz="1800" dirty="0"/>
              <a:t>Key findings:</a:t>
            </a:r>
            <a:endParaRPr sz="1800" dirty="0"/>
          </a:p>
          <a:p>
            <a:pPr marL="914400" lvl="1" indent="-342900" algn="l" rtl="0">
              <a:spcBef>
                <a:spcPts val="0"/>
              </a:spcBef>
              <a:spcAft>
                <a:spcPts val="0"/>
              </a:spcAft>
              <a:buSzPts val="1800"/>
              <a:buChar char="○"/>
            </a:pPr>
            <a:r>
              <a:rPr lang="en-CA" sz="1800" dirty="0"/>
              <a:t>The majority of customers encountered no technical issues and found ordering food and navigating the tablet to be fairly to very easy. The main problem was with tablets freezing.</a:t>
            </a:r>
          </a:p>
          <a:p>
            <a:pPr marL="914400" lvl="1" indent="-342900" algn="l" rtl="0">
              <a:spcBef>
                <a:spcPts val="0"/>
              </a:spcBef>
              <a:spcAft>
                <a:spcPts val="0"/>
              </a:spcAft>
              <a:buSzPts val="1800"/>
              <a:buChar char="○"/>
            </a:pPr>
            <a:r>
              <a:rPr lang="en-CA" sz="1800" dirty="0"/>
              <a:t>Staff training and logistics for both back of house (BOH) and front of house (FOH) services may be areas for improvement.</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Overview</a:t>
            </a:r>
            <a:endParaRPr i="1"/>
          </a:p>
        </p:txBody>
      </p:sp>
      <p:sp>
        <p:nvSpPr>
          <p:cNvPr id="72" name="Google Shape;72;p15"/>
          <p:cNvSpPr txBox="1"/>
          <p:nvPr/>
        </p:nvSpPr>
        <p:spPr>
          <a:xfrm>
            <a:off x="393775" y="885975"/>
            <a:ext cx="8355000" cy="378562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CA" sz="1800" dirty="0"/>
              <a:t>The tablet test launch milestone was assessed based on quality standards related to tablet functionality, user-friendliness, and staff training in tablet usage.</a:t>
            </a:r>
          </a:p>
          <a:p>
            <a:pPr marL="457200" lvl="0" indent="-342900" algn="l" rtl="0">
              <a:spcBef>
                <a:spcPts val="0"/>
              </a:spcBef>
              <a:spcAft>
                <a:spcPts val="0"/>
              </a:spcAft>
              <a:buSzPts val="1800"/>
              <a:buChar char="●"/>
            </a:pPr>
            <a:r>
              <a:rPr lang="en" sz="1800" dirty="0"/>
              <a:t>Surveys were sent digitally to 50 customers and feedback was collected on the following quality standards.</a:t>
            </a:r>
            <a:endParaRPr sz="1800" dirty="0"/>
          </a:p>
          <a:p>
            <a:pPr marL="914400" lvl="1" indent="-342900" algn="l" rtl="0">
              <a:spcBef>
                <a:spcPts val="0"/>
              </a:spcBef>
              <a:spcAft>
                <a:spcPts val="0"/>
              </a:spcAft>
              <a:buSzPts val="1800"/>
              <a:buChar char="○"/>
            </a:pPr>
            <a:r>
              <a:rPr lang="en-CA" sz="1800" dirty="0"/>
              <a:t>Functionality: Less than 5% of customers reported technical issues with tablet usage on a weekly basis.</a:t>
            </a:r>
          </a:p>
          <a:p>
            <a:pPr marL="914400" lvl="1" indent="-342900" algn="l" rtl="0">
              <a:spcBef>
                <a:spcPts val="0"/>
              </a:spcBef>
              <a:spcAft>
                <a:spcPts val="0"/>
              </a:spcAft>
              <a:buSzPts val="1800"/>
              <a:buChar char="○"/>
            </a:pPr>
            <a:r>
              <a:rPr lang="en-CA" sz="1800" dirty="0"/>
              <a:t>Ease of use: 95% of all customers independently placed orders using tablets, with a checkout time of 1 minute or less.</a:t>
            </a:r>
          </a:p>
          <a:p>
            <a:pPr marL="914400" lvl="1" indent="-342900" algn="l" rtl="0">
              <a:spcBef>
                <a:spcPts val="0"/>
              </a:spcBef>
              <a:spcAft>
                <a:spcPts val="0"/>
              </a:spcAft>
              <a:buSzPts val="1800"/>
              <a:buChar char="○"/>
            </a:pPr>
            <a:r>
              <a:rPr lang="en-CA" sz="1800" dirty="0"/>
              <a:t>Staff training: Staff addressed 98% of customer questions and concerns regarding tablet usage, and 98% of meal orders were accurately prepared according to customer requests.</a:t>
            </a:r>
            <a:endParaRPr sz="1800" dirty="0"/>
          </a:p>
          <a:p>
            <a:pPr marL="0" lvl="0" indent="0" algn="l" rtl="0">
              <a:spcBef>
                <a:spcPts val="0"/>
              </a:spcBef>
              <a:spcAft>
                <a:spcPts val="0"/>
              </a:spcAft>
              <a:buNone/>
            </a:pP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Findings</a:t>
            </a:r>
            <a:endParaRPr i="1"/>
          </a:p>
        </p:txBody>
      </p:sp>
      <p:pic>
        <p:nvPicPr>
          <p:cNvPr id="79" name="Google Shape;79;p16" title="Chart"/>
          <p:cNvPicPr preferRelativeResize="0"/>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sharpenSoften amount="-3000"/>
                    </a14:imgEffect>
                  </a14:imgLayer>
                </a14:imgProps>
              </a:ext>
            </a:extLst>
          </a:blip>
          <a:stretch>
            <a:fillRect/>
          </a:stretch>
        </p:blipFill>
        <p:spPr>
          <a:xfrm>
            <a:off x="3849225" y="1197200"/>
            <a:ext cx="5139825" cy="3178105"/>
          </a:xfrm>
          <a:prstGeom prst="rect">
            <a:avLst/>
          </a:prstGeom>
          <a:solidFill>
            <a:srgbClr val="00B0F0"/>
          </a:solidFill>
          <a:ln w="9525" cap="flat" cmpd="sng">
            <a:solidFill>
              <a:srgbClr val="92D050"/>
            </a:solidFill>
            <a:prstDash val="solid"/>
            <a:round/>
            <a:headEnd type="none" w="sm" len="sm"/>
            <a:tailEnd type="none" w="sm" len="sm"/>
          </a:ln>
        </p:spPr>
      </p:pic>
      <p:sp>
        <p:nvSpPr>
          <p:cNvPr id="80" name="Google Shape;80;p16"/>
          <p:cNvSpPr txBox="1"/>
          <p:nvPr/>
        </p:nvSpPr>
        <p:spPr>
          <a:xfrm>
            <a:off x="209175" y="899775"/>
            <a:ext cx="3777600" cy="406262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CA" sz="1800" dirty="0"/>
              <a:t>90% of customers found the waitstaff's instructions on tablet usage satisfactory or very helpful.</a:t>
            </a:r>
          </a:p>
          <a:p>
            <a:pPr marL="457200" lvl="0" indent="-342900" algn="l" rtl="0">
              <a:spcBef>
                <a:spcPts val="0"/>
              </a:spcBef>
              <a:spcAft>
                <a:spcPts val="0"/>
              </a:spcAft>
              <a:buSzPts val="1800"/>
              <a:buChar char="●"/>
            </a:pPr>
            <a:r>
              <a:rPr lang="en-CA" sz="1800" dirty="0"/>
              <a:t>10% (5 out of 50) of the customers did not feel that the waitstaff provided adequate instructions on using the tablets.</a:t>
            </a:r>
          </a:p>
          <a:p>
            <a:pPr marL="457200" lvl="0" indent="-342900" algn="l" rtl="0">
              <a:spcBef>
                <a:spcPts val="0"/>
              </a:spcBef>
              <a:spcAft>
                <a:spcPts val="0"/>
              </a:spcAft>
              <a:buSzPts val="1800"/>
              <a:buChar char="●"/>
            </a:pPr>
            <a:r>
              <a:rPr lang="en-CA" sz="1800" dirty="0"/>
              <a:t>The results did not meet the 98% quality standard for waitstaff effectively addressing customer questions and concerns about tablet usage.</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Next Steps</a:t>
            </a:r>
            <a:endParaRPr i="1"/>
          </a:p>
        </p:txBody>
      </p:sp>
      <p:sp>
        <p:nvSpPr>
          <p:cNvPr id="87" name="Google Shape;87;p17"/>
          <p:cNvSpPr txBox="1"/>
          <p:nvPr/>
        </p:nvSpPr>
        <p:spPr>
          <a:xfrm>
            <a:off x="553725" y="1082850"/>
            <a:ext cx="8121300" cy="295462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800" dirty="0"/>
              <a:t>The first recommendation focuses on the 10% of customers who reported inadequate instructions on tablet usage.</a:t>
            </a:r>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CA" sz="1800" dirty="0" err="1"/>
              <a:t>Seydou</a:t>
            </a:r>
            <a:r>
              <a:rPr lang="en-CA" sz="1800" dirty="0"/>
              <a:t> </a:t>
            </a:r>
            <a:r>
              <a:rPr lang="en-CA" sz="1800" dirty="0" err="1"/>
              <a:t>Biallo</a:t>
            </a:r>
            <a:r>
              <a:rPr lang="en-CA" sz="1800" dirty="0"/>
              <a:t> will be available as a subject matter expert for one week after the tabletop menu tablet launch to assist staff with questions related to guiding customers on tablet usage, navigating the menu, placing orders, applying coupons, processing payments, and more.</a:t>
            </a:r>
          </a:p>
          <a:p>
            <a:pPr marL="114300" lvl="0" algn="l" rtl="0">
              <a:spcBef>
                <a:spcPts val="0"/>
              </a:spcBef>
              <a:spcAft>
                <a:spcPts val="0"/>
              </a:spcAft>
              <a:buSzPts val="1800"/>
            </a:pPr>
            <a:endParaRPr sz="1800" dirty="0"/>
          </a:p>
          <a:p>
            <a:pPr marL="457200" lvl="0" indent="-342900" algn="l" rtl="0">
              <a:spcBef>
                <a:spcPts val="0"/>
              </a:spcBef>
              <a:spcAft>
                <a:spcPts val="0"/>
              </a:spcAft>
              <a:buSzPts val="1800"/>
              <a:buChar char="●"/>
            </a:pPr>
            <a:r>
              <a:rPr lang="en-CA" sz="1800" dirty="0"/>
              <a:t>Staff training will be further improved and tailored to address specific customer scenarios through on-the-job training.</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Next Steps</a:t>
            </a:r>
            <a:endParaRPr i="1"/>
          </a:p>
        </p:txBody>
      </p:sp>
      <p:sp>
        <p:nvSpPr>
          <p:cNvPr id="94" name="Google Shape;94;p18"/>
          <p:cNvSpPr txBox="1"/>
          <p:nvPr/>
        </p:nvSpPr>
        <p:spPr>
          <a:xfrm>
            <a:off x="590650" y="1242800"/>
            <a:ext cx="7087800" cy="295462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800" dirty="0"/>
              <a:t>The second recommendation addresses the issue of 28% of orders being inaccurately prepared.</a:t>
            </a:r>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CA" sz="1800" dirty="0"/>
              <a:t>Investigate the order ticket handling process to meal preparation to identify the causes of errors.</a:t>
            </a:r>
          </a:p>
          <a:p>
            <a:pPr marL="457200" lvl="0" indent="-342900" algn="l" rtl="0">
              <a:spcBef>
                <a:spcPts val="0"/>
              </a:spcBef>
              <a:spcAft>
                <a:spcPts val="0"/>
              </a:spcAft>
              <a:buSzPts val="1800"/>
              <a:buChar char="●"/>
            </a:pPr>
            <a:endParaRPr lang="en-CA" sz="1800" dirty="0"/>
          </a:p>
          <a:p>
            <a:pPr marL="457200" lvl="0" indent="-342900" algn="l" rtl="0">
              <a:spcBef>
                <a:spcPts val="0"/>
              </a:spcBef>
              <a:spcAft>
                <a:spcPts val="0"/>
              </a:spcAft>
              <a:buSzPts val="1800"/>
              <a:buChar char="●"/>
            </a:pPr>
            <a:r>
              <a:rPr lang="en-CA" sz="1800" dirty="0"/>
              <a:t>Implement a quality assurance check for each prepared order to ensure it aligns with customer requests before serving it to the table.</a:t>
            </a:r>
            <a:endParaRPr sz="1800" dirty="0"/>
          </a:p>
          <a:p>
            <a:pPr marL="0" lvl="0" indent="0" algn="l" rtl="0">
              <a:spcBef>
                <a:spcPts val="0"/>
              </a:spcBef>
              <a:spcAft>
                <a:spcPts val="0"/>
              </a:spcAft>
              <a:buNone/>
            </a:pPr>
            <a:endParaRPr sz="18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452</Words>
  <Application>Microsoft Macintosh PowerPoint</Application>
  <PresentationFormat>On-screen Show (16:9)</PresentationFormat>
  <Paragraphs>33</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Tabletop Menu Tablets Pilot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Tabletop Menu Tablets Pilot</dc:title>
  <cp:lastModifiedBy>Ka Tsun Chan</cp:lastModifiedBy>
  <cp:revision>9</cp:revision>
  <dcterms:modified xsi:type="dcterms:W3CDTF">2023-09-18T02:35:24Z</dcterms:modified>
</cp:coreProperties>
</file>